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3"/>
  </p:notesMasterIdLst>
  <p:sldIdLst>
    <p:sldId id="654"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750" autoAdjust="0"/>
  </p:normalViewPr>
  <p:slideViewPr>
    <p:cSldViewPr>
      <p:cViewPr varScale="1">
        <p:scale>
          <a:sx n="54" d="100"/>
          <a:sy n="54" d="100"/>
        </p:scale>
        <p:origin x="-77" y="-101"/>
      </p:cViewPr>
      <p:guideLst>
        <p:guide orient="horz" pos="2160"/>
        <p:guide pos="2880"/>
      </p:guideLst>
    </p:cSldViewPr>
  </p:slideViewPr>
  <p:notesTextViewPr>
    <p:cViewPr>
      <p:scale>
        <a:sx n="1" d="1"/>
        <a:sy n="1" d="1"/>
      </p:scale>
      <p:origin x="0" y="925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419D-577B-45A4-9339-7C383741DF05}" type="datetimeFigureOut">
              <a:rPr lang="nb-NO" smtClean="0"/>
              <a:t>15.04.2019</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14712-99AF-4145-8352-20B2D0193332}" type="slidenum">
              <a:rPr lang="nb-NO" smtClean="0"/>
              <a:t>‹#›</a:t>
            </a:fld>
            <a:endParaRPr lang="nb-NO"/>
          </a:p>
        </p:txBody>
      </p:sp>
    </p:spTree>
    <p:extLst>
      <p:ext uri="{BB962C8B-B14F-4D97-AF65-F5344CB8AC3E}">
        <p14:creationId xmlns:p14="http://schemas.microsoft.com/office/powerpoint/2010/main" val="1875617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enewatlantis.com/publications/introduction-sexuality-and-gender"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helsenorge.no/rettigheter/endring-av-juridisk-kjonn#Informasjon-og-veiledning" TargetMode="External"/><Relationship Id="rId4" Type="http://schemas.openxmlformats.org/officeDocument/2006/relationships/hyperlink" Target="https://www.thenewatlantis.com/publications/growing-pai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pPr marL="329767" indent="-329767">
              <a:buAutoNum type="arabicPeriod"/>
            </a:pPr>
            <a:endParaRPr lang="nb-NO" dirty="0">
              <a:latin typeface="Arial" panose="020B0604020202020204" pitchFamily="34" charset="0"/>
              <a:cs typeface="Arial" panose="020B0604020202020204" pitchFamily="34" charset="0"/>
            </a:endParaRPr>
          </a:p>
          <a:p>
            <a:r>
              <a:rPr lang="nb-NO" sz="1200" i="1" kern="1200" dirty="0">
                <a:solidFill>
                  <a:schemeClr val="tx1"/>
                </a:solidFill>
                <a:effectLst/>
                <a:latin typeface="+mn-lt"/>
                <a:ea typeface="+mn-ea"/>
                <a:cs typeface="+mn-cs"/>
              </a:rPr>
              <a:t>I forberedelsen til undervisningen bør taleren å gjøre seg kjent med noe av stoffet nedenfor under avsnittet </a:t>
            </a:r>
            <a:r>
              <a:rPr lang="nb-NO" sz="1200" b="1" i="1" kern="1200" dirty="0">
                <a:solidFill>
                  <a:schemeClr val="tx1"/>
                </a:solidFill>
                <a:effectLst/>
                <a:latin typeface="+mn-lt"/>
                <a:ea typeface="+mn-ea"/>
                <a:cs typeface="+mn-cs"/>
              </a:rPr>
              <a:t>Ressurser. </a:t>
            </a:r>
            <a:r>
              <a:rPr lang="nb-NO" sz="1200" b="0" i="1" kern="1200" dirty="0">
                <a:solidFill>
                  <a:schemeClr val="tx1"/>
                </a:solidFill>
                <a:effectLst/>
                <a:latin typeface="+mn-lt"/>
                <a:ea typeface="+mn-ea"/>
                <a:cs typeface="+mn-cs"/>
              </a:rPr>
              <a:t>Endring av juridisk kjønn er et eksempel på konsekvensene av den radikale kjønnsideologien.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i="1"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Debatten om kjønn har eksplodert de siste få årene. Med loven som ble vedtatt i 2016 er forholdene lagt til rette for intense debatter og økende kjønnsforvirring blant barn og unge. Kjønn er ikke lenger basert på biologi, men på </a:t>
            </a:r>
            <a:r>
              <a:rPr lang="nb-NO" sz="1200" kern="1200" dirty="0" smtClean="0">
                <a:solidFill>
                  <a:schemeClr val="tx1"/>
                </a:solidFill>
                <a:effectLst/>
                <a:latin typeface="+mn-lt"/>
                <a:ea typeface="+mn-ea"/>
                <a:cs typeface="+mn-cs"/>
              </a:rPr>
              <a:t>følelser</a:t>
            </a:r>
            <a:r>
              <a:rPr lang="nb-NO" sz="1200" kern="1200" dirty="0">
                <a:solidFill>
                  <a:schemeClr val="tx1"/>
                </a:solidFill>
                <a:effectLst/>
                <a:latin typeface="+mn-lt"/>
                <a:ea typeface="+mn-ea"/>
                <a:cs typeface="+mn-cs"/>
              </a:rPr>
              <a:t>. Hvis noen føler at de er «født i feil kropp», blir ikke dette lenger forstått som en vrangforestilling man må få hjelp med (i likhet med f.eks. anoreksi), men en realitet som samfunnet og omgivelsene må bekrefte og støtte.</a:t>
            </a:r>
          </a:p>
          <a:p>
            <a:pPr marL="329767" indent="-329767">
              <a:buAutoNum type="arabicPeriod"/>
            </a:pPr>
            <a:endParaRPr lang="nb-NO" dirty="0">
              <a:latin typeface="Arial" panose="020B0604020202020204" pitchFamily="34" charset="0"/>
              <a:cs typeface="Arial" panose="020B0604020202020204" pitchFamily="34" charset="0"/>
            </a:endParaRPr>
          </a:p>
          <a:p>
            <a:r>
              <a:rPr lang="nb-NO" b="1" dirty="0">
                <a:latin typeface="Arial" panose="020B0604020202020204" pitchFamily="34" charset="0"/>
                <a:cs typeface="Arial" panose="020B0604020202020204" pitchFamily="34" charset="0"/>
              </a:rPr>
              <a:t>1. </a:t>
            </a:r>
            <a:r>
              <a:rPr lang="nb-NO" sz="1200" kern="1200" dirty="0">
                <a:solidFill>
                  <a:schemeClr val="tx1"/>
                </a:solidFill>
                <a:effectLst/>
                <a:latin typeface="+mn-lt"/>
                <a:ea typeface="+mn-ea"/>
                <a:cs typeface="+mn-cs"/>
              </a:rPr>
              <a:t>I juni 2016 vedtok Stortinget «Lov om endring av juridisk kjønn». Alle som ønsker det, kan nå endre juridisk kjønn ved å skrive under på en egenmelding. Man kan gjøre det så ofte man vil.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En dramatisk konsekvens av loven er at hele samfunnet nå får en ny oppfatningen av kjønn, og at alle norske barn får en gedigen ny utfordring i fanget – fra barnehagen av: Er du sikker på at du er en gutt? Er du helt trygg på at du er ei jente? Kanskje du er en annen enn du tror du er? Det må du finne ut ved å eksperimentere og prøve deg fram …</a:t>
            </a:r>
          </a:p>
          <a:p>
            <a:pPr marL="329767" indent="-329767">
              <a:buAutoNum type="arabicPeriod"/>
            </a:pPr>
            <a:endParaRPr lang="nb-NO" sz="9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b="1" dirty="0">
                <a:latin typeface="Arial" panose="020B0604020202020204" pitchFamily="34" charset="0"/>
                <a:cs typeface="Arial" panose="020B0604020202020204" pitchFamily="34" charset="0"/>
              </a:rPr>
              <a:t>2. </a:t>
            </a:r>
            <a:r>
              <a:rPr lang="nb-NO" dirty="0">
                <a:latin typeface="Arial" panose="020B0604020202020204" pitchFamily="34" charset="0"/>
                <a:cs typeface="Arial" panose="020B0604020202020204" pitchFamily="34" charset="0"/>
              </a:rPr>
              <a:t>Det kreves ingen kontakt med helsevesenet. Alt som kreves, er personens subjektive følelser, et ønske om å skifte kjønn og en underskrift på et skjema.</a:t>
            </a:r>
            <a:br>
              <a:rPr lang="nb-NO" dirty="0">
                <a:latin typeface="Arial" panose="020B0604020202020204" pitchFamily="34" charset="0"/>
                <a:cs typeface="Arial" panose="020B0604020202020204" pitchFamily="34" charset="0"/>
              </a:rPr>
            </a:br>
            <a:endParaRPr lang="nb-NO"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b="1" kern="1200" dirty="0">
                <a:solidFill>
                  <a:schemeClr val="tx1"/>
                </a:solidFill>
                <a:effectLst/>
                <a:latin typeface="+mn-lt"/>
                <a:ea typeface="+mn-ea"/>
                <a:cs typeface="+mn-cs"/>
              </a:rPr>
              <a:t>3. </a:t>
            </a:r>
            <a:r>
              <a:rPr lang="nb-NO" sz="1200" kern="1200" dirty="0">
                <a:solidFill>
                  <a:schemeClr val="tx1"/>
                </a:solidFill>
                <a:effectLst/>
                <a:latin typeface="+mn-lt"/>
                <a:ea typeface="+mn-ea"/>
                <a:cs typeface="+mn-cs"/>
              </a:rPr>
              <a:t>Barn ned til 6 år kan skifte juridisk kjønn, dersom begge foreldre er enige. Amerikanske undersøkelser og erfaringer viser at 80-90% av barn og unge som er usikre og forvirret om sitt eget kjønn, faller til ro i sitt biologiske kjønn når de er gjennom puberteten og ungdomstiden. Allikevel åpner norsk lov for at barn ned til 6 år kan endre juridisk kjønn hvis begge foreldre er enige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Dokumentasjon og en solid behandling av tematikken fra to meget anerkjente amerikanske psykiatere/leger finnes i disse to rapportene:</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b="0" i="0" kern="1200" dirty="0">
                <a:solidFill>
                  <a:schemeClr val="tx1"/>
                </a:solidFill>
                <a:effectLst/>
                <a:latin typeface="+mn-lt"/>
                <a:ea typeface="+mn-ea"/>
                <a:cs typeface="+mn-cs"/>
              </a:rPr>
              <a:t>a) </a:t>
            </a:r>
            <a:r>
              <a:rPr lang="nb-NO" sz="1200" b="0" i="1" kern="1200" dirty="0" err="1">
                <a:solidFill>
                  <a:schemeClr val="tx1"/>
                </a:solidFill>
                <a:effectLst/>
                <a:latin typeface="+mn-lt"/>
                <a:ea typeface="+mn-ea"/>
                <a:cs typeface="+mn-cs"/>
              </a:rPr>
              <a:t>Sexuality</a:t>
            </a:r>
            <a:r>
              <a:rPr lang="nb-NO" sz="1200" b="0" i="1" kern="1200" dirty="0">
                <a:solidFill>
                  <a:schemeClr val="tx1"/>
                </a:solidFill>
                <a:effectLst/>
                <a:latin typeface="+mn-lt"/>
                <a:ea typeface="+mn-ea"/>
                <a:cs typeface="+mn-cs"/>
              </a:rPr>
              <a:t> and </a:t>
            </a:r>
            <a:r>
              <a:rPr lang="nb-NO" sz="1200" b="0" i="1" kern="1200" dirty="0" err="1">
                <a:solidFill>
                  <a:schemeClr val="tx1"/>
                </a:solidFill>
                <a:effectLst/>
                <a:latin typeface="+mn-lt"/>
                <a:ea typeface="+mn-ea"/>
                <a:cs typeface="+mn-cs"/>
              </a:rPr>
              <a:t>Gender</a:t>
            </a:r>
            <a:r>
              <a:rPr lang="nb-NO" sz="1200" b="0" i="1" kern="1200" dirty="0">
                <a:solidFill>
                  <a:schemeClr val="tx1"/>
                </a:solidFill>
                <a:effectLst/>
                <a:latin typeface="+mn-lt"/>
                <a:ea typeface="+mn-ea"/>
                <a:cs typeface="+mn-cs"/>
              </a:rPr>
              <a:t> - </a:t>
            </a:r>
            <a:r>
              <a:rPr lang="en-US" sz="1200" b="0" i="1" kern="1200" dirty="0">
                <a:solidFill>
                  <a:schemeClr val="tx1"/>
                </a:solidFill>
                <a:effectLst/>
                <a:latin typeface="+mn-lt"/>
                <a:ea typeface="+mn-ea"/>
                <a:cs typeface="+mn-cs"/>
              </a:rPr>
              <a:t>Findings from the Biological, Psychological, and Social Sciences: </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b="0" i="0" kern="1200" dirty="0">
                <a:solidFill>
                  <a:schemeClr val="tx1"/>
                </a:solidFill>
                <a:effectLst/>
                <a:latin typeface="+mn-lt"/>
                <a:ea typeface="+mn-ea"/>
                <a:cs typeface="+mn-cs"/>
                <a:hlinkClick r:id="rId3"/>
              </a:rPr>
              <a:t>https://www.thenewatlantis.com/publications/introduction-sexuality-and-gender</a:t>
            </a:r>
            <a:r>
              <a:rPr lang="nb-NO" sz="1200" b="0" i="0" kern="1200" dirty="0">
                <a:solidFill>
                  <a:schemeClr val="tx1"/>
                </a:solidFill>
                <a:effectLst/>
                <a:latin typeface="+mn-lt"/>
                <a:ea typeface="+mn-ea"/>
                <a:cs typeface="+mn-cs"/>
              </a:rPr>
              <a:t/>
            </a:r>
            <a:br>
              <a:rPr lang="nb-NO" sz="1200" b="0" i="0" kern="1200" dirty="0">
                <a:solidFill>
                  <a:schemeClr val="tx1"/>
                </a:solidFill>
                <a:effectLst/>
                <a:latin typeface="+mn-lt"/>
                <a:ea typeface="+mn-ea"/>
                <a:cs typeface="+mn-cs"/>
              </a:rPr>
            </a:br>
            <a:r>
              <a:rPr lang="nb-NO" sz="1200" b="0" i="0" kern="1200" dirty="0">
                <a:solidFill>
                  <a:schemeClr val="tx1"/>
                </a:solidFill>
                <a:effectLst/>
                <a:latin typeface="+mn-lt"/>
                <a:ea typeface="+mn-ea"/>
                <a:cs typeface="+mn-cs"/>
              </a:rPr>
              <a:t>b) </a:t>
            </a:r>
            <a:r>
              <a:rPr lang="nb-NO" sz="1200" b="0" i="1" kern="1200" dirty="0" err="1">
                <a:solidFill>
                  <a:schemeClr val="tx1"/>
                </a:solidFill>
                <a:effectLst/>
                <a:latin typeface="+mn-lt"/>
                <a:ea typeface="+mn-ea"/>
                <a:cs typeface="+mn-cs"/>
              </a:rPr>
              <a:t>Growing</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Pains</a:t>
            </a:r>
            <a:r>
              <a:rPr lang="nb-NO" sz="1200" b="0" i="1" kern="1200" dirty="0">
                <a:solidFill>
                  <a:schemeClr val="tx1"/>
                </a:solidFill>
                <a:effectLst/>
                <a:latin typeface="+mn-lt"/>
                <a:ea typeface="+mn-ea"/>
                <a:cs typeface="+mn-cs"/>
              </a:rPr>
              <a:t> - Problems </a:t>
            </a:r>
            <a:r>
              <a:rPr lang="nb-NO" sz="1200" b="0" i="1" kern="1200" dirty="0" err="1">
                <a:solidFill>
                  <a:schemeClr val="tx1"/>
                </a:solidFill>
                <a:effectLst/>
                <a:latin typeface="+mn-lt"/>
                <a:ea typeface="+mn-ea"/>
                <a:cs typeface="+mn-cs"/>
              </a:rPr>
              <a:t>with</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Puberty</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Suppression</a:t>
            </a:r>
            <a:r>
              <a:rPr lang="nb-NO" sz="1200" b="0" i="1" kern="1200" dirty="0">
                <a:solidFill>
                  <a:schemeClr val="tx1"/>
                </a:solidFill>
                <a:effectLst/>
                <a:latin typeface="+mn-lt"/>
                <a:ea typeface="+mn-ea"/>
                <a:cs typeface="+mn-cs"/>
              </a:rPr>
              <a:t> in </a:t>
            </a:r>
            <a:r>
              <a:rPr lang="nb-NO" sz="1200" b="0" i="1" kern="1200" dirty="0" err="1">
                <a:solidFill>
                  <a:schemeClr val="tx1"/>
                </a:solidFill>
                <a:effectLst/>
                <a:latin typeface="+mn-lt"/>
                <a:ea typeface="+mn-ea"/>
                <a:cs typeface="+mn-cs"/>
              </a:rPr>
              <a:t>Treating</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Gender</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Dysphoria</a:t>
            </a:r>
            <a:r>
              <a:rPr lang="nb-NO" sz="1200" b="0" i="1" kern="1200" dirty="0">
                <a:solidFill>
                  <a:schemeClr val="tx1"/>
                </a:solidFill>
                <a:effectLst/>
                <a:latin typeface="+mn-lt"/>
                <a:ea typeface="+mn-ea"/>
                <a:cs typeface="+mn-cs"/>
              </a:rPr>
              <a:t>: </a:t>
            </a:r>
            <a:r>
              <a:rPr lang="nb-NO" sz="1200" b="0" i="0" kern="1200" dirty="0">
                <a:solidFill>
                  <a:schemeClr val="tx1"/>
                </a:solidFill>
                <a:effectLst/>
                <a:latin typeface="+mn-lt"/>
                <a:ea typeface="+mn-ea"/>
                <a:cs typeface="+mn-cs"/>
                <a:hlinkClick r:id="rId4"/>
              </a:rPr>
              <a:t>https://www.thenewatlantis.com/publications/growing-pains</a:t>
            </a:r>
            <a:r>
              <a:rPr lang="nb-NO" sz="1200" b="0" i="0" kern="1200" dirty="0">
                <a:solidFill>
                  <a:schemeClr val="tx1"/>
                </a:solidFill>
                <a:effectLst/>
                <a:latin typeface="+mn-lt"/>
                <a:ea typeface="+mn-ea"/>
                <a:cs typeface="+mn-cs"/>
              </a:rPr>
              <a:t/>
            </a:r>
            <a:br>
              <a:rPr lang="nb-NO" sz="1200" b="0" i="0" kern="1200" dirty="0">
                <a:solidFill>
                  <a:schemeClr val="tx1"/>
                </a:solidFill>
                <a:effectLst/>
                <a:latin typeface="+mn-lt"/>
                <a:ea typeface="+mn-ea"/>
                <a:cs typeface="+mn-cs"/>
              </a:rPr>
            </a:br>
            <a:endParaRPr lang="nb-NO" sz="1200" b="0" i="0" kern="1200" dirty="0">
              <a:solidFill>
                <a:schemeClr val="tx1"/>
              </a:solidFill>
              <a:effectLst/>
              <a:latin typeface="+mn-lt"/>
              <a:ea typeface="+mn-ea"/>
              <a:cs typeface="+mn-cs"/>
            </a:endParaRPr>
          </a:p>
          <a:p>
            <a:pPr marL="0" indent="0">
              <a:buNone/>
            </a:pPr>
            <a:r>
              <a:rPr lang="nb-NO" b="1" dirty="0">
                <a:latin typeface="Arial" panose="020B0604020202020204" pitchFamily="34" charset="0"/>
                <a:cs typeface="Arial" panose="020B0604020202020204" pitchFamily="34" charset="0"/>
              </a:rPr>
              <a:t>4. </a:t>
            </a:r>
            <a:r>
              <a:rPr lang="nb-NO" dirty="0">
                <a:latin typeface="Arial" panose="020B0604020202020204" pitchFamily="34" charset="0"/>
                <a:cs typeface="Arial" panose="020B0604020202020204" pitchFamily="34" charset="0"/>
              </a:rPr>
              <a:t>De som endrer sitt juridiske kjønn, får de like rettigheter og plikter som alle andre med samme juridiske kjønn, selv om de fortsetter å ha den kroppen de ble født med. Alle rundt dem, venner, kolleger, arbeidsgivere </a:t>
            </a:r>
            <a:r>
              <a:rPr lang="nb-NO" dirty="0" err="1">
                <a:latin typeface="Arial" panose="020B0604020202020204" pitchFamily="34" charset="0"/>
                <a:cs typeface="Arial" panose="020B0604020202020204" pitchFamily="34" charset="0"/>
              </a:rPr>
              <a:t>osv</a:t>
            </a:r>
            <a:r>
              <a:rPr lang="nb-NO" dirty="0">
                <a:latin typeface="Arial" panose="020B0604020202020204" pitchFamily="34" charset="0"/>
                <a:cs typeface="Arial" panose="020B0604020202020204" pitchFamily="34" charset="0"/>
              </a:rPr>
              <a:t>, er forpliktet til å behandle og omtale dem med det nye juridiske kjønnet.</a:t>
            </a:r>
            <a:br>
              <a:rPr lang="nb-NO"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r>
              <a:rPr lang="nb-NO" sz="1200" b="1" kern="1200" dirty="0">
                <a:solidFill>
                  <a:schemeClr val="tx1"/>
                </a:solidFill>
                <a:effectLst/>
                <a:latin typeface="+mn-lt"/>
                <a:ea typeface="+mn-ea"/>
                <a:cs typeface="+mn-cs"/>
              </a:rPr>
              <a:t>RESSURSER</a:t>
            </a:r>
            <a:r>
              <a:rPr lang="nb-NO" sz="1200" kern="1200" dirty="0">
                <a:solidFill>
                  <a:schemeClr val="tx1"/>
                </a:solidFill>
                <a:effectLst/>
                <a:latin typeface="+mn-lt"/>
                <a:ea typeface="+mn-ea"/>
                <a:cs typeface="+mn-cs"/>
              </a:rPr>
              <a:t>:</a:t>
            </a:r>
          </a:p>
          <a:p>
            <a:pPr marL="0" indent="0">
              <a:buNone/>
            </a:pPr>
            <a:r>
              <a:rPr lang="nb-NO" sz="1200" kern="1200" dirty="0">
                <a:solidFill>
                  <a:schemeClr val="tx1"/>
                </a:solidFill>
                <a:effectLst/>
                <a:latin typeface="+mn-lt"/>
                <a:ea typeface="+mn-ea"/>
                <a:cs typeface="+mn-cs"/>
              </a:rPr>
              <a:t>a) På nettstedet www.Helsenorge.no ligger det offentlig informasjon</a:t>
            </a:r>
            <a:r>
              <a:rPr lang="nb-NO" sz="1200" kern="1200" baseline="0" dirty="0">
                <a:solidFill>
                  <a:schemeClr val="tx1"/>
                </a:solidFill>
                <a:effectLst/>
                <a:latin typeface="+mn-lt"/>
                <a:ea typeface="+mn-ea"/>
                <a:cs typeface="+mn-cs"/>
              </a:rPr>
              <a:t> om ulike aspekter ved endring av juridisk kjønn:</a:t>
            </a:r>
          </a:p>
          <a:p>
            <a:pPr marL="0" indent="0">
              <a:buNone/>
            </a:pPr>
            <a:r>
              <a:rPr lang="nb-NO" sz="1200" u="sng" kern="1200" dirty="0">
                <a:solidFill>
                  <a:schemeClr val="tx1"/>
                </a:solidFill>
                <a:effectLst/>
                <a:latin typeface="+mn-lt"/>
                <a:ea typeface="+mn-ea"/>
                <a:cs typeface="+mn-cs"/>
                <a:hlinkClick r:id="rId5"/>
              </a:rPr>
              <a:t>https://helsenorge.no/rettigheter/endring-av-juridisk-kjonn#Informasjon-og-veiledning</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b) Les mer om å endre juridisk kjønn på ressursarket: </a:t>
            </a:r>
            <a:r>
              <a:rPr lang="nb-NO" sz="1200" b="1" kern="1200" dirty="0">
                <a:solidFill>
                  <a:schemeClr val="tx1"/>
                </a:solidFill>
                <a:effectLst/>
                <a:latin typeface="+mn-lt"/>
                <a:ea typeface="+mn-ea"/>
                <a:cs typeface="+mn-cs"/>
              </a:rPr>
              <a:t>«Vidunderlige nye Norge: Der menn føder barn». </a:t>
            </a:r>
            <a:r>
              <a:rPr lang="nb-NO" sz="1200" kern="1200" dirty="0">
                <a:solidFill>
                  <a:schemeClr val="tx1"/>
                </a:solidFill>
                <a:effectLst/>
                <a:latin typeface="+mn-lt"/>
                <a:ea typeface="+mn-ea"/>
                <a:cs typeface="+mn-cs"/>
              </a:rPr>
              <a:t>Det ligger i hovedmenyen «Nyttige ressurser» i undermenyen «Ressursark i 4 farger».</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Arket kan eventuelt </a:t>
            </a:r>
            <a:r>
              <a:rPr lang="nb-NO" sz="1200" kern="1200" dirty="0" err="1">
                <a:solidFill>
                  <a:schemeClr val="tx1"/>
                </a:solidFill>
                <a:effectLst/>
                <a:latin typeface="+mn-lt"/>
                <a:ea typeface="+mn-ea"/>
                <a:cs typeface="+mn-cs"/>
              </a:rPr>
              <a:t>printes</a:t>
            </a:r>
            <a:r>
              <a:rPr lang="nb-NO" sz="1200" kern="1200" dirty="0">
                <a:solidFill>
                  <a:schemeClr val="tx1"/>
                </a:solidFill>
                <a:effectLst/>
                <a:latin typeface="+mn-lt"/>
                <a:ea typeface="+mn-ea"/>
                <a:cs typeface="+mn-cs"/>
              </a:rPr>
              <a:t> ut, deles ut til deltakerne, kommenteres av taleren og om ønskelig brukes som utgangspunkt i en gruppesamtale.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c) Under hovedmenyen «Nyttige ressurser» </a:t>
            </a:r>
            <a:r>
              <a:rPr lang="nb-NO" sz="1200" kern="1200" dirty="0">
                <a:solidFill>
                  <a:schemeClr val="tx1"/>
                </a:solidFill>
                <a:effectLst/>
                <a:latin typeface="+mn-lt"/>
                <a:ea typeface="+mn-ea"/>
                <a:cs typeface="+mn-cs"/>
                <a:sym typeface="Wingdings"/>
              </a:rPr>
              <a:t></a:t>
            </a:r>
            <a:r>
              <a:rPr lang="nb-NO" sz="1200" kern="1200" dirty="0">
                <a:solidFill>
                  <a:schemeClr val="tx1"/>
                </a:solidFill>
                <a:effectLst/>
                <a:latin typeface="+mn-lt"/>
                <a:ea typeface="+mn-ea"/>
                <a:cs typeface="+mn-cs"/>
              </a:rPr>
              <a:t> «Gode og viktige avisartikler» på www.Samlivsbanken.no ligger det linker til informative artikler om temaet under headingen «Transseksualitet og kjønnsskifte».</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 Under menyen «Litteratur» i hovedmenyen «Nyttige ressurser» finnes det forslag til bøker om temaet.</a:t>
            </a:r>
          </a:p>
          <a:p>
            <a:endParaRPr lang="nb-NO" sz="1200" kern="1200" dirty="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e</a:t>
            </a:r>
            <a:r>
              <a:rPr lang="nb-NO" sz="1200" kern="1200" dirty="0">
                <a:solidFill>
                  <a:schemeClr val="tx1"/>
                </a:solidFill>
                <a:effectLst/>
                <a:latin typeface="+mn-lt"/>
                <a:ea typeface="+mn-ea"/>
                <a:cs typeface="+mn-cs"/>
              </a:rPr>
              <a:t>) På dette nettstedet kan man lese sterke historier fra foreldre som opplever at barna deres </a:t>
            </a:r>
            <a:r>
              <a:rPr lang="nb-NO" sz="1200" kern="1200" dirty="0" smtClean="0">
                <a:solidFill>
                  <a:schemeClr val="tx1"/>
                </a:solidFill>
                <a:effectLst/>
                <a:latin typeface="+mn-lt"/>
                <a:ea typeface="+mn-ea"/>
                <a:cs typeface="+mn-cs"/>
              </a:rPr>
              <a:t>plutselig</a:t>
            </a:r>
            <a:r>
              <a:rPr lang="nb-NO" sz="1200" kern="1200" baseline="0" dirty="0" smtClean="0">
                <a:solidFill>
                  <a:schemeClr val="tx1"/>
                </a:solidFill>
                <a:effectLst/>
                <a:latin typeface="+mn-lt"/>
                <a:ea typeface="+mn-ea"/>
                <a:cs typeface="+mn-cs"/>
              </a:rPr>
              <a:t> </a:t>
            </a:r>
            <a:r>
              <a:rPr lang="nb-NO" sz="1200" kern="1200" dirty="0" smtClean="0">
                <a:solidFill>
                  <a:schemeClr val="tx1"/>
                </a:solidFill>
                <a:effectLst/>
                <a:latin typeface="+mn-lt"/>
                <a:ea typeface="+mn-ea"/>
                <a:cs typeface="+mn-cs"/>
              </a:rPr>
              <a:t>ønsker </a:t>
            </a:r>
            <a:r>
              <a:rPr lang="nb-NO" sz="1200" kern="1200" dirty="0">
                <a:solidFill>
                  <a:schemeClr val="tx1"/>
                </a:solidFill>
                <a:effectLst/>
                <a:latin typeface="+mn-lt"/>
                <a:ea typeface="+mn-ea"/>
                <a:cs typeface="+mn-cs"/>
              </a:rPr>
              <a:t>å skifte kjønn:</a:t>
            </a:r>
          </a:p>
          <a:p>
            <a:r>
              <a:rPr lang="nb-NO" sz="1200" kern="1200" dirty="0">
                <a:solidFill>
                  <a:schemeClr val="tx1"/>
                </a:solidFill>
                <a:effectLst/>
                <a:latin typeface="+mn-lt"/>
                <a:ea typeface="+mn-ea"/>
                <a:cs typeface="+mn-cs"/>
              </a:rPr>
              <a:t>https://</a:t>
            </a:r>
            <a:r>
              <a:rPr lang="nb-NO" sz="1200" kern="1200" dirty="0" smtClean="0">
                <a:solidFill>
                  <a:schemeClr val="tx1"/>
                </a:solidFill>
                <a:effectLst/>
                <a:latin typeface="+mn-lt"/>
                <a:ea typeface="+mn-ea"/>
                <a:cs typeface="+mn-cs"/>
              </a:rPr>
              <a:t>www.parentsofrogdkids.com – Se menyen Our </a:t>
            </a:r>
            <a:r>
              <a:rPr lang="nb-NO" sz="1200" kern="1200" dirty="0" err="1" smtClean="0">
                <a:solidFill>
                  <a:schemeClr val="tx1"/>
                </a:solidFill>
                <a:effectLst/>
                <a:latin typeface="+mn-lt"/>
                <a:ea typeface="+mn-ea"/>
                <a:cs typeface="+mn-cs"/>
              </a:rPr>
              <a:t>Stories</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(ROGD</a:t>
            </a:r>
            <a:r>
              <a:rPr lang="nb-NO" sz="1200" kern="1200" baseline="0" dirty="0" smtClean="0">
                <a:solidFill>
                  <a:schemeClr val="tx1"/>
                </a:solidFill>
                <a:effectLst/>
                <a:latin typeface="+mn-lt"/>
                <a:ea typeface="+mn-ea"/>
                <a:cs typeface="+mn-cs"/>
              </a:rPr>
              <a:t> = Rapid-</a:t>
            </a:r>
            <a:r>
              <a:rPr lang="nb-NO" sz="1200" kern="1200" baseline="0" dirty="0" err="1" smtClean="0">
                <a:solidFill>
                  <a:schemeClr val="tx1"/>
                </a:solidFill>
                <a:effectLst/>
                <a:latin typeface="+mn-lt"/>
                <a:ea typeface="+mn-ea"/>
                <a:cs typeface="+mn-cs"/>
              </a:rPr>
              <a:t>Onset</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Gender</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Dysphoria</a:t>
            </a:r>
            <a:r>
              <a:rPr lang="nb-NO" sz="1200" kern="1200" baseline="0" dirty="0" smtClean="0">
                <a:solidFill>
                  <a:schemeClr val="tx1"/>
                </a:solidFill>
                <a:effectLst/>
                <a:latin typeface="+mn-lt"/>
                <a:ea typeface="+mn-ea"/>
                <a:cs typeface="+mn-cs"/>
              </a:rPr>
              <a:t>)</a:t>
            </a:r>
          </a:p>
          <a:p>
            <a:endParaRPr lang="nb-NO" sz="1200" kern="1200" baseline="0" dirty="0" smtClean="0">
              <a:solidFill>
                <a:schemeClr val="tx1"/>
              </a:solidFill>
              <a:effectLst/>
              <a:latin typeface="+mn-lt"/>
              <a:ea typeface="+mn-ea"/>
              <a:cs typeface="+mn-cs"/>
            </a:endParaRPr>
          </a:p>
          <a:p>
            <a:r>
              <a:rPr lang="nb-NO" sz="1200" kern="1200" baseline="0" dirty="0" smtClean="0">
                <a:solidFill>
                  <a:schemeClr val="tx1"/>
                </a:solidFill>
                <a:effectLst/>
                <a:latin typeface="+mn-lt"/>
                <a:ea typeface="+mn-ea"/>
                <a:cs typeface="+mn-cs"/>
              </a:rPr>
              <a:t>Se også en svært tankevekkende artikkel fra bekymrede og sjokkerte tenåringsforeldre i Sverige, publisert i </a:t>
            </a:r>
            <a:r>
              <a:rPr lang="nb-NO" sz="1200" kern="1200" baseline="0" dirty="0" err="1" smtClean="0">
                <a:solidFill>
                  <a:schemeClr val="tx1"/>
                </a:solidFill>
                <a:effectLst/>
                <a:latin typeface="+mn-lt"/>
                <a:ea typeface="+mn-ea"/>
                <a:cs typeface="+mn-cs"/>
              </a:rPr>
              <a:t>Svenska</a:t>
            </a:r>
            <a:r>
              <a:rPr lang="nb-NO" sz="1200" kern="1200" baseline="0" dirty="0" smtClean="0">
                <a:solidFill>
                  <a:schemeClr val="tx1"/>
                </a:solidFill>
                <a:effectLst/>
                <a:latin typeface="+mn-lt"/>
                <a:ea typeface="+mn-ea"/>
                <a:cs typeface="+mn-cs"/>
              </a:rPr>
              <a:t> Dagbladet i april 2019. Er situasjonen tilsvarende i Norge? </a:t>
            </a:r>
          </a:p>
          <a:p>
            <a:r>
              <a:rPr lang="nb-NO" sz="1200" kern="1200" baseline="0" dirty="0" smtClean="0">
                <a:solidFill>
                  <a:schemeClr val="tx1"/>
                </a:solidFill>
                <a:effectLst/>
                <a:latin typeface="+mn-lt"/>
                <a:ea typeface="+mn-ea"/>
                <a:cs typeface="+mn-cs"/>
              </a:rPr>
              <a:t>«</a:t>
            </a:r>
            <a:r>
              <a:rPr lang="nb-NO" sz="1200" kern="1200" baseline="0" dirty="0" err="1" smtClean="0">
                <a:solidFill>
                  <a:schemeClr val="tx1"/>
                </a:solidFill>
                <a:effectLst/>
                <a:latin typeface="+mn-lt"/>
                <a:ea typeface="+mn-ea"/>
                <a:cs typeface="+mn-cs"/>
              </a:rPr>
              <a:t>Föräldrar</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Transvårdens</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attityd</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gör</a:t>
            </a:r>
            <a:r>
              <a:rPr lang="nb-NO" sz="1200" kern="1200" baseline="0" dirty="0" smtClean="0">
                <a:solidFill>
                  <a:schemeClr val="tx1"/>
                </a:solidFill>
                <a:effectLst/>
                <a:latin typeface="+mn-lt"/>
                <a:ea typeface="+mn-ea"/>
                <a:cs typeface="+mn-cs"/>
              </a:rPr>
              <a:t> oss </a:t>
            </a:r>
            <a:r>
              <a:rPr lang="nb-NO" sz="1200" kern="1200" baseline="0" dirty="0" err="1" smtClean="0">
                <a:solidFill>
                  <a:schemeClr val="tx1"/>
                </a:solidFill>
                <a:effectLst/>
                <a:latin typeface="+mn-lt"/>
                <a:ea typeface="+mn-ea"/>
                <a:cs typeface="+mn-cs"/>
              </a:rPr>
              <a:t>oroliga</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vård</a:t>
            </a:r>
            <a:r>
              <a:rPr lang="nb-NO" sz="1200" kern="1200" baseline="0" dirty="0" smtClean="0">
                <a:solidFill>
                  <a:schemeClr val="tx1"/>
                </a:solidFill>
                <a:effectLst/>
                <a:latin typeface="+mn-lt"/>
                <a:ea typeface="+mn-ea"/>
                <a:cs typeface="+mn-cs"/>
              </a:rPr>
              <a:t> = pleie, omsorg, vern] </a:t>
            </a:r>
          </a:p>
          <a:p>
            <a:endParaRPr lang="nb-NO" sz="1200" kern="1200" baseline="0" dirty="0" smtClean="0">
              <a:solidFill>
                <a:schemeClr val="tx1"/>
              </a:solidFill>
              <a:effectLst/>
              <a:latin typeface="+mn-lt"/>
              <a:ea typeface="+mn-ea"/>
              <a:cs typeface="+mn-cs"/>
            </a:endParaRPr>
          </a:p>
          <a:p>
            <a:r>
              <a:rPr lang="nb-NO" sz="1200" kern="1200" baseline="0" dirty="0" smtClean="0">
                <a:solidFill>
                  <a:schemeClr val="tx2">
                    <a:lumMod val="50000"/>
                  </a:schemeClr>
                </a:solidFill>
                <a:effectLst/>
                <a:latin typeface="+mn-lt"/>
                <a:ea typeface="+mn-ea"/>
                <a:cs typeface="+mn-cs"/>
              </a:rPr>
              <a:t>https://www.svd.se/foraldrar-transvardens-attityd-gor-oss-oroliga#rAr1qA-comments</a:t>
            </a:r>
          </a:p>
          <a:p>
            <a:endParaRPr lang="nb-NO" sz="1200" kern="1200" baseline="0" dirty="0" smtClean="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Tree>
    <p:extLst>
      <p:ext uri="{BB962C8B-B14F-4D97-AF65-F5344CB8AC3E}">
        <p14:creationId xmlns:p14="http://schemas.microsoft.com/office/powerpoint/2010/main" val="4280559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nb-NO"/>
              <a:t>Klikk for å redigere tittelstil</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80471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nb-NO"/>
              <a:t>Klikk for å redigere tittelstil</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2558203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3955169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nb-NO"/>
              <a:t>Klikk for å redigere tittelstil</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10869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305411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nb-NO"/>
              <a:t>Klikk for å redigere tittelstil</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82DDCB2-6A8A-4BE8-A6A1-F285F99700CB}" type="datetimeFigureOut">
              <a:rPr lang="nb-NO" smtClean="0"/>
              <a:t>15.04.2019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1266372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nb-NO"/>
              <a:t>Klikk for å redigere tittelstil</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82DDCB2-6A8A-4BE8-A6A1-F285F99700CB}" type="datetimeFigureOut">
              <a:rPr lang="nb-NO" smtClean="0"/>
              <a:t>15.04.2019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365262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1769417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nb-NO"/>
              <a:t>Klikk for å redigere tittelstil</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91390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159357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nb-NO"/>
              <a:t>Klikk for å redigere tittelstil</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82DDCB2-6A8A-4BE8-A6A1-F285F99700CB}"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364519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nb-NO"/>
              <a:t>Klikk for å redigere tittelstil</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2930587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85346" y="2912232"/>
            <a:ext cx="3830406" cy="287896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629150" y="2912232"/>
            <a:ext cx="3821518" cy="287896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82DDCB2-6A8A-4BE8-A6A1-F285F99700CB}" type="datetimeFigureOut">
              <a:rPr lang="nb-NO" smtClean="0"/>
              <a:t>15.04.2019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418010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82DDCB2-6A8A-4BE8-A6A1-F285F99700CB}" type="datetimeFigureOut">
              <a:rPr lang="nb-NO" smtClean="0"/>
              <a:t>15.04.2019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2613052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DDCB2-6A8A-4BE8-A6A1-F285F99700CB}" type="datetimeFigureOut">
              <a:rPr lang="nb-NO" smtClean="0"/>
              <a:t>15.04.2019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363976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nb-NO"/>
              <a:t>Klikk for å redigere tittelstil</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278113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2DDCB2-6A8A-4BE8-A6A1-F285F99700CB}"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2F1C0AE-417D-4A0A-BFD9-0318F8127EE2}" type="slidenum">
              <a:rPr lang="nb-NO" smtClean="0"/>
              <a:t>‹#›</a:t>
            </a:fld>
            <a:endParaRPr lang="nb-NO"/>
          </a:p>
        </p:txBody>
      </p:sp>
    </p:spTree>
    <p:extLst>
      <p:ext uri="{BB962C8B-B14F-4D97-AF65-F5344CB8AC3E}">
        <p14:creationId xmlns:p14="http://schemas.microsoft.com/office/powerpoint/2010/main" val="213522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82DDCB2-6A8A-4BE8-A6A1-F285F99700CB}" type="datetimeFigureOut">
              <a:rPr lang="nb-NO" smtClean="0"/>
              <a:t>15.04.2019</a:t>
            </a:fld>
            <a:endParaRPr lang="nb-NO"/>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2F1C0AE-417D-4A0A-BFD9-0318F8127EE2}" type="slidenum">
              <a:rPr lang="nb-NO" smtClean="0"/>
              <a:t>‹#›</a:t>
            </a:fld>
            <a:endParaRPr lang="nb-NO"/>
          </a:p>
        </p:txBody>
      </p:sp>
    </p:spTree>
    <p:extLst>
      <p:ext uri="{BB962C8B-B14F-4D97-AF65-F5344CB8AC3E}">
        <p14:creationId xmlns:p14="http://schemas.microsoft.com/office/powerpoint/2010/main" val="1039220560"/>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379685"/>
            <a:ext cx="8208912" cy="6001643"/>
          </a:xfrm>
          <a:prstGeom prst="rect">
            <a:avLst/>
          </a:prstGeom>
          <a:noFill/>
        </p:spPr>
        <p:txBody>
          <a:bodyPr wrap="square" rtlCol="0">
            <a:spAutoFit/>
          </a:bodyPr>
          <a:lstStyle/>
          <a:p>
            <a:pPr algn="ctr"/>
            <a:r>
              <a:rPr lang="nb-NO" sz="4400" dirty="0">
                <a:solidFill>
                  <a:srgbClr val="FFFF00"/>
                </a:solidFill>
                <a:latin typeface="Arial Black" panose="020B0A04020102020204" pitchFamily="34" charset="0"/>
              </a:rPr>
              <a:t>Endring av juridisk kjønn </a:t>
            </a:r>
            <a:r>
              <a:rPr lang="nb-NO" sz="4000" dirty="0">
                <a:solidFill>
                  <a:srgbClr val="7030A0"/>
                </a:solidFill>
                <a:latin typeface="Arial Black" panose="020B0A04020102020204" pitchFamily="34" charset="0"/>
              </a:rPr>
              <a:t/>
            </a:r>
            <a:br>
              <a:rPr lang="nb-NO" sz="4000" dirty="0">
                <a:solidFill>
                  <a:srgbClr val="7030A0"/>
                </a:solidFill>
                <a:latin typeface="Arial Black" panose="020B0A04020102020204" pitchFamily="34" charset="0"/>
              </a:rPr>
            </a:br>
            <a:endParaRPr lang="nb-NO" sz="2000" b="1" dirty="0">
              <a:solidFill>
                <a:srgbClr val="7030A0"/>
              </a:solidFill>
              <a:latin typeface="Arial Black" panose="020B0A04020102020204" pitchFamily="34" charset="0"/>
            </a:endParaRPr>
          </a:p>
          <a:p>
            <a:r>
              <a:rPr lang="nb-NO" sz="2400" b="1" dirty="0">
                <a:latin typeface="Arial" panose="020B0604020202020204" pitchFamily="34" charset="0"/>
                <a:cs typeface="Arial" panose="020B0604020202020204" pitchFamily="34" charset="0"/>
              </a:rPr>
              <a:t>1. </a:t>
            </a:r>
            <a:r>
              <a:rPr lang="nb-NO" sz="2400" dirty="0">
                <a:latin typeface="Arial" panose="020B0604020202020204" pitchFamily="34" charset="0"/>
                <a:cs typeface="Arial" panose="020B0604020202020204" pitchFamily="34" charset="0"/>
              </a:rPr>
              <a:t>Juni 2016: «Lov om endring av juridisk kjønn».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Gjelder alle. Egenmelding. Så ofte man vil fra 16 år. </a:t>
            </a:r>
          </a:p>
          <a:p>
            <a:pPr marL="342900" indent="-342900">
              <a:buAutoNum type="arabicPeriod"/>
            </a:pP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a:t>
            </a:r>
            <a:r>
              <a:rPr lang="nb-NO" sz="2400" dirty="0">
                <a:latin typeface="Arial" panose="020B0604020202020204" pitchFamily="34" charset="0"/>
                <a:cs typeface="Arial" panose="020B0604020202020204" pitchFamily="34" charset="0"/>
              </a:rPr>
              <a:t> Ingen rådgivning, ingen medisinsk diagnose, ingen behandling eller kjønnsoperasjon for å skifte kjønn.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a:t>
            </a:r>
            <a:r>
              <a:rPr lang="nb-NO" sz="2400" dirty="0">
                <a:latin typeface="Arial" panose="020B0604020202020204" pitchFamily="34" charset="0"/>
                <a:cs typeface="Arial" panose="020B0604020202020204" pitchFamily="34" charset="0"/>
              </a:rPr>
              <a:t> Barn ned til 6 år kan skifte juridisk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kjønn, dersom begge foreldre er enige.</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4.</a:t>
            </a:r>
            <a:r>
              <a:rPr lang="nb-NO" sz="2400" dirty="0">
                <a:latin typeface="Arial" panose="020B0604020202020204" pitchFamily="34" charset="0"/>
                <a:cs typeface="Arial" panose="020B0604020202020204" pitchFamily="34" charset="0"/>
              </a:rPr>
              <a:t> Like rettigheter og plikter som alle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andre med samme juridiske kjønn.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Kvinne med mannskropp, mann med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kvinnekropp. Juridisk mann kan føde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barn.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0152" y="3429000"/>
            <a:ext cx="2815610" cy="2232248"/>
          </a:xfrm>
          <a:prstGeom prst="rect">
            <a:avLst/>
          </a:prstGeom>
        </p:spPr>
      </p:pic>
    </p:spTree>
    <p:extLst>
      <p:ext uri="{BB962C8B-B14F-4D97-AF65-F5344CB8AC3E}">
        <p14:creationId xmlns:p14="http://schemas.microsoft.com/office/powerpoint/2010/main" val="14139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TM04033921[[fn=Damask]]</Template>
  <TotalTime>67</TotalTime>
  <Words>178</Words>
  <Application>Microsoft Office PowerPoint</Application>
  <PresentationFormat>Skjermfremvisning (4:3)</PresentationFormat>
  <Paragraphs>43</Paragraphs>
  <Slides>1</Slides>
  <Notes>1</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Damask</vt:lpstr>
      <vt:lpstr>PowerPoint-presentasjon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8</cp:revision>
  <dcterms:created xsi:type="dcterms:W3CDTF">2018-07-07T22:42:20Z</dcterms:created>
  <dcterms:modified xsi:type="dcterms:W3CDTF">2019-04-15T11:10:16Z</dcterms:modified>
</cp:coreProperties>
</file>