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144000" cy="6858000" type="screen4x3"/>
  <p:notesSz cx="9872663" cy="679767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 inndeling" id="{94F42BBA-4273-4D7B-AEB7-7B8AD18EA0DF}">
          <p14:sldIdLst/>
        </p14:section>
        <p14:section name="Inndeling uten navn" id="{EBBAFEFF-FC71-43CC-8FA5-53C2AE087A1D}">
          <p14:sldIdLst/>
        </p14:section>
        <p14:section name="Inndeling uten navn" id="{8F942CC1-3923-40E5-B472-9F4C6A25E466}">
          <p14:sldIdLst>
            <p14:sldId id="5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63170" autoAdjust="0"/>
  </p:normalViewPr>
  <p:slideViewPr>
    <p:cSldViewPr>
      <p:cViewPr varScale="1">
        <p:scale>
          <a:sx n="70" d="100"/>
          <a:sy n="70" d="100"/>
        </p:scale>
        <p:origin x="7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72" y="-1018"/>
      </p:cViewPr>
      <p:guideLst>
        <p:guide orient="horz" pos="2143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4278314" cy="339723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5592769" y="5"/>
            <a:ext cx="4278312" cy="339723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r">
              <a:defRPr sz="1100"/>
            </a:lvl1pPr>
          </a:lstStyle>
          <a:p>
            <a:fld id="{B24960D3-6A88-463C-9B61-449CBD256996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1" y="6456367"/>
            <a:ext cx="4278314" cy="339723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5592769" y="6456367"/>
            <a:ext cx="4278312" cy="339723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r">
              <a:defRPr sz="1100"/>
            </a:lvl1pPr>
          </a:lstStyle>
          <a:p>
            <a:fld id="{B7B3BB41-30CE-4D2F-A4D9-733F3C1386B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6687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3" y="5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l">
              <a:defRPr sz="11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592230" y="5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/>
          <a:lstStyle>
            <a:lvl1pPr algn="r">
              <a:defRPr sz="1100"/>
            </a:lvl1pPr>
          </a:lstStyle>
          <a:p>
            <a:fld id="{A3E2996C-EDB7-4D66-820D-0FE512E49316}" type="datetime6">
              <a:rPr lang="nb-NO" smtClean="0"/>
              <a:t>april 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8000"/>
            <a:ext cx="3398837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1" tIns="45510" rIns="91021" bIns="4551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87267" y="3228898"/>
            <a:ext cx="7898130" cy="3058954"/>
          </a:xfrm>
          <a:prstGeom prst="rect">
            <a:avLst/>
          </a:prstGeom>
        </p:spPr>
        <p:txBody>
          <a:bodyPr vert="horz" lIns="91021" tIns="45510" rIns="91021" bIns="4551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3" y="6456619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l">
              <a:defRPr sz="1100"/>
            </a:lvl1pPr>
          </a:lstStyle>
          <a:p>
            <a:r>
              <a:rPr lang="nb-NO"/>
              <a:t>Seminar over Ekteskapserklæringen</a:t>
            </a: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592230" y="6456619"/>
            <a:ext cx="4278154" cy="339882"/>
          </a:xfrm>
          <a:prstGeom prst="rect">
            <a:avLst/>
          </a:prstGeom>
        </p:spPr>
        <p:txBody>
          <a:bodyPr vert="horz" lIns="91021" tIns="45510" rIns="91021" bIns="45510" rtlCol="0" anchor="b"/>
          <a:lstStyle>
            <a:lvl1pPr algn="r">
              <a:defRPr sz="1100"/>
            </a:lvl1pPr>
          </a:lstStyle>
          <a:p>
            <a:fld id="{C8593401-7213-4FA8-8723-86291B2E869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22430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libris.com/no/bok/forenet-med-den-elskede-9788252000252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foross.no/aktuelt/mannen-og-kvinnen-brudemystikken-og-etikken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I Det gamle testamentet framstilles Israel som brud og Herren som brudgommen hos flere av profetene – både av Jesaja, Jeremia, Esekiel og Hosea. </a:t>
            </a:r>
          </a:p>
          <a:p>
            <a:endParaRPr lang="nb-NO" dirty="0"/>
          </a:p>
          <a:p>
            <a:r>
              <a:rPr lang="nb-NO" dirty="0"/>
              <a:t>I Det gamle testamente er Kristus brudgommen, mens menigheten og Guds folk er bruden. </a:t>
            </a:r>
          </a:p>
          <a:p>
            <a:endParaRPr lang="nb-NO" dirty="0"/>
          </a:p>
          <a:p>
            <a:r>
              <a:rPr lang="nb-NO" dirty="0"/>
              <a:t>I Norsk Salmebok finnes det 38 salmer som bruker uttrykket «brud og brudgom» om menigheten og Kristus. Også i andre salmebøker og sangbøker er motivet velkjent. Vil det på sikt bli uakseptabelt og uaktuelt å synge disse salmene/sangene? Vil prester og møteledere slutte å velge disse salmene/sangene fordi noen kan oppleve tekstene som diskriminerende eller krenkende?</a:t>
            </a:r>
          </a:p>
          <a:p>
            <a:endParaRPr lang="nb-NO" dirty="0"/>
          </a:p>
          <a:p>
            <a:r>
              <a:rPr lang="nb-NO" dirty="0"/>
              <a:t>Teologen og forkynneren Stein Solberg har jobbet mye med den såkalte «brudemystikken». Han har skrevet boka </a:t>
            </a:r>
            <a:r>
              <a:rPr lang="nb-NO" i="1" dirty="0"/>
              <a:t>Forenet med den elskede</a:t>
            </a:r>
            <a:r>
              <a:rPr lang="nb-NO" dirty="0"/>
              <a:t>, Lunde forlag: </a:t>
            </a:r>
            <a:r>
              <a:rPr lang="nb-NO" dirty="0">
                <a:hlinkClick r:id="rId3"/>
              </a:rPr>
              <a:t>https://www.adlibris.com/no/bok/forenet-med-den-elskede-9788252000252</a:t>
            </a:r>
            <a:endParaRPr lang="nb-NO" dirty="0"/>
          </a:p>
          <a:p>
            <a:endParaRPr lang="nb-NO" dirty="0"/>
          </a:p>
          <a:p>
            <a:r>
              <a:rPr lang="nb-NO" dirty="0"/>
              <a:t>Han har også skrevet en interessant artikkel som heter </a:t>
            </a:r>
            <a:r>
              <a:rPr lang="nb-NO" i="1" dirty="0"/>
              <a:t>Mannen og kvinnen, brudemystikken og etikken</a:t>
            </a:r>
            <a:r>
              <a:rPr lang="nb-NO" dirty="0"/>
              <a:t>, som anbefales:</a:t>
            </a:r>
          </a:p>
          <a:p>
            <a:r>
              <a:rPr lang="nb-NO">
                <a:hlinkClick r:id="rId4"/>
              </a:rPr>
              <a:t>https://www.foross.no/aktuelt/mannen-og-kvinnen-brudemystikken-og-etikken/</a:t>
            </a:r>
            <a:endParaRPr lang="nb-NO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/>
              <a:t>Seminar over Ekteskapserklæringen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593401-7213-4FA8-8723-86291B2E8693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2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151522B-943B-48D1-B75F-BB8FE964F4B4}" type="datetimeFigureOut">
              <a:rPr lang="nb-NO" smtClean="0"/>
              <a:t>07.04.2019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E7F069-71CF-4026-95C5-5A3D859F4E40}" type="slidenum">
              <a:rPr lang="nb-NO" smtClean="0"/>
              <a:t>‹#›</a:t>
            </a:fld>
            <a:endParaRPr lang="nb-N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/>
        </p:nvSpPr>
        <p:spPr>
          <a:xfrm>
            <a:off x="395536" y="332656"/>
            <a:ext cx="84249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200" b="1" dirty="0">
                <a:solidFill>
                  <a:srgbClr val="7030A0"/>
                </a:solidFill>
                <a:latin typeface="Berlin Sans FB Demi" panose="020E0802020502020306" pitchFamily="34" charset="0"/>
              </a:rPr>
              <a:t>«Han er min brudgom, jeg er hans brud!»</a:t>
            </a:r>
            <a:endParaRPr lang="nb-NO" sz="3200" dirty="0">
              <a:solidFill>
                <a:srgbClr val="7030A0"/>
              </a:solidFill>
              <a:latin typeface="Berlin Sans FB Demi" panose="020E0802020502020306" pitchFamily="34" charset="0"/>
            </a:endParaRPr>
          </a:p>
          <a:p>
            <a:pPr algn="ctr"/>
            <a:r>
              <a:rPr lang="nb-NO" sz="2000" dirty="0">
                <a:latin typeface="Arial" panose="020B0604020202020204" pitchFamily="34" charset="0"/>
                <a:cs typeface="Arial" panose="020B0604020202020204" pitchFamily="34" charset="0"/>
              </a:rPr>
              <a:t>- Fra sangen «Salige visshet, Jesus er min»</a:t>
            </a:r>
          </a:p>
          <a:p>
            <a:pPr algn="ctr"/>
            <a:br>
              <a:rPr lang="nb-NO" sz="600" dirty="0">
                <a:latin typeface="+mj-lt"/>
              </a:rPr>
            </a:br>
            <a:r>
              <a:rPr lang="nb-NO" sz="2000" b="1" dirty="0">
                <a:latin typeface="+mj-lt"/>
              </a:rPr>
              <a:t>Noen sentrale </a:t>
            </a:r>
            <a:r>
              <a:rPr lang="nb-NO" sz="2000" b="1" dirty="0" err="1">
                <a:latin typeface="+mj-lt"/>
              </a:rPr>
              <a:t>bibelvers</a:t>
            </a:r>
            <a:br>
              <a:rPr lang="nb-NO" sz="2000" dirty="0">
                <a:latin typeface="+mj-lt"/>
              </a:rPr>
            </a:br>
            <a:endParaRPr lang="nb-NO" sz="1600" dirty="0">
              <a:latin typeface="+mj-lt"/>
            </a:endParaRPr>
          </a:p>
          <a:p>
            <a:r>
              <a:rPr lang="nb-NO" dirty="0">
                <a:sym typeface="Wingdings"/>
              </a:rPr>
              <a:t> </a:t>
            </a:r>
            <a:r>
              <a:rPr lang="nb-NO" dirty="0">
                <a:latin typeface="+mj-lt"/>
              </a:rPr>
              <a:t>«Han som skapte deg, er </a:t>
            </a:r>
            <a:r>
              <a:rPr lang="nb-NO" b="1" dirty="0">
                <a:latin typeface="+mj-lt"/>
              </a:rPr>
              <a:t>din ektemann</a:t>
            </a:r>
            <a:r>
              <a:rPr lang="nb-NO" dirty="0">
                <a:latin typeface="+mj-lt"/>
              </a:rPr>
              <a:t>, Herren, </a:t>
            </a:r>
            <a:r>
              <a:rPr lang="nb-NO" dirty="0" err="1">
                <a:latin typeface="+mj-lt"/>
              </a:rPr>
              <a:t>Allhærs</a:t>
            </a:r>
            <a:r>
              <a:rPr lang="nb-NO" dirty="0">
                <a:latin typeface="+mj-lt"/>
              </a:rPr>
              <a:t> Gud.» Se Jes 54,4-8</a:t>
            </a:r>
          </a:p>
          <a:p>
            <a:r>
              <a:rPr lang="nb-NO" dirty="0">
                <a:sym typeface="Wingdings"/>
              </a:rPr>
              <a:t> 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Herren sa: «J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eg sendte bort den frafalne Israel fordi </a:t>
            </a:r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hun brøt ekteskapet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, og jeg ga henne </a:t>
            </a:r>
            <a:r>
              <a:rPr lang="nb-NO" b="1" dirty="0">
                <a:latin typeface="Arial" panose="020B0604020202020204" pitchFamily="34" charset="0"/>
                <a:cs typeface="Arial" panose="020B0604020202020204" pitchFamily="34" charset="0"/>
              </a:rPr>
              <a:t>skilsmissebrev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.» Se </a:t>
            </a:r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Jer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3,6-13 + </a:t>
            </a:r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Jer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2,2 + </a:t>
            </a:r>
            <a:r>
              <a:rPr lang="nb-NO" dirty="0" err="1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Esek</a:t>
            </a:r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16,8 </a:t>
            </a:r>
            <a:endParaRPr lang="nb-NO" dirty="0">
              <a:latin typeface="+mj-lt"/>
            </a:endParaRPr>
          </a:p>
          <a:p>
            <a:r>
              <a:rPr lang="nb-NO" dirty="0">
                <a:sym typeface="Wingdings"/>
              </a:rPr>
              <a:t>  «</a:t>
            </a:r>
            <a:r>
              <a:rPr lang="nb-NO" dirty="0">
                <a:latin typeface="+mj-lt"/>
              </a:rPr>
              <a:t>Jeg vil </a:t>
            </a:r>
            <a:r>
              <a:rPr lang="nb-NO" b="1" dirty="0">
                <a:latin typeface="+mj-lt"/>
              </a:rPr>
              <a:t>trolove meg med deg </a:t>
            </a:r>
            <a:r>
              <a:rPr lang="nb-NO" dirty="0">
                <a:latin typeface="+mj-lt"/>
              </a:rPr>
              <a:t>i troskap, og du skal kjenne Herren.» Hos 2,19f </a:t>
            </a:r>
          </a:p>
          <a:p>
            <a:r>
              <a:rPr lang="nb-NO" dirty="0">
                <a:sym typeface="Wingdings"/>
              </a:rPr>
              <a:t> </a:t>
            </a:r>
            <a:r>
              <a:rPr lang="nb-NO" dirty="0">
                <a:latin typeface="+mj-lt"/>
              </a:rPr>
              <a:t>Jesus svarte: «Kan bryllupsgjestene sørge så lenge </a:t>
            </a:r>
            <a:r>
              <a:rPr lang="nb-NO" b="1" dirty="0">
                <a:latin typeface="+mj-lt"/>
              </a:rPr>
              <a:t>brudgommen</a:t>
            </a:r>
            <a:r>
              <a:rPr lang="nb-NO" dirty="0">
                <a:latin typeface="+mj-lt"/>
              </a:rPr>
              <a:t> er hos dem? Men det skal komme dager da </a:t>
            </a:r>
            <a:r>
              <a:rPr lang="nb-NO" b="1" dirty="0">
                <a:latin typeface="+mj-lt"/>
              </a:rPr>
              <a:t>brudgommen</a:t>
            </a:r>
            <a:r>
              <a:rPr lang="nb-NO" dirty="0">
                <a:latin typeface="+mj-lt"/>
              </a:rPr>
              <a:t> blir tatt fra dem, og da skal de faste.» Matt 9,15 </a:t>
            </a:r>
          </a:p>
          <a:p>
            <a:r>
              <a:rPr lang="nb-NO" dirty="0">
                <a:sym typeface="Wingdings"/>
              </a:rPr>
              <a:t> </a:t>
            </a:r>
            <a:r>
              <a:rPr lang="nb-NO" dirty="0">
                <a:latin typeface="+mj-lt"/>
              </a:rPr>
              <a:t>«Jeg har </a:t>
            </a:r>
            <a:r>
              <a:rPr lang="nb-NO" b="1" dirty="0">
                <a:latin typeface="+mj-lt"/>
              </a:rPr>
              <a:t>forlovet dere med Kristus</a:t>
            </a:r>
            <a:r>
              <a:rPr lang="nb-NO" dirty="0">
                <a:latin typeface="+mj-lt"/>
              </a:rPr>
              <a:t>, og bare med ham, for å føre dere til ham som en </a:t>
            </a:r>
            <a:r>
              <a:rPr lang="nb-NO" b="1" dirty="0">
                <a:latin typeface="+mj-lt"/>
              </a:rPr>
              <a:t>ren jomfru</a:t>
            </a:r>
            <a:r>
              <a:rPr lang="nb-NO" dirty="0">
                <a:latin typeface="+mj-lt"/>
              </a:rPr>
              <a:t>.» 2 Kor 11,2</a:t>
            </a:r>
            <a:r>
              <a:rPr lang="nb-NO" dirty="0"/>
              <a:t> </a:t>
            </a:r>
            <a:endParaRPr lang="nb-NO" dirty="0">
              <a:latin typeface="+mj-lt"/>
            </a:endParaRPr>
          </a:p>
          <a:p>
            <a:r>
              <a:rPr lang="nb-NO" dirty="0">
                <a:sym typeface="Wingdings"/>
              </a:rPr>
              <a:t> «</a:t>
            </a:r>
            <a:r>
              <a:rPr lang="nb-NO" dirty="0">
                <a:latin typeface="+mj-lt"/>
              </a:rPr>
              <a:t>Derfor skal mannen forlate sin far og sin mor og holde seg til sin hustru, og de to skal være ett. Dette er </a:t>
            </a:r>
            <a:r>
              <a:rPr lang="nb-NO" b="1" dirty="0">
                <a:latin typeface="+mj-lt"/>
              </a:rPr>
              <a:t>et stort mysterium</a:t>
            </a:r>
            <a:r>
              <a:rPr lang="nb-NO" dirty="0">
                <a:latin typeface="+mj-lt"/>
              </a:rPr>
              <a:t>; jeg tenker på </a:t>
            </a:r>
            <a:r>
              <a:rPr lang="nb-NO" b="1" dirty="0">
                <a:latin typeface="+mj-lt"/>
              </a:rPr>
              <a:t>forholdet mellom Kristus og kirken</a:t>
            </a:r>
            <a:r>
              <a:rPr lang="nb-NO" dirty="0">
                <a:latin typeface="+mj-lt"/>
              </a:rPr>
              <a:t>.» Ef 5,31-32</a:t>
            </a:r>
          </a:p>
          <a:p>
            <a:pPr marL="285750" indent="-285750">
              <a:buFont typeface="Wingdings" panose="05000000000000000000" pitchFamily="2" charset="2"/>
              <a:buChar char="w"/>
            </a:pPr>
            <a:r>
              <a:rPr lang="nb-NO" dirty="0">
                <a:sym typeface="Wingdings"/>
              </a:rPr>
              <a:t>«</a:t>
            </a:r>
            <a:r>
              <a:rPr lang="nb-NO" dirty="0">
                <a:latin typeface="+mj-lt"/>
              </a:rPr>
              <a:t>La oss glede oss og juble og gi ham æren. Tiden er </a:t>
            </a:r>
            <a:r>
              <a:rPr lang="nb-NO">
                <a:latin typeface="+mj-lt"/>
              </a:rPr>
              <a:t>kommet for </a:t>
            </a:r>
          </a:p>
          <a:p>
            <a:r>
              <a:rPr lang="nb-NO" b="1">
                <a:latin typeface="+mj-lt"/>
              </a:rPr>
              <a:t>Lammets </a:t>
            </a:r>
            <a:r>
              <a:rPr lang="nb-NO" b="1" dirty="0">
                <a:latin typeface="+mj-lt"/>
              </a:rPr>
              <a:t>bryllup</a:t>
            </a:r>
            <a:r>
              <a:rPr lang="nb-NO" dirty="0">
                <a:latin typeface="+mj-lt"/>
              </a:rPr>
              <a:t>! </a:t>
            </a:r>
            <a:r>
              <a:rPr lang="nb-NO" b="1" dirty="0">
                <a:latin typeface="+mj-lt"/>
              </a:rPr>
              <a:t>Hans brud </a:t>
            </a:r>
            <a:r>
              <a:rPr lang="nb-NO" dirty="0">
                <a:latin typeface="+mj-lt"/>
              </a:rPr>
              <a:t>har gjort seg i stand. […] Salige </a:t>
            </a:r>
            <a:br>
              <a:rPr lang="nb-NO" dirty="0">
                <a:latin typeface="+mj-lt"/>
              </a:rPr>
            </a:br>
            <a:r>
              <a:rPr lang="nb-NO" dirty="0">
                <a:latin typeface="+mj-lt"/>
              </a:rPr>
              <a:t>er de som er innbudt til </a:t>
            </a:r>
            <a:r>
              <a:rPr lang="nb-NO" b="1" dirty="0">
                <a:latin typeface="+mj-lt"/>
              </a:rPr>
              <a:t>Lammets bryllupsmåltid</a:t>
            </a:r>
            <a:r>
              <a:rPr lang="nb-NO" dirty="0">
                <a:latin typeface="+mj-lt"/>
              </a:rPr>
              <a:t>.» </a:t>
            </a:r>
            <a:r>
              <a:rPr lang="nb-NO" dirty="0" err="1">
                <a:latin typeface="+mj-lt"/>
              </a:rPr>
              <a:t>Åp</a:t>
            </a:r>
            <a:r>
              <a:rPr lang="nb-NO" dirty="0">
                <a:latin typeface="+mj-lt"/>
              </a:rPr>
              <a:t> 19,7-9</a:t>
            </a:r>
            <a:r>
              <a:rPr lang="nb-NO" dirty="0"/>
              <a:t> </a:t>
            </a:r>
            <a:endParaRPr lang="nb-NO" dirty="0">
              <a:latin typeface="+mj-lt"/>
            </a:endParaRPr>
          </a:p>
          <a:p>
            <a:r>
              <a:rPr lang="nb-NO" dirty="0">
                <a:sym typeface="Wingdings"/>
              </a:rPr>
              <a:t> «</a:t>
            </a:r>
            <a:r>
              <a:rPr lang="nb-NO" dirty="0">
                <a:latin typeface="+mj-lt"/>
              </a:rPr>
              <a:t>Ånden og </a:t>
            </a:r>
            <a:r>
              <a:rPr lang="nb-NO" b="1" dirty="0">
                <a:latin typeface="+mj-lt"/>
              </a:rPr>
              <a:t>bruden</a:t>
            </a:r>
            <a:r>
              <a:rPr lang="nb-NO" dirty="0">
                <a:latin typeface="+mj-lt"/>
              </a:rPr>
              <a:t> sier: ‘Kom!’ […] Kom, Herre Jesus!’» </a:t>
            </a:r>
            <a:br>
              <a:rPr lang="nb-NO" dirty="0">
                <a:latin typeface="+mj-lt"/>
              </a:rPr>
            </a:br>
            <a:r>
              <a:rPr lang="nb-NO" dirty="0" err="1">
                <a:latin typeface="+mj-lt"/>
              </a:rPr>
              <a:t>Åp</a:t>
            </a:r>
            <a:r>
              <a:rPr lang="nb-NO" dirty="0">
                <a:latin typeface="+mj-lt"/>
              </a:rPr>
              <a:t> 22,17.20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12F5B6E-D880-437F-9EA2-95A9B7DF496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6080" y="5449554"/>
            <a:ext cx="1877928" cy="140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7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møte 1 - Debatten, aktørene, utviklingen - 60 min">
  <a:themeElements>
    <a:clrScheme name="Ledels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klassisk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206</Words>
  <Application>Microsoft Office PowerPoint</Application>
  <PresentationFormat>Skjermfremvisning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9" baseType="lpstr">
      <vt:lpstr>Arial</vt:lpstr>
      <vt:lpstr>Berlin Sans FB Demi</vt:lpstr>
      <vt:lpstr>Calibri</vt:lpstr>
      <vt:lpstr>Century Gothic</vt:lpstr>
      <vt:lpstr>Courier New</vt:lpstr>
      <vt:lpstr>Times New Roman</vt:lpstr>
      <vt:lpstr>Wingdings</vt:lpstr>
      <vt:lpstr>Temamøte 1 - Debatten, aktørene, utviklingen - 60 min</vt:lpstr>
      <vt:lpstr>PowerPoint-presentasjon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</dc:creator>
  <cp:lastModifiedBy>Øivind Benestad</cp:lastModifiedBy>
  <cp:revision>12</cp:revision>
  <cp:lastPrinted>2018-02-12T10:33:32Z</cp:lastPrinted>
  <dcterms:created xsi:type="dcterms:W3CDTF">2018-08-26T20:21:45Z</dcterms:created>
  <dcterms:modified xsi:type="dcterms:W3CDTF">2019-04-07T19:08:19Z</dcterms:modified>
</cp:coreProperties>
</file>