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653" r:id="rId2"/>
    <p:sldId id="639" r:id="rId3"/>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5355" autoAdjust="0"/>
  </p:normalViewPr>
  <p:slideViewPr>
    <p:cSldViewPr>
      <p:cViewPr varScale="1">
        <p:scale>
          <a:sx n="48" d="100"/>
          <a:sy n="48" d="100"/>
        </p:scale>
        <p:origin x="-243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3E419D-577B-45A4-9339-7C383741DF05}" type="datetimeFigureOut">
              <a:rPr lang="nb-NO" smtClean="0"/>
              <a:t>15.04.2019</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914712-99AF-4145-8352-20B2D0193332}" type="slidenum">
              <a:rPr lang="nb-NO" smtClean="0"/>
              <a:t>‹#›</a:t>
            </a:fld>
            <a:endParaRPr lang="nb-NO"/>
          </a:p>
        </p:txBody>
      </p:sp>
    </p:spTree>
    <p:extLst>
      <p:ext uri="{BB962C8B-B14F-4D97-AF65-F5344CB8AC3E}">
        <p14:creationId xmlns:p14="http://schemas.microsoft.com/office/powerpoint/2010/main" val="1875617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236913" y="509588"/>
            <a:ext cx="3398837" cy="2549525"/>
          </a:xfrm>
        </p:spPr>
      </p:sp>
      <p:sp>
        <p:nvSpPr>
          <p:cNvPr id="3" name="Plassholder for notater 2"/>
          <p:cNvSpPr>
            <a:spLocks noGrp="1"/>
          </p:cNvSpPr>
          <p:nvPr>
            <p:ph type="body" idx="1"/>
          </p:nvPr>
        </p:nvSpPr>
        <p:spPr/>
        <p:txBody>
          <a:bodyPr/>
          <a:lstStyle/>
          <a:p>
            <a:r>
              <a:rPr lang="nb-NO" sz="1200" b="1" baseline="0" dirty="0"/>
              <a:t>TIPS OG MOMENTER TIL TALEREN</a:t>
            </a:r>
          </a:p>
          <a:p>
            <a:endParaRPr lang="nb-NO" baseline="0" dirty="0"/>
          </a:p>
          <a:p>
            <a:r>
              <a:rPr lang="nb-NO" baseline="0" dirty="0"/>
              <a:t>Kristne blir ofte anklaget for å være intolerante. Stemmer det? Noen ganger stemmer det sikkert, men svært ofte stemmer det ikke. Det går nemlig utmerket godt an å være dypt uenige og allikevel vise stor og gjensidig toleranse. Det er jo nettopp det toleranse handler om.</a:t>
            </a:r>
          </a:p>
          <a:p>
            <a:endParaRPr lang="nb-NO"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nb-NO" sz="1200" b="1" i="1" kern="1200" dirty="0">
                <a:solidFill>
                  <a:schemeClr val="tx1"/>
                </a:solidFill>
                <a:effectLst/>
                <a:latin typeface="+mn-lt"/>
                <a:ea typeface="+mn-ea"/>
                <a:cs typeface="+mn-cs"/>
              </a:rPr>
              <a:t>I tillegg til teksten på lysbildet bør taleren bruke momenter fra avsnittet om TOLERANSE på side 2 i Ekteskapserklæringen. </a:t>
            </a:r>
            <a:endParaRPr lang="nb-NO" sz="1200" kern="1200" dirty="0">
              <a:solidFill>
                <a:schemeClr val="tx1"/>
              </a:solidFill>
              <a:effectLst/>
              <a:latin typeface="+mn-lt"/>
              <a:ea typeface="+mn-ea"/>
              <a:cs typeface="+mn-cs"/>
            </a:endParaRPr>
          </a:p>
          <a:p>
            <a:endParaRPr lang="nb-NO" baseline="0" dirty="0"/>
          </a:p>
          <a:p>
            <a:pPr marL="228600" indent="-228600">
              <a:buAutoNum type="alphaUcPeriod"/>
            </a:pPr>
            <a:r>
              <a:rPr lang="nb-NO" b="1" baseline="0" dirty="0"/>
              <a:t>Misforstått oppfatning av toleranse</a:t>
            </a:r>
          </a:p>
          <a:p>
            <a:pPr marL="0" indent="0">
              <a:buNone/>
            </a:pPr>
            <a:r>
              <a:rPr lang="nb-NO" baseline="0" dirty="0"/>
              <a:t>Ordet toleranse blir i dag ofte misforstått og forvekslet med relativisme, altså at det ikke finnes allmenngyldige sannheter, men at alt egentlig er like bra. («Alt er relativt.»)</a:t>
            </a:r>
          </a:p>
          <a:p>
            <a:endParaRPr lang="nb-NO" baseline="0" dirty="0"/>
          </a:p>
          <a:p>
            <a:r>
              <a:rPr lang="nb-NO" b="1" baseline="0" dirty="0"/>
              <a:t>B. Ekte toleranse</a:t>
            </a:r>
          </a:p>
          <a:p>
            <a:pPr marL="0" marR="0" indent="0" algn="l" defTabSz="914400" rtl="0" eaLnBrk="1" fontAlgn="auto" latinLnBrk="0" hangingPunct="1">
              <a:lnSpc>
                <a:spcPct val="100000"/>
              </a:lnSpc>
              <a:spcBef>
                <a:spcPts val="0"/>
              </a:spcBef>
              <a:spcAft>
                <a:spcPts val="0"/>
              </a:spcAft>
              <a:buClrTx/>
              <a:buSzTx/>
              <a:buFontTx/>
              <a:buNone/>
              <a:tabLst/>
              <a:defRPr/>
            </a:pPr>
            <a:r>
              <a:rPr lang="nb-NO" baseline="0" dirty="0"/>
              <a:t>En klassisk definisjon av begrepet toleranse lyder slik: </a:t>
            </a:r>
            <a:r>
              <a:rPr lang="nb-NO" sz="1200" i="1" dirty="0">
                <a:latin typeface="Arial" panose="020B0604020202020204" pitchFamily="34" charset="0"/>
                <a:cs typeface="Arial" panose="020B0604020202020204" pitchFamily="34" charset="0"/>
              </a:rPr>
              <a:t>«Jeg er dypt uenig i hva du sier, men jeg vil inntil døden forsvare din rett til å si det». </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200" i="1" baseline="0"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baseline="0" dirty="0"/>
              <a:t>(Sitatet blir ofte tillagt den franske filosofen og forfatteren Voltaire, som var en viktig aktør under Opplysningstiden på 1700-tallet. Ettersom dette sitatet ikke finnes ordrett hos Voltaire, er det trolig en fri gjengivelse av ting han skrev om toleranse i ulike sammenhenger.)</a:t>
            </a:r>
          </a:p>
          <a:p>
            <a:pPr marL="0" marR="0" indent="0" algn="l" defTabSz="914400" rtl="0" eaLnBrk="1" fontAlgn="auto" latinLnBrk="0" hangingPunct="1">
              <a:lnSpc>
                <a:spcPct val="100000"/>
              </a:lnSpc>
              <a:spcBef>
                <a:spcPts val="0"/>
              </a:spcBef>
              <a:spcAft>
                <a:spcPts val="0"/>
              </a:spcAft>
              <a:buClrTx/>
              <a:buSzTx/>
              <a:buFontTx/>
              <a:buNone/>
              <a:tabLst/>
              <a:defRPr/>
            </a:pPr>
            <a:endParaRPr lang="nn-NO" sz="1200" b="0" i="0" kern="1200" baseline="0" dirty="0">
              <a:solidFill>
                <a:schemeClr val="tx1"/>
              </a:solidFill>
              <a:effectLst/>
              <a:latin typeface="+mn-lt"/>
              <a:ea typeface="+mn-ea"/>
              <a:cs typeface="+mn-cs"/>
            </a:endParaRPr>
          </a:p>
          <a:p>
            <a:r>
              <a:rPr lang="nn-NO" sz="1200" b="0" i="0" kern="1200" baseline="0" dirty="0">
                <a:solidFill>
                  <a:schemeClr val="tx1"/>
                </a:solidFill>
                <a:effectLst/>
                <a:latin typeface="+mn-lt"/>
                <a:ea typeface="+mn-ea"/>
                <a:cs typeface="+mn-cs"/>
              </a:rPr>
              <a:t>Ekte toleranse </a:t>
            </a:r>
            <a:r>
              <a:rPr lang="nn-NO" sz="1200" b="0" i="0" kern="1200" baseline="0" dirty="0" err="1">
                <a:solidFill>
                  <a:schemeClr val="tx1"/>
                </a:solidFill>
                <a:effectLst/>
                <a:latin typeface="+mn-lt"/>
                <a:ea typeface="+mn-ea"/>
                <a:cs typeface="+mn-cs"/>
              </a:rPr>
              <a:t>handler</a:t>
            </a:r>
            <a:r>
              <a:rPr lang="nn-NO" sz="1200" b="0" i="0" kern="1200" baseline="0" dirty="0">
                <a:solidFill>
                  <a:schemeClr val="tx1"/>
                </a:solidFill>
                <a:effectLst/>
                <a:latin typeface="+mn-lt"/>
                <a:ea typeface="+mn-ea"/>
                <a:cs typeface="+mn-cs"/>
              </a:rPr>
              <a:t> altså </a:t>
            </a:r>
            <a:r>
              <a:rPr lang="nn-NO" sz="1200" b="0" i="0" kern="1200" baseline="0" dirty="0" err="1">
                <a:solidFill>
                  <a:schemeClr val="tx1"/>
                </a:solidFill>
                <a:effectLst/>
                <a:latin typeface="+mn-lt"/>
                <a:ea typeface="+mn-ea"/>
                <a:cs typeface="+mn-cs"/>
              </a:rPr>
              <a:t>ikke</a:t>
            </a:r>
            <a:r>
              <a:rPr lang="nn-NO" sz="1200" b="0" i="0" kern="1200" baseline="0" dirty="0">
                <a:solidFill>
                  <a:schemeClr val="tx1"/>
                </a:solidFill>
                <a:effectLst/>
                <a:latin typeface="+mn-lt"/>
                <a:ea typeface="+mn-ea"/>
                <a:cs typeface="+mn-cs"/>
              </a:rPr>
              <a:t> om å være </a:t>
            </a:r>
            <a:r>
              <a:rPr lang="nn-NO" sz="1200" b="0" i="0" kern="1200" baseline="0" dirty="0" err="1">
                <a:solidFill>
                  <a:schemeClr val="tx1"/>
                </a:solidFill>
                <a:effectLst/>
                <a:latin typeface="+mn-lt"/>
                <a:ea typeface="+mn-ea"/>
                <a:cs typeface="+mn-cs"/>
              </a:rPr>
              <a:t>enige</a:t>
            </a:r>
            <a:r>
              <a:rPr lang="nn-NO" sz="1200" b="0" i="0" kern="1200" baseline="0" dirty="0">
                <a:solidFill>
                  <a:schemeClr val="tx1"/>
                </a:solidFill>
                <a:effectLst/>
                <a:latin typeface="+mn-lt"/>
                <a:ea typeface="+mn-ea"/>
                <a:cs typeface="+mn-cs"/>
              </a:rPr>
              <a:t> eller å mene at alt er like bra, sant og gyldig. Ekte toleranse betyr at man respekterer og forsvarer sine </a:t>
            </a:r>
            <a:r>
              <a:rPr lang="nn-NO" sz="1200" b="0" i="0" kern="1200" baseline="0" dirty="0" err="1">
                <a:solidFill>
                  <a:schemeClr val="tx1"/>
                </a:solidFill>
                <a:effectLst/>
                <a:latin typeface="+mn-lt"/>
                <a:ea typeface="+mn-ea"/>
                <a:cs typeface="+mn-cs"/>
              </a:rPr>
              <a:t>meningsmotstanderes</a:t>
            </a:r>
            <a:r>
              <a:rPr lang="nn-NO" sz="1200" b="0" i="0" kern="1200" baseline="0" dirty="0">
                <a:solidFill>
                  <a:schemeClr val="tx1"/>
                </a:solidFill>
                <a:effectLst/>
                <a:latin typeface="+mn-lt"/>
                <a:ea typeface="+mn-ea"/>
                <a:cs typeface="+mn-cs"/>
              </a:rPr>
              <a:t> </a:t>
            </a:r>
            <a:r>
              <a:rPr lang="nn-NO" sz="1200" b="0" i="0" kern="1200" baseline="0" dirty="0" err="1">
                <a:solidFill>
                  <a:schemeClr val="tx1"/>
                </a:solidFill>
                <a:effectLst/>
                <a:latin typeface="+mn-lt"/>
                <a:ea typeface="+mn-ea"/>
                <a:cs typeface="+mn-cs"/>
              </a:rPr>
              <a:t>frihet</a:t>
            </a:r>
            <a:r>
              <a:rPr lang="nn-NO" sz="1200" b="0" i="0" kern="1200" baseline="0" dirty="0">
                <a:solidFill>
                  <a:schemeClr val="tx1"/>
                </a:solidFill>
                <a:effectLst/>
                <a:latin typeface="+mn-lt"/>
                <a:ea typeface="+mn-ea"/>
                <a:cs typeface="+mn-cs"/>
              </a:rPr>
              <a:t> og rett til å ha en </a:t>
            </a:r>
            <a:r>
              <a:rPr lang="nn-NO" sz="1200" b="0" i="0" kern="1200" baseline="0" dirty="0" err="1">
                <a:solidFill>
                  <a:schemeClr val="tx1"/>
                </a:solidFill>
                <a:effectLst/>
                <a:latin typeface="+mn-lt"/>
                <a:ea typeface="+mn-ea"/>
                <a:cs typeface="+mn-cs"/>
              </a:rPr>
              <a:t>annen</a:t>
            </a:r>
            <a:r>
              <a:rPr lang="nn-NO" sz="1200" b="0" i="0" kern="1200" baseline="0" dirty="0">
                <a:solidFill>
                  <a:schemeClr val="tx1"/>
                </a:solidFill>
                <a:effectLst/>
                <a:latin typeface="+mn-lt"/>
                <a:ea typeface="+mn-ea"/>
                <a:cs typeface="+mn-cs"/>
              </a:rPr>
              <a:t> </a:t>
            </a:r>
            <a:r>
              <a:rPr lang="nn-NO" sz="1200" b="0" i="0" kern="1200" baseline="0" dirty="0" err="1">
                <a:solidFill>
                  <a:schemeClr val="tx1"/>
                </a:solidFill>
                <a:effectLst/>
                <a:latin typeface="+mn-lt"/>
                <a:ea typeface="+mn-ea"/>
                <a:cs typeface="+mn-cs"/>
              </a:rPr>
              <a:t>overbevisning</a:t>
            </a:r>
            <a:r>
              <a:rPr lang="nn-NO" sz="1200" b="0" i="0" kern="1200" baseline="0" dirty="0">
                <a:solidFill>
                  <a:schemeClr val="tx1"/>
                </a:solidFill>
                <a:effectLst/>
                <a:latin typeface="+mn-lt"/>
                <a:ea typeface="+mn-ea"/>
                <a:cs typeface="+mn-cs"/>
              </a:rPr>
              <a:t> enn man </a:t>
            </a:r>
            <a:r>
              <a:rPr lang="nn-NO" sz="1200" b="0" i="0" kern="1200" baseline="0" dirty="0" err="1">
                <a:solidFill>
                  <a:schemeClr val="tx1"/>
                </a:solidFill>
                <a:effectLst/>
                <a:latin typeface="+mn-lt"/>
                <a:ea typeface="+mn-ea"/>
                <a:cs typeface="+mn-cs"/>
              </a:rPr>
              <a:t>selv</a:t>
            </a:r>
            <a:r>
              <a:rPr lang="nn-NO" sz="1200" b="0" i="0" kern="1200" baseline="0" dirty="0">
                <a:solidFill>
                  <a:schemeClr val="tx1"/>
                </a:solidFill>
                <a:effectLst/>
                <a:latin typeface="+mn-lt"/>
                <a:ea typeface="+mn-ea"/>
                <a:cs typeface="+mn-cs"/>
              </a:rPr>
              <a:t> har.</a:t>
            </a:r>
          </a:p>
          <a:p>
            <a:endParaRPr lang="nn-NO" sz="1200" b="0" i="0" kern="1200" baseline="0" dirty="0">
              <a:solidFill>
                <a:schemeClr val="tx1"/>
              </a:solidFill>
              <a:effectLst/>
              <a:latin typeface="+mn-lt"/>
              <a:ea typeface="+mn-ea"/>
              <a:cs typeface="+mn-cs"/>
            </a:endParaRPr>
          </a:p>
          <a:p>
            <a:r>
              <a:rPr lang="nb-NO" baseline="0" dirty="0"/>
              <a:t>Kristne personer og menigheter har ikke noe ønske om å tvinge andre til å leve på tvers av sin overbevisning, eller å diktere samfunnets lover. Men vi må ha rett til å argumentere og kjempe for det vi mener er sant og godt og rett, og til beste for samfunnet, uten å bli anklaget for intoleranse, dømmesyke, ukjærlighet o.l. Toleranse kan ikke være enveiskjørt, den må gå begge veier. Til tider ser det ut til at det er de som mener at de selv er svært tolerante, som kan være sterkest i fordømmelsen av sine meningsmotstandere.</a:t>
            </a:r>
          </a:p>
          <a:p>
            <a:endParaRPr lang="nb-NO" baseline="0" dirty="0"/>
          </a:p>
        </p:txBody>
      </p:sp>
      <p:sp>
        <p:nvSpPr>
          <p:cNvPr id="4" name="Plassholder for lysbildenummer 3"/>
          <p:cNvSpPr>
            <a:spLocks noGrp="1"/>
          </p:cNvSpPr>
          <p:nvPr>
            <p:ph type="sldNum" sz="quarter" idx="10"/>
          </p:nvPr>
        </p:nvSpPr>
        <p:spPr/>
        <p:txBody>
          <a:bodyPr/>
          <a:lstStyle/>
          <a:p>
            <a:fld id="{C8593401-7213-4FA8-8723-86291B2E8693}" type="slidenum">
              <a:rPr lang="nb-NO" smtClean="0"/>
              <a:t>1</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Tree>
    <p:extLst>
      <p:ext uri="{BB962C8B-B14F-4D97-AF65-F5344CB8AC3E}">
        <p14:creationId xmlns:p14="http://schemas.microsoft.com/office/powerpoint/2010/main" val="3814678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baseline="0" dirty="0"/>
              <a:t>TIPS OG MOMENTER TIL TALEREN</a:t>
            </a:r>
          </a:p>
          <a:p>
            <a:endParaRPr lang="nb-NO" dirty="0"/>
          </a:p>
          <a:p>
            <a:r>
              <a:rPr lang="nb-NO" dirty="0"/>
              <a:t>Etter at taleren har lest</a:t>
            </a:r>
            <a:r>
              <a:rPr lang="nb-NO" baseline="0" dirty="0"/>
              <a:t> sitatet høyt og eventuelt kommentert det kort, kan man gjerne åpne for innspill fra deltakerne, eller la dem snakke sammen i smågrupper: </a:t>
            </a:r>
          </a:p>
          <a:p>
            <a:endParaRPr lang="nb-NO" b="1" i="1" baseline="0" dirty="0"/>
          </a:p>
          <a:p>
            <a:pPr marL="171450" indent="-171450">
              <a:buFont typeface="Wingdings" panose="05000000000000000000" pitchFamily="2" charset="2"/>
              <a:buChar char="à"/>
            </a:pPr>
            <a:r>
              <a:rPr lang="nb-NO" b="1" i="1" baseline="0" dirty="0"/>
              <a:t>«Hva tenker dere om det Rick Warren sier?</a:t>
            </a:r>
          </a:p>
          <a:p>
            <a:pPr marL="0" indent="0">
              <a:buFont typeface="Wingdings" panose="05000000000000000000" pitchFamily="2" charset="2"/>
              <a:buNone/>
            </a:pPr>
            <a:r>
              <a:rPr lang="nb-NO" sz="1200" b="1" i="1" kern="1200" dirty="0">
                <a:solidFill>
                  <a:schemeClr val="tx1"/>
                </a:solidFill>
                <a:effectLst/>
                <a:latin typeface="+mn-lt"/>
                <a:ea typeface="+mn-ea"/>
                <a:cs typeface="+mn-cs"/>
              </a:rPr>
              <a:t>Har dere noen eksempler eller egne erfaringer?</a:t>
            </a:r>
            <a:r>
              <a:rPr lang="nb-NO" b="1" i="1" baseline="0" dirty="0"/>
              <a:t>»</a:t>
            </a:r>
          </a:p>
          <a:p>
            <a:endParaRPr lang="nb-NO" baseline="0" dirty="0"/>
          </a:p>
          <a:p>
            <a:endParaRPr lang="nb-NO" dirty="0"/>
          </a:p>
        </p:txBody>
      </p:sp>
      <p:sp>
        <p:nvSpPr>
          <p:cNvPr id="4" name="Plassholder for lysbildenummer 3"/>
          <p:cNvSpPr>
            <a:spLocks noGrp="1"/>
          </p:cNvSpPr>
          <p:nvPr>
            <p:ph type="sldNum" sz="quarter" idx="10"/>
          </p:nvPr>
        </p:nvSpPr>
        <p:spPr/>
        <p:txBody>
          <a:bodyPr/>
          <a:lstStyle/>
          <a:p>
            <a:fld id="{C8593401-7213-4FA8-8723-86291B2E8693}" type="slidenum">
              <a:rPr lang="nb-NO" smtClean="0"/>
              <a:t>2</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Tree>
    <p:extLst>
      <p:ext uri="{BB962C8B-B14F-4D97-AF65-F5344CB8AC3E}">
        <p14:creationId xmlns:p14="http://schemas.microsoft.com/office/powerpoint/2010/main" val="1949108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nb-NO"/>
              <a:t>Klikk for å redigere tittelstil</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b-NO"/>
              <a:t>Klikk for å redigere undertittelstil i malen</a:t>
            </a:r>
            <a:endParaRPr kumimoji="0" lang="en-US"/>
          </a:p>
        </p:txBody>
      </p:sp>
      <p:sp>
        <p:nvSpPr>
          <p:cNvPr id="30" name="Date Placeholder 29"/>
          <p:cNvSpPr>
            <a:spLocks noGrp="1"/>
          </p:cNvSpPr>
          <p:nvPr>
            <p:ph type="dt" sz="half" idx="10"/>
          </p:nvPr>
        </p:nvSpPr>
        <p:spPr/>
        <p:txBody>
          <a:bodyPr/>
          <a:lstStyle/>
          <a:p>
            <a:fld id="{282DDCB2-6A8A-4BE8-A6A1-F285F99700CB}" type="datetimeFigureOut">
              <a:rPr lang="nb-NO" smtClean="0"/>
              <a:t>15.04.2019</a:t>
            </a:fld>
            <a:endParaRPr lang="nb-NO"/>
          </a:p>
        </p:txBody>
      </p:sp>
      <p:sp>
        <p:nvSpPr>
          <p:cNvPr id="19" name="Footer Placeholder 18"/>
          <p:cNvSpPr>
            <a:spLocks noGrp="1"/>
          </p:cNvSpPr>
          <p:nvPr>
            <p:ph type="ftr" sz="quarter" idx="11"/>
          </p:nvPr>
        </p:nvSpPr>
        <p:spPr/>
        <p:txBody>
          <a:bodyPr/>
          <a:lstStyle/>
          <a:p>
            <a:endParaRPr lang="nb-NO"/>
          </a:p>
        </p:txBody>
      </p:sp>
      <p:sp>
        <p:nvSpPr>
          <p:cNvPr id="27" name="Slide Number Placeholder 26"/>
          <p:cNvSpPr>
            <a:spLocks noGrp="1"/>
          </p:cNvSpPr>
          <p:nvPr>
            <p:ph type="sldNum" sz="quarter" idx="12"/>
          </p:nvPr>
        </p:nvSpPr>
        <p:spPr/>
        <p:txBody>
          <a:bodyPr/>
          <a:lstStyle/>
          <a:p>
            <a:fld id="{92F1C0AE-417D-4A0A-BFD9-0318F8127EE2}" type="slidenum">
              <a:rPr lang="nb-NO" smtClean="0"/>
              <a:t>‹#›</a:t>
            </a:fld>
            <a:endParaRPr lang="nb-NO"/>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nb-NO"/>
              <a:t>Klikk for å redigere tittelstil</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4" name="Date Placeholder 3"/>
          <p:cNvSpPr>
            <a:spLocks noGrp="1"/>
          </p:cNvSpPr>
          <p:nvPr>
            <p:ph type="dt" sz="half" idx="10"/>
          </p:nvPr>
        </p:nvSpPr>
        <p:spPr/>
        <p:txBody>
          <a:bodyPr/>
          <a:lstStyle/>
          <a:p>
            <a:fld id="{282DDCB2-6A8A-4BE8-A6A1-F285F99700CB}" type="datetimeFigureOut">
              <a:rPr lang="nb-NO" smtClean="0"/>
              <a:t>15.04.2019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92F1C0AE-417D-4A0A-BFD9-0318F8127EE2}" type="slidenum">
              <a:rPr lang="nb-NO" smtClean="0"/>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nb-NO"/>
              <a:t>Klikk for å redigere tittelstil</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4" name="Date Placeholder 3"/>
          <p:cNvSpPr>
            <a:spLocks noGrp="1"/>
          </p:cNvSpPr>
          <p:nvPr>
            <p:ph type="dt" sz="half" idx="10"/>
          </p:nvPr>
        </p:nvSpPr>
        <p:spPr/>
        <p:txBody>
          <a:bodyPr/>
          <a:lstStyle/>
          <a:p>
            <a:fld id="{282DDCB2-6A8A-4BE8-A6A1-F285F99700CB}" type="datetimeFigureOut">
              <a:rPr lang="nb-NO" smtClean="0"/>
              <a:t>15.04.2019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92F1C0AE-417D-4A0A-BFD9-0318F8127EE2}" type="slidenum">
              <a:rPr lang="nb-NO" smtClean="0"/>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nb-NO"/>
              <a:t>Klikk for å redigere tittelstil</a:t>
            </a:r>
            <a:endParaRPr kumimoji="0" lang="en-US"/>
          </a:p>
        </p:txBody>
      </p:sp>
      <p:sp>
        <p:nvSpPr>
          <p:cNvPr id="3" name="Content Placeholder 2"/>
          <p:cNvSpPr>
            <a:spLocks noGrp="1"/>
          </p:cNvSpPr>
          <p:nvPr>
            <p:ph idx="1"/>
          </p:nvPr>
        </p:nvSpPr>
        <p:spPr/>
        <p:txBody>
          <a:body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4" name="Date Placeholder 3"/>
          <p:cNvSpPr>
            <a:spLocks noGrp="1"/>
          </p:cNvSpPr>
          <p:nvPr>
            <p:ph type="dt" sz="half" idx="10"/>
          </p:nvPr>
        </p:nvSpPr>
        <p:spPr/>
        <p:txBody>
          <a:bodyPr/>
          <a:lstStyle/>
          <a:p>
            <a:fld id="{282DDCB2-6A8A-4BE8-A6A1-F285F99700CB}" type="datetimeFigureOut">
              <a:rPr lang="nb-NO" smtClean="0"/>
              <a:t>15.04.2019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92F1C0AE-417D-4A0A-BFD9-0318F8127EE2}" type="slidenum">
              <a:rPr lang="nb-NO" smtClean="0"/>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nb-NO"/>
              <a:t>Klikk for å redigere tittelstil</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b-NO"/>
              <a:t>Klikk for å redigere tekststiler i malen</a:t>
            </a:r>
          </a:p>
        </p:txBody>
      </p:sp>
      <p:sp>
        <p:nvSpPr>
          <p:cNvPr id="4" name="Date Placeholder 3"/>
          <p:cNvSpPr>
            <a:spLocks noGrp="1"/>
          </p:cNvSpPr>
          <p:nvPr>
            <p:ph type="dt" sz="half" idx="10"/>
          </p:nvPr>
        </p:nvSpPr>
        <p:spPr/>
        <p:txBody>
          <a:bodyPr/>
          <a:lstStyle/>
          <a:p>
            <a:fld id="{282DDCB2-6A8A-4BE8-A6A1-F285F99700CB}" type="datetimeFigureOut">
              <a:rPr lang="nb-NO" smtClean="0"/>
              <a:t>15.04.2019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92F1C0AE-417D-4A0A-BFD9-0318F8127EE2}" type="slidenum">
              <a:rPr lang="nb-NO" smtClean="0"/>
              <a:t>‹#›</a:t>
            </a:fld>
            <a:endParaRPr lang="nb-N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nb-NO"/>
              <a:t>Klikk for å redigere tittelstil</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5" name="Date Placeholder 4"/>
          <p:cNvSpPr>
            <a:spLocks noGrp="1"/>
          </p:cNvSpPr>
          <p:nvPr>
            <p:ph type="dt" sz="half" idx="10"/>
          </p:nvPr>
        </p:nvSpPr>
        <p:spPr/>
        <p:txBody>
          <a:bodyPr/>
          <a:lstStyle/>
          <a:p>
            <a:fld id="{282DDCB2-6A8A-4BE8-A6A1-F285F99700CB}" type="datetimeFigureOut">
              <a:rPr lang="nb-NO" smtClean="0"/>
              <a:t>15.04.2019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92F1C0AE-417D-4A0A-BFD9-0318F8127EE2}" type="slidenum">
              <a:rPr lang="nb-NO" smtClean="0"/>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nb-NO"/>
              <a:t>Klikk for å redigere tittelstil</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b-NO"/>
              <a:t>Klikk for å redigere tekststiler i malen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b-NO"/>
              <a:t>Klikk for å redigere tekststiler i malen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7" name="Date Placeholder 6"/>
          <p:cNvSpPr>
            <a:spLocks noGrp="1"/>
          </p:cNvSpPr>
          <p:nvPr>
            <p:ph type="dt" sz="half" idx="10"/>
          </p:nvPr>
        </p:nvSpPr>
        <p:spPr/>
        <p:txBody>
          <a:bodyPr/>
          <a:lstStyle/>
          <a:p>
            <a:fld id="{282DDCB2-6A8A-4BE8-A6A1-F285F99700CB}" type="datetimeFigureOut">
              <a:rPr lang="nb-NO" smtClean="0"/>
              <a:t>15.04.2019</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92F1C0AE-417D-4A0A-BFD9-0318F8127EE2}" type="slidenum">
              <a:rPr lang="nb-NO" smtClean="0"/>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nb-NO"/>
              <a:t>Klikk for å redigere tittelstil</a:t>
            </a:r>
            <a:endParaRPr kumimoji="0" lang="en-US"/>
          </a:p>
        </p:txBody>
      </p:sp>
      <p:sp>
        <p:nvSpPr>
          <p:cNvPr id="3" name="Date Placeholder 2"/>
          <p:cNvSpPr>
            <a:spLocks noGrp="1"/>
          </p:cNvSpPr>
          <p:nvPr>
            <p:ph type="dt" sz="half" idx="10"/>
          </p:nvPr>
        </p:nvSpPr>
        <p:spPr/>
        <p:txBody>
          <a:bodyPr/>
          <a:lstStyle/>
          <a:p>
            <a:fld id="{282DDCB2-6A8A-4BE8-A6A1-F285F99700CB}" type="datetimeFigureOut">
              <a:rPr lang="nb-NO" smtClean="0"/>
              <a:t>15.04.2019</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92F1C0AE-417D-4A0A-BFD9-0318F8127EE2}" type="slidenum">
              <a:rPr lang="nb-NO" smtClean="0"/>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2DDCB2-6A8A-4BE8-A6A1-F285F99700CB}" type="datetimeFigureOut">
              <a:rPr lang="nb-NO" smtClean="0"/>
              <a:t>15.04.2019</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92F1C0AE-417D-4A0A-BFD9-0318F8127EE2}" type="slidenum">
              <a:rPr lang="nb-NO" smtClean="0"/>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nb-NO"/>
              <a:t>Klikk for å redigere tittelstil</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nb-NO"/>
              <a:t>Klikk for å redigere tekststiler i malen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5" name="Date Placeholder 4"/>
          <p:cNvSpPr>
            <a:spLocks noGrp="1"/>
          </p:cNvSpPr>
          <p:nvPr>
            <p:ph type="dt" sz="half" idx="10"/>
          </p:nvPr>
        </p:nvSpPr>
        <p:spPr/>
        <p:txBody>
          <a:bodyPr/>
          <a:lstStyle/>
          <a:p>
            <a:fld id="{282DDCB2-6A8A-4BE8-A6A1-F285F99700CB}" type="datetimeFigureOut">
              <a:rPr lang="nb-NO" smtClean="0"/>
              <a:t>15.04.2019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92F1C0AE-417D-4A0A-BFD9-0318F8127EE2}" type="slidenum">
              <a:rPr lang="nb-NO" smtClean="0"/>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nb-NO"/>
              <a:t>Klikk for å redigere tittelstil</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nb-NO"/>
              <a:t>Klikk for å redigere tekststiler i malen</a:t>
            </a:r>
          </a:p>
        </p:txBody>
      </p:sp>
      <p:sp>
        <p:nvSpPr>
          <p:cNvPr id="5" name="Date Placeholder 4"/>
          <p:cNvSpPr>
            <a:spLocks noGrp="1"/>
          </p:cNvSpPr>
          <p:nvPr>
            <p:ph type="dt" sz="half" idx="10"/>
          </p:nvPr>
        </p:nvSpPr>
        <p:spPr/>
        <p:txBody>
          <a:bodyPr/>
          <a:lstStyle/>
          <a:p>
            <a:fld id="{282DDCB2-6A8A-4BE8-A6A1-F285F99700CB}" type="datetimeFigureOut">
              <a:rPr lang="nb-NO" smtClean="0"/>
              <a:t>15.04.2019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a:xfrm>
            <a:off x="8077200" y="6356350"/>
            <a:ext cx="609600" cy="365125"/>
          </a:xfrm>
        </p:spPr>
        <p:txBody>
          <a:bodyPr/>
          <a:lstStyle/>
          <a:p>
            <a:fld id="{92F1C0AE-417D-4A0A-BFD9-0318F8127EE2}" type="slidenum">
              <a:rPr lang="nb-NO" smtClean="0"/>
              <a:t>‹#›</a:t>
            </a:fld>
            <a:endParaRPr lang="nb-NO"/>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nb-NO"/>
              <a:t>Klikk ikonet for å legge til et bilde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nb-NO"/>
              <a:t>Klikk for å redigere tittelstil</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nb-NO"/>
              <a:t>Klikk for å redigere tekststiler i malen</a:t>
            </a:r>
          </a:p>
          <a:p>
            <a:pPr lvl="1" eaLnBrk="1" latinLnBrk="0" hangingPunct="1"/>
            <a:r>
              <a:rPr kumimoji="0" lang="nb-NO"/>
              <a:t>Andre nivå</a:t>
            </a:r>
          </a:p>
          <a:p>
            <a:pPr lvl="2" eaLnBrk="1" latinLnBrk="0" hangingPunct="1"/>
            <a:r>
              <a:rPr kumimoji="0" lang="nb-NO"/>
              <a:t>Tredje nivå</a:t>
            </a:r>
          </a:p>
          <a:p>
            <a:pPr lvl="3" eaLnBrk="1" latinLnBrk="0" hangingPunct="1"/>
            <a:r>
              <a:rPr kumimoji="0" lang="nb-NO"/>
              <a:t>Fjerde nivå</a:t>
            </a:r>
          </a:p>
          <a:p>
            <a:pPr lvl="4" eaLnBrk="1" latinLnBrk="0" hangingPunct="1"/>
            <a:r>
              <a:rPr kumimoji="0" lang="nb-NO"/>
              <a:t>Femte nivå</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82DDCB2-6A8A-4BE8-A6A1-F285F99700CB}" type="datetimeFigureOut">
              <a:rPr lang="nb-NO" smtClean="0"/>
              <a:t>15.04.2019</a:t>
            </a:fld>
            <a:endParaRPr lang="nb-NO"/>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nb-NO"/>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2F1C0AE-417D-4A0A-BFD9-0318F8127EE2}" type="slidenum">
              <a:rPr lang="nb-NO" smtClean="0"/>
              <a:t>‹#›</a:t>
            </a:fld>
            <a:endParaRPr lang="nb-NO"/>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539552" y="548682"/>
            <a:ext cx="8712968" cy="6309420"/>
          </a:xfrm>
          <a:prstGeom prst="rect">
            <a:avLst/>
          </a:prstGeom>
        </p:spPr>
        <p:txBody>
          <a:bodyPr wrap="square">
            <a:spAutoFit/>
          </a:bodyPr>
          <a:lstStyle/>
          <a:p>
            <a:r>
              <a:rPr lang="nb-NO" sz="3600" dirty="0">
                <a:solidFill>
                  <a:srgbClr val="7030A0"/>
                </a:solidFill>
                <a:latin typeface="Arial Black" panose="020B0A04020102020204" pitchFamily="34" charset="0"/>
              </a:rPr>
              <a:t>Hva er </a:t>
            </a:r>
          </a:p>
          <a:p>
            <a:r>
              <a:rPr lang="nb-NO" sz="3600" dirty="0">
                <a:solidFill>
                  <a:srgbClr val="7030A0"/>
                </a:solidFill>
                <a:latin typeface="Arial Black" panose="020B0A04020102020204" pitchFamily="34" charset="0"/>
              </a:rPr>
              <a:t>TOLERANSE?</a:t>
            </a:r>
            <a:r>
              <a:rPr lang="nb-NO" sz="2000" b="1" dirty="0">
                <a:solidFill>
                  <a:srgbClr val="7030A0"/>
                </a:solidFill>
              </a:rPr>
              <a:t/>
            </a:r>
            <a:br>
              <a:rPr lang="nb-NO" sz="2000" b="1" dirty="0">
                <a:solidFill>
                  <a:srgbClr val="7030A0"/>
                </a:solidFill>
              </a:rPr>
            </a:br>
            <a:endParaRPr lang="nb-NO" sz="4400" b="1" dirty="0">
              <a:solidFill>
                <a:srgbClr val="7030A0"/>
              </a:solidFill>
            </a:endParaRPr>
          </a:p>
          <a:p>
            <a:r>
              <a:rPr lang="nb-NO" sz="2800" b="1" dirty="0">
                <a:latin typeface="+mj-lt"/>
              </a:rPr>
              <a:t>A. Misforstått oppfatning av toleranse:</a:t>
            </a:r>
          </a:p>
          <a:p>
            <a:r>
              <a:rPr lang="nb-NO" sz="600" dirty="0">
                <a:latin typeface="+mj-lt"/>
              </a:rPr>
              <a:t/>
            </a:r>
            <a:br>
              <a:rPr lang="nb-NO" sz="600" dirty="0">
                <a:latin typeface="+mj-lt"/>
              </a:rPr>
            </a:br>
            <a:r>
              <a:rPr lang="nb-NO" sz="2400" i="1" dirty="0">
                <a:latin typeface="+mj-lt"/>
              </a:rPr>
              <a:t>«Du er bare tolerant hvis du mener at min mening og overbevisning er like bra som din.» </a:t>
            </a:r>
          </a:p>
          <a:p>
            <a:endParaRPr lang="nb-NO" sz="2000" dirty="0">
              <a:latin typeface="+mj-lt"/>
            </a:endParaRPr>
          </a:p>
          <a:p>
            <a:r>
              <a:rPr lang="nb-NO" sz="2800" b="1" dirty="0">
                <a:latin typeface="+mj-lt"/>
              </a:rPr>
              <a:t>B. Ekte toleranse:</a:t>
            </a:r>
            <a:br>
              <a:rPr lang="nb-NO" sz="2800" b="1" dirty="0">
                <a:latin typeface="+mj-lt"/>
              </a:rPr>
            </a:br>
            <a:endParaRPr lang="nb-NO" sz="1000" b="1" dirty="0">
              <a:latin typeface="+mj-lt"/>
            </a:endParaRPr>
          </a:p>
          <a:p>
            <a:r>
              <a:rPr lang="nb-NO" sz="2400" i="1" dirty="0">
                <a:latin typeface="+mj-lt"/>
              </a:rPr>
              <a:t>«Jeg er dypt uenig med deg, men jeg vil uansett </a:t>
            </a:r>
          </a:p>
          <a:p>
            <a:r>
              <a:rPr lang="nb-NO" sz="2400" i="1" dirty="0">
                <a:latin typeface="+mj-lt"/>
              </a:rPr>
              <a:t>respektere og forsvare din rett til å mene det du gjør.»</a:t>
            </a:r>
            <a:br>
              <a:rPr lang="nb-NO" sz="2400" i="1" dirty="0">
                <a:latin typeface="+mj-lt"/>
              </a:rPr>
            </a:br>
            <a:endParaRPr lang="nb-NO" sz="2000" i="1" dirty="0">
              <a:latin typeface="+mj-lt"/>
            </a:endParaRPr>
          </a:p>
          <a:p>
            <a:r>
              <a:rPr lang="nb-NO" sz="2200" i="1" dirty="0">
                <a:latin typeface="+mj-lt"/>
              </a:rPr>
              <a:t>(Ofte kan det være nødvendig å tilføye: «Jeg håper du vil gjøre </a:t>
            </a:r>
            <a:br>
              <a:rPr lang="nb-NO" sz="2200" i="1" dirty="0">
                <a:latin typeface="+mj-lt"/>
              </a:rPr>
            </a:br>
            <a:r>
              <a:rPr lang="nb-NO" sz="2200" i="1" dirty="0">
                <a:latin typeface="+mj-lt"/>
              </a:rPr>
              <a:t>det samme overfor meg. Toleransen må være gjensidig, </a:t>
            </a:r>
          </a:p>
          <a:p>
            <a:r>
              <a:rPr lang="nb-NO" sz="2200" i="1" dirty="0">
                <a:latin typeface="+mj-lt"/>
              </a:rPr>
              <a:t>ikke enveiskjørt.»)</a:t>
            </a:r>
            <a:endParaRPr lang="nb-NO" sz="2200" dirty="0">
              <a:latin typeface="+mj-lt"/>
            </a:endParaRPr>
          </a:p>
          <a:p>
            <a:endParaRPr lang="nb-NO" sz="1100" dirty="0">
              <a:latin typeface="+mj-lt"/>
            </a:endParaRPr>
          </a:p>
        </p:txBody>
      </p:sp>
      <p:pic>
        <p:nvPicPr>
          <p:cNvPr id="2052" name="Picture 4" descr="home_collage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6464" y="260650"/>
            <a:ext cx="4644008" cy="18434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050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467544" y="413221"/>
            <a:ext cx="8280920" cy="6447919"/>
          </a:xfrm>
          <a:prstGeom prst="rect">
            <a:avLst/>
          </a:prstGeom>
        </p:spPr>
        <p:txBody>
          <a:bodyPr wrap="square">
            <a:spAutoFit/>
          </a:bodyPr>
          <a:lstStyle/>
          <a:p>
            <a:r>
              <a:rPr lang="nb-NO" sz="3600" b="1" dirty="0">
                <a:solidFill>
                  <a:srgbClr val="7030A0"/>
                </a:solidFill>
                <a:latin typeface="Arial Black" panose="020B0A04020102020204" pitchFamily="34" charset="0"/>
              </a:rPr>
              <a:t>To løgner om toleranse</a:t>
            </a:r>
            <a:r>
              <a:rPr lang="nb-NO" sz="1600" b="1" dirty="0"/>
              <a:t/>
            </a:r>
            <a:br>
              <a:rPr lang="nb-NO" sz="1600" b="1" dirty="0"/>
            </a:br>
            <a:endParaRPr lang="nb-NO" sz="1050" b="1" dirty="0"/>
          </a:p>
          <a:p>
            <a:r>
              <a:rPr lang="nb-NO" sz="2200" dirty="0">
                <a:latin typeface="+mj-lt"/>
              </a:rPr>
              <a:t>Den kjente pastoren Rick Warren er forfatter av </a:t>
            </a:r>
            <a:br>
              <a:rPr lang="nb-NO" sz="2200" dirty="0">
                <a:latin typeface="+mj-lt"/>
              </a:rPr>
            </a:br>
            <a:r>
              <a:rPr lang="nb-NO" sz="2200" dirty="0">
                <a:latin typeface="+mj-lt"/>
              </a:rPr>
              <a:t>vår tids mest solgte kristne bok: </a:t>
            </a:r>
            <a:r>
              <a:rPr lang="nb-NO" sz="2200" i="1" dirty="0">
                <a:latin typeface="+mj-lt"/>
              </a:rPr>
              <a:t>Et målrettet liv </a:t>
            </a:r>
            <a:br>
              <a:rPr lang="nb-NO" sz="2200" i="1" dirty="0">
                <a:latin typeface="+mj-lt"/>
              </a:rPr>
            </a:br>
            <a:r>
              <a:rPr lang="nb-NO" sz="2200" i="1" dirty="0">
                <a:latin typeface="+mj-lt"/>
              </a:rPr>
              <a:t>(The Purpose-Driven Life)</a:t>
            </a:r>
            <a:r>
              <a:rPr lang="nb-NO" sz="2200" dirty="0">
                <a:latin typeface="+mj-lt"/>
              </a:rPr>
              <a:t>. Han sier:</a:t>
            </a:r>
          </a:p>
          <a:p>
            <a:pPr algn="ctr"/>
            <a:r>
              <a:rPr lang="nb-NO" sz="1400" dirty="0">
                <a:latin typeface="+mj-lt"/>
              </a:rPr>
              <a:t/>
            </a:r>
            <a:br>
              <a:rPr lang="nb-NO" sz="1400" dirty="0">
                <a:latin typeface="+mj-lt"/>
              </a:rPr>
            </a:br>
            <a:endParaRPr lang="nb-NO" sz="1050" dirty="0">
              <a:latin typeface="+mj-lt"/>
            </a:endParaRPr>
          </a:p>
          <a:p>
            <a:pPr algn="ctr"/>
            <a:r>
              <a:rPr lang="nb-NO" sz="2400" dirty="0">
                <a:latin typeface="+mj-lt"/>
              </a:rPr>
              <a:t>«Vår kultur har akseptert to store løgner. </a:t>
            </a:r>
          </a:p>
          <a:p>
            <a:pPr algn="ctr"/>
            <a:r>
              <a:rPr lang="nb-NO" sz="2400" dirty="0">
                <a:latin typeface="+mj-lt"/>
              </a:rPr>
              <a:t>Den første er denne: </a:t>
            </a:r>
            <a:br>
              <a:rPr lang="nb-NO" sz="2400" dirty="0">
                <a:latin typeface="+mj-lt"/>
              </a:rPr>
            </a:br>
            <a:r>
              <a:rPr lang="nb-NO" sz="2400" b="1" dirty="0">
                <a:solidFill>
                  <a:srgbClr val="C00000"/>
                </a:solidFill>
                <a:latin typeface="+mj-lt"/>
              </a:rPr>
              <a:t>Hvis du er uenig i et menneskes livsstil, </a:t>
            </a:r>
            <a:br>
              <a:rPr lang="nb-NO" sz="2400" b="1" dirty="0">
                <a:solidFill>
                  <a:srgbClr val="C00000"/>
                </a:solidFill>
                <a:latin typeface="+mj-lt"/>
              </a:rPr>
            </a:br>
            <a:r>
              <a:rPr lang="nb-NO" sz="2400" b="1" dirty="0">
                <a:solidFill>
                  <a:srgbClr val="C00000"/>
                </a:solidFill>
                <a:latin typeface="+mj-lt"/>
              </a:rPr>
              <a:t>er det fordi du frykter eller hater dem.</a:t>
            </a:r>
          </a:p>
          <a:p>
            <a:pPr algn="ctr"/>
            <a:r>
              <a:rPr lang="nb-NO" sz="1400" dirty="0">
                <a:latin typeface="+mj-lt"/>
              </a:rPr>
              <a:t> </a:t>
            </a:r>
            <a:endParaRPr lang="nb-NO" sz="2000" dirty="0">
              <a:latin typeface="+mj-lt"/>
            </a:endParaRPr>
          </a:p>
          <a:p>
            <a:pPr algn="ctr"/>
            <a:r>
              <a:rPr lang="nb-NO" sz="2400" dirty="0">
                <a:latin typeface="+mj-lt"/>
              </a:rPr>
              <a:t>Den andre løgnen sier: </a:t>
            </a:r>
          </a:p>
          <a:p>
            <a:pPr algn="ctr"/>
            <a:r>
              <a:rPr lang="nb-NO" sz="2400" b="1" dirty="0">
                <a:solidFill>
                  <a:srgbClr val="C00000"/>
                </a:solidFill>
                <a:latin typeface="+mj-lt"/>
              </a:rPr>
              <a:t>Å elske noen betyr at du godtar alt de tror eller gjør. </a:t>
            </a:r>
          </a:p>
          <a:p>
            <a:pPr algn="ctr"/>
            <a:endParaRPr lang="nb-NO" sz="1200" dirty="0">
              <a:latin typeface="+mj-lt"/>
            </a:endParaRPr>
          </a:p>
          <a:p>
            <a:pPr algn="ctr"/>
            <a:r>
              <a:rPr lang="nb-NO" sz="2400" dirty="0">
                <a:latin typeface="+mj-lt"/>
              </a:rPr>
              <a:t>Begge løgnene er meningsløse. </a:t>
            </a:r>
            <a:br>
              <a:rPr lang="nb-NO" sz="2400" dirty="0">
                <a:latin typeface="+mj-lt"/>
              </a:rPr>
            </a:br>
            <a:r>
              <a:rPr lang="nb-NO" sz="2400" dirty="0">
                <a:latin typeface="+mj-lt"/>
              </a:rPr>
              <a:t>Du behøver ikke å gå på kompromiss med dine overbevisninger for å være barmhjertig.»</a:t>
            </a:r>
            <a:r>
              <a:rPr lang="nb-NO" sz="2400" b="1" dirty="0">
                <a:latin typeface="+mj-lt"/>
              </a:rPr>
              <a:t/>
            </a:r>
            <a:br>
              <a:rPr lang="nb-NO" sz="2400" b="1" dirty="0">
                <a:latin typeface="+mj-lt"/>
              </a:rPr>
            </a:br>
            <a:endParaRPr lang="nb-NO" sz="2400" dirty="0">
              <a:latin typeface="+mj-lt"/>
            </a:endParaRPr>
          </a:p>
        </p:txBody>
      </p:sp>
      <p:pic>
        <p:nvPicPr>
          <p:cNvPr id="4" name="Bil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188640"/>
            <a:ext cx="2305902" cy="1728192"/>
          </a:xfrm>
          <a:prstGeom prst="rect">
            <a:avLst/>
          </a:prstGeom>
        </p:spPr>
      </p:pic>
    </p:spTree>
    <p:extLst>
      <p:ext uri="{BB962C8B-B14F-4D97-AF65-F5344CB8AC3E}">
        <p14:creationId xmlns:p14="http://schemas.microsoft.com/office/powerpoint/2010/main" val="871594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yt">
  <a:themeElements>
    <a:clrScheme name="Fly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y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y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TotalTime>
  <Words>419</Words>
  <Application>Microsoft Office PowerPoint</Application>
  <PresentationFormat>Skjermfremvisning (4:3)</PresentationFormat>
  <Paragraphs>47</Paragraphs>
  <Slides>2</Slides>
  <Notes>2</Notes>
  <HiddenSlides>0</HiddenSlides>
  <MMClips>0</MMClips>
  <ScaleCrop>false</ScaleCrop>
  <HeadingPairs>
    <vt:vector size="4" baseType="variant">
      <vt:variant>
        <vt:lpstr>Tema</vt:lpstr>
      </vt:variant>
      <vt:variant>
        <vt:i4>1</vt:i4>
      </vt:variant>
      <vt:variant>
        <vt:lpstr>Lysbildetitler</vt:lpstr>
      </vt:variant>
      <vt:variant>
        <vt:i4>2</vt:i4>
      </vt:variant>
    </vt:vector>
  </HeadingPairs>
  <TitlesOfParts>
    <vt:vector size="3" baseType="lpstr">
      <vt:lpstr>Flyt</vt:lpstr>
      <vt:lpstr>PowerPoint-presentasjon</vt:lpstr>
      <vt:lpstr>PowerPoint-presentasjon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Microsoft</dc:creator>
  <cp:lastModifiedBy>Øivind Benestad</cp:lastModifiedBy>
  <cp:revision>3</cp:revision>
  <dcterms:created xsi:type="dcterms:W3CDTF">2018-07-07T22:42:20Z</dcterms:created>
  <dcterms:modified xsi:type="dcterms:W3CDTF">2019-04-15T11:12:29Z</dcterms:modified>
</cp:coreProperties>
</file>