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6"/>
  </p:notesMasterIdLst>
  <p:handoutMasterIdLst>
    <p:handoutMasterId r:id="rId7"/>
  </p:handoutMasterIdLst>
  <p:sldIdLst>
    <p:sldId id="641" r:id="rId2"/>
    <p:sldId id="642" r:id="rId3"/>
    <p:sldId id="643" r:id="rId4"/>
    <p:sldId id="644" r:id="rId5"/>
  </p:sldIdLst>
  <p:sldSz cx="9144000" cy="6858000" type="screen4x3"/>
  <p:notesSz cx="9872663" cy="6797675"/>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 inndeling" id="{94F42BBA-4273-4D7B-AEB7-7B8AD18EA0DF}">
          <p14:sldIdLst/>
        </p14:section>
        <p14:section name="Inndeling uten navn" id="{EBBAFEFF-FC71-43CC-8FA5-53C2AE087A1D}">
          <p14:sldIdLst/>
        </p14:section>
        <p14:section name="Inndeling uten navn" id="{8F942CC1-3923-40E5-B472-9F4C6A25E466}">
          <p14:sldIdLst>
            <p14:sldId id="641"/>
            <p14:sldId id="642"/>
            <p14:sldId id="643"/>
            <p14:sldId id="64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3">
          <p15:clr>
            <a:srgbClr val="A4A3A4"/>
          </p15:clr>
        </p15:guide>
        <p15:guide id="2" pos="311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86" autoAdjust="0"/>
    <p:restoredTop sz="73460" autoAdjust="0"/>
  </p:normalViewPr>
  <p:slideViewPr>
    <p:cSldViewPr>
      <p:cViewPr varScale="1">
        <p:scale>
          <a:sx n="83" d="100"/>
          <a:sy n="83" d="100"/>
        </p:scale>
        <p:origin x="192"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44" d="100"/>
          <a:sy n="44" d="100"/>
        </p:scale>
        <p:origin x="-72" y="-1018"/>
      </p:cViewPr>
      <p:guideLst>
        <p:guide orient="horz" pos="2143"/>
        <p:guide pos="311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1" y="5"/>
            <a:ext cx="4278314" cy="339723"/>
          </a:xfrm>
          <a:prstGeom prst="rect">
            <a:avLst/>
          </a:prstGeom>
        </p:spPr>
        <p:txBody>
          <a:bodyPr vert="horz" lIns="91021" tIns="45510" rIns="91021" bIns="45510" rtlCol="0"/>
          <a:lstStyle>
            <a:lvl1pPr algn="l">
              <a:defRPr sz="1100"/>
            </a:lvl1pPr>
          </a:lstStyle>
          <a:p>
            <a:endParaRPr lang="nb-NO"/>
          </a:p>
        </p:txBody>
      </p:sp>
      <p:sp>
        <p:nvSpPr>
          <p:cNvPr id="3" name="Plassholder for dato 2"/>
          <p:cNvSpPr>
            <a:spLocks noGrp="1"/>
          </p:cNvSpPr>
          <p:nvPr>
            <p:ph type="dt" sz="quarter" idx="1"/>
          </p:nvPr>
        </p:nvSpPr>
        <p:spPr>
          <a:xfrm>
            <a:off x="5592769" y="5"/>
            <a:ext cx="4278312" cy="339723"/>
          </a:xfrm>
          <a:prstGeom prst="rect">
            <a:avLst/>
          </a:prstGeom>
        </p:spPr>
        <p:txBody>
          <a:bodyPr vert="horz" lIns="91021" tIns="45510" rIns="91021" bIns="45510" rtlCol="0"/>
          <a:lstStyle>
            <a:lvl1pPr algn="r">
              <a:defRPr sz="1100"/>
            </a:lvl1pPr>
          </a:lstStyle>
          <a:p>
            <a:fld id="{B24960D3-6A88-463C-9B61-449CBD256996}" type="datetimeFigureOut">
              <a:rPr lang="nb-NO" smtClean="0"/>
              <a:t>11.03.2019</a:t>
            </a:fld>
            <a:endParaRPr lang="nb-NO"/>
          </a:p>
        </p:txBody>
      </p:sp>
      <p:sp>
        <p:nvSpPr>
          <p:cNvPr id="4" name="Plassholder for bunntekst 3"/>
          <p:cNvSpPr>
            <a:spLocks noGrp="1"/>
          </p:cNvSpPr>
          <p:nvPr>
            <p:ph type="ftr" sz="quarter" idx="2"/>
          </p:nvPr>
        </p:nvSpPr>
        <p:spPr>
          <a:xfrm>
            <a:off x="1" y="6456367"/>
            <a:ext cx="4278314" cy="339723"/>
          </a:xfrm>
          <a:prstGeom prst="rect">
            <a:avLst/>
          </a:prstGeom>
        </p:spPr>
        <p:txBody>
          <a:bodyPr vert="horz" lIns="91021" tIns="45510" rIns="91021" bIns="45510" rtlCol="0" anchor="b"/>
          <a:lstStyle>
            <a:lvl1pPr algn="l">
              <a:defRPr sz="1100"/>
            </a:lvl1pPr>
          </a:lstStyle>
          <a:p>
            <a:endParaRPr lang="nb-NO"/>
          </a:p>
        </p:txBody>
      </p:sp>
      <p:sp>
        <p:nvSpPr>
          <p:cNvPr id="5" name="Plassholder for lysbildenummer 4"/>
          <p:cNvSpPr>
            <a:spLocks noGrp="1"/>
          </p:cNvSpPr>
          <p:nvPr>
            <p:ph type="sldNum" sz="quarter" idx="3"/>
          </p:nvPr>
        </p:nvSpPr>
        <p:spPr>
          <a:xfrm>
            <a:off x="5592769" y="6456367"/>
            <a:ext cx="4278312" cy="339723"/>
          </a:xfrm>
          <a:prstGeom prst="rect">
            <a:avLst/>
          </a:prstGeom>
        </p:spPr>
        <p:txBody>
          <a:bodyPr vert="horz" lIns="91021" tIns="45510" rIns="91021" bIns="45510" rtlCol="0" anchor="b"/>
          <a:lstStyle>
            <a:lvl1pPr algn="r">
              <a:defRPr sz="1100"/>
            </a:lvl1pPr>
          </a:lstStyle>
          <a:p>
            <a:fld id="{B7B3BB41-30CE-4D2F-A4D9-733F3C1386BC}" type="slidenum">
              <a:rPr lang="nb-NO" smtClean="0"/>
              <a:t>‹#›</a:t>
            </a:fld>
            <a:endParaRPr lang="nb-NO"/>
          </a:p>
        </p:txBody>
      </p:sp>
    </p:spTree>
    <p:extLst>
      <p:ext uri="{BB962C8B-B14F-4D97-AF65-F5344CB8AC3E}">
        <p14:creationId xmlns:p14="http://schemas.microsoft.com/office/powerpoint/2010/main" val="39666873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3" y="5"/>
            <a:ext cx="4278154" cy="339882"/>
          </a:xfrm>
          <a:prstGeom prst="rect">
            <a:avLst/>
          </a:prstGeom>
        </p:spPr>
        <p:txBody>
          <a:bodyPr vert="horz" lIns="91021" tIns="45510" rIns="91021" bIns="45510" rtlCol="0"/>
          <a:lstStyle>
            <a:lvl1pPr algn="l">
              <a:defRPr sz="1100"/>
            </a:lvl1pPr>
          </a:lstStyle>
          <a:p>
            <a:endParaRPr lang="nb-NO"/>
          </a:p>
        </p:txBody>
      </p:sp>
      <p:sp>
        <p:nvSpPr>
          <p:cNvPr id="3" name="Plassholder for dato 2"/>
          <p:cNvSpPr>
            <a:spLocks noGrp="1"/>
          </p:cNvSpPr>
          <p:nvPr>
            <p:ph type="dt" idx="1"/>
          </p:nvPr>
        </p:nvSpPr>
        <p:spPr>
          <a:xfrm>
            <a:off x="5592230" y="5"/>
            <a:ext cx="4278154" cy="339882"/>
          </a:xfrm>
          <a:prstGeom prst="rect">
            <a:avLst/>
          </a:prstGeom>
        </p:spPr>
        <p:txBody>
          <a:bodyPr vert="horz" lIns="91021" tIns="45510" rIns="91021" bIns="45510" rtlCol="0"/>
          <a:lstStyle>
            <a:lvl1pPr algn="r">
              <a:defRPr sz="1100"/>
            </a:lvl1pPr>
          </a:lstStyle>
          <a:p>
            <a:fld id="{A3E2996C-EDB7-4D66-820D-0FE512E49316}" type="datetime6">
              <a:rPr lang="nb-NO" smtClean="0"/>
              <a:t>mars 19</a:t>
            </a:fld>
            <a:endParaRPr lang="nb-NO"/>
          </a:p>
        </p:txBody>
      </p:sp>
      <p:sp>
        <p:nvSpPr>
          <p:cNvPr id="4" name="Plassholder for lysbilde 3"/>
          <p:cNvSpPr>
            <a:spLocks noGrp="1" noRot="1" noChangeAspect="1"/>
          </p:cNvSpPr>
          <p:nvPr>
            <p:ph type="sldImg" idx="2"/>
          </p:nvPr>
        </p:nvSpPr>
        <p:spPr>
          <a:xfrm>
            <a:off x="3236913" y="508000"/>
            <a:ext cx="3398837" cy="2551113"/>
          </a:xfrm>
          <a:prstGeom prst="rect">
            <a:avLst/>
          </a:prstGeom>
          <a:noFill/>
          <a:ln w="12700">
            <a:solidFill>
              <a:prstClr val="black"/>
            </a:solidFill>
          </a:ln>
        </p:spPr>
        <p:txBody>
          <a:bodyPr vert="horz" lIns="91021" tIns="45510" rIns="91021" bIns="45510" rtlCol="0" anchor="ctr"/>
          <a:lstStyle/>
          <a:p>
            <a:endParaRPr lang="nb-NO"/>
          </a:p>
        </p:txBody>
      </p:sp>
      <p:sp>
        <p:nvSpPr>
          <p:cNvPr id="5" name="Plassholder for notater 4"/>
          <p:cNvSpPr>
            <a:spLocks noGrp="1"/>
          </p:cNvSpPr>
          <p:nvPr>
            <p:ph type="body" sz="quarter" idx="3"/>
          </p:nvPr>
        </p:nvSpPr>
        <p:spPr>
          <a:xfrm>
            <a:off x="987267" y="3228898"/>
            <a:ext cx="7898130" cy="3058954"/>
          </a:xfrm>
          <a:prstGeom prst="rect">
            <a:avLst/>
          </a:prstGeom>
        </p:spPr>
        <p:txBody>
          <a:bodyPr vert="horz" lIns="91021" tIns="45510" rIns="91021" bIns="4551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3" y="6456619"/>
            <a:ext cx="4278154" cy="339882"/>
          </a:xfrm>
          <a:prstGeom prst="rect">
            <a:avLst/>
          </a:prstGeom>
        </p:spPr>
        <p:txBody>
          <a:bodyPr vert="horz" lIns="91021" tIns="45510" rIns="91021" bIns="45510" rtlCol="0" anchor="b"/>
          <a:lstStyle>
            <a:lvl1pPr algn="l">
              <a:defRPr sz="1100"/>
            </a:lvl1pPr>
          </a:lstStyle>
          <a:p>
            <a:r>
              <a:rPr lang="nb-NO"/>
              <a:t>Seminar over Ekteskapserklæringen</a:t>
            </a:r>
          </a:p>
        </p:txBody>
      </p:sp>
      <p:sp>
        <p:nvSpPr>
          <p:cNvPr id="7" name="Plassholder for lysbildenummer 6"/>
          <p:cNvSpPr>
            <a:spLocks noGrp="1"/>
          </p:cNvSpPr>
          <p:nvPr>
            <p:ph type="sldNum" sz="quarter" idx="5"/>
          </p:nvPr>
        </p:nvSpPr>
        <p:spPr>
          <a:xfrm>
            <a:off x="5592230" y="6456619"/>
            <a:ext cx="4278154" cy="339882"/>
          </a:xfrm>
          <a:prstGeom prst="rect">
            <a:avLst/>
          </a:prstGeom>
        </p:spPr>
        <p:txBody>
          <a:bodyPr vert="horz" lIns="91021" tIns="45510" rIns="91021" bIns="45510" rtlCol="0" anchor="b"/>
          <a:lstStyle>
            <a:lvl1pPr algn="r">
              <a:defRPr sz="1100"/>
            </a:lvl1pPr>
          </a:lstStyle>
          <a:p>
            <a:fld id="{C8593401-7213-4FA8-8723-86291B2E8693}" type="slidenum">
              <a:rPr lang="nb-NO" smtClean="0"/>
              <a:t>‹#›</a:t>
            </a:fld>
            <a:endParaRPr lang="nb-NO"/>
          </a:p>
        </p:txBody>
      </p:sp>
    </p:spTree>
    <p:extLst>
      <p:ext uri="{BB962C8B-B14F-4D97-AF65-F5344CB8AC3E}">
        <p14:creationId xmlns:p14="http://schemas.microsoft.com/office/powerpoint/2010/main" val="3152243019"/>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Plassholder for lysbil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Plassholder for nota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nb-NO" altLang="nb-NO" dirty="0"/>
              <a:t>De</a:t>
            </a:r>
            <a:r>
              <a:rPr lang="nb-NO" altLang="nb-NO" baseline="0" dirty="0"/>
              <a:t> tre punktene på dette lysbildet står ikke i noen lovtekst, men er forutsetninger og premisser for de nye lovene. </a:t>
            </a:r>
          </a:p>
          <a:p>
            <a:pPr eaLnBrk="1" hangingPunct="1">
              <a:spcBef>
                <a:spcPct val="0"/>
              </a:spcBef>
            </a:pPr>
            <a:endParaRPr lang="nb-NO" altLang="nb-NO" baseline="0" dirty="0"/>
          </a:p>
          <a:p>
            <a:pPr eaLnBrk="1" hangingPunct="1">
              <a:spcBef>
                <a:spcPct val="0"/>
              </a:spcBef>
            </a:pPr>
            <a:r>
              <a:rPr lang="nb-NO" altLang="nb-NO" baseline="0" dirty="0"/>
              <a:t>Taleren kan kort kommentere hvert punkt, eller la deltakerne samtale om innholdet i smågrupper.</a:t>
            </a:r>
          </a:p>
        </p:txBody>
      </p:sp>
      <p:sp>
        <p:nvSpPr>
          <p:cNvPr id="28676" name="Plassholder for lysbilde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3C13AD0-8A39-43C7-B3C1-498C59372EFB}" type="slidenum">
              <a:rPr lang="nb-NO" smtClean="0"/>
              <a:pPr fontAlgn="base">
                <a:spcBef>
                  <a:spcPct val="0"/>
                </a:spcBef>
                <a:spcAft>
                  <a:spcPct val="0"/>
                </a:spcAft>
                <a:defRPr/>
              </a:pPr>
              <a:t>1</a:t>
            </a:fld>
            <a:endParaRPr lang="nb-N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Plassholder for lysbil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Plassholder for nota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nb-NO" sz="1200" b="1" baseline="0" dirty="0"/>
              <a:t>TIPS OG MOMENTER TIL TALEREN</a:t>
            </a:r>
          </a:p>
          <a:p>
            <a:pPr marL="0" indent="0">
              <a:buNone/>
            </a:pPr>
            <a:endParaRPr lang="nb-NO" altLang="nb-NO" b="1" dirty="0"/>
          </a:p>
          <a:p>
            <a:pPr marL="227572" indent="-227572">
              <a:buAutoNum type="arabicPeriod"/>
            </a:pPr>
            <a:r>
              <a:rPr lang="nb-NO" altLang="nb-NO" b="1" dirty="0"/>
              <a:t>EKTESKAPSLOVEN. </a:t>
            </a:r>
            <a:r>
              <a:rPr lang="nb-NO" altLang="nb-NO" dirty="0"/>
              <a:t>Tidligere stod</a:t>
            </a:r>
            <a:r>
              <a:rPr lang="nb-NO" altLang="nb-NO" baseline="0" dirty="0"/>
              <a:t> det i loven at ekteskap kunne inngås mellom én mann og én kvinne.</a:t>
            </a:r>
            <a:br>
              <a:rPr lang="nb-NO" altLang="nb-NO" baseline="0" dirty="0"/>
            </a:br>
            <a:endParaRPr lang="nb-NO" altLang="nb-NO" baseline="0" dirty="0"/>
          </a:p>
          <a:p>
            <a:pPr marL="227572" indent="-227572">
              <a:buAutoNum type="arabicPeriod"/>
            </a:pPr>
            <a:r>
              <a:rPr lang="nb-NO" altLang="nb-NO" b="1" baseline="0" dirty="0"/>
              <a:t>BIOTEKNOLOGILOVEN. </a:t>
            </a:r>
            <a:r>
              <a:rPr lang="nb-NO" altLang="nb-NO" baseline="0" dirty="0"/>
              <a:t>Stortinget vedtok at kvinner i likekjønnede ekteskap eller i stabile samboerskap med en kvinnelig partner har rett til assistert befruktning med sæd fra en donor. Sæden kommer fra sædbanker ved Rikshospitalet og Haugesund sykehus. </a:t>
            </a:r>
            <a:br>
              <a:rPr lang="nb-NO" altLang="nb-NO" baseline="0" dirty="0"/>
            </a:br>
            <a:endParaRPr lang="nb-NO" altLang="nb-NO" baseline="0" dirty="0"/>
          </a:p>
          <a:p>
            <a:pPr marL="227572" indent="-227572">
              <a:buAutoNum type="arabicPeriod"/>
            </a:pPr>
            <a:r>
              <a:rPr lang="nb-NO" altLang="nb-NO" b="1" baseline="0" dirty="0"/>
              <a:t>BARNELOVEN §4a.</a:t>
            </a:r>
            <a:r>
              <a:rPr lang="nb-NO" altLang="nb-NO" baseline="0" dirty="0"/>
              <a:t> «</a:t>
            </a:r>
            <a:r>
              <a:rPr lang="nb-NO" altLang="nb-NO" baseline="0" dirty="0" err="1"/>
              <a:t>Medmor</a:t>
            </a:r>
            <a:r>
              <a:rPr lang="nb-NO" altLang="nb-NO" baseline="0" dirty="0"/>
              <a:t>» er partner til kvinnen som føder. Hun blir </a:t>
            </a:r>
            <a:r>
              <a:rPr lang="nb-NO" altLang="nb-NO" baseline="0" dirty="0" err="1"/>
              <a:t>medmor</a:t>
            </a:r>
            <a:r>
              <a:rPr lang="nb-NO" altLang="nb-NO" baseline="0" dirty="0"/>
              <a:t> ved å skrive under på et skjema som hun sender til myndighetene. Hun har ingen biologisk relasjon til barnet. </a:t>
            </a:r>
            <a:r>
              <a:rPr lang="nb-NO" altLang="nb-NO" baseline="0" dirty="0" err="1"/>
              <a:t>Medmor</a:t>
            </a:r>
            <a:r>
              <a:rPr lang="nb-NO" altLang="nb-NO" baseline="0" dirty="0"/>
              <a:t> overtar alle fars rettigheter og plikter overfor barnet for all framtid. Barnet er </a:t>
            </a:r>
            <a:r>
              <a:rPr lang="nb-NO" altLang="nb-NO" baseline="0" dirty="0" err="1"/>
              <a:t>medmors</a:t>
            </a:r>
            <a:r>
              <a:rPr lang="nb-NO" altLang="nb-NO" baseline="0" dirty="0"/>
              <a:t> livsarving. Barnet vil arve slektsgården til sin </a:t>
            </a:r>
            <a:r>
              <a:rPr lang="nb-NO" altLang="nb-NO" baseline="0" dirty="0" err="1"/>
              <a:t>medmor</a:t>
            </a:r>
            <a:r>
              <a:rPr lang="nb-NO" altLang="nb-NO" baseline="0" dirty="0"/>
              <a:t>, dersom </a:t>
            </a:r>
            <a:r>
              <a:rPr lang="nb-NO" altLang="nb-NO" baseline="0" dirty="0" err="1"/>
              <a:t>medmor</a:t>
            </a:r>
            <a:r>
              <a:rPr lang="nb-NO" altLang="nb-NO" baseline="0" dirty="0"/>
              <a:t> er odelsjente. </a:t>
            </a:r>
            <a:br>
              <a:rPr lang="nb-NO" altLang="nb-NO" baseline="0" dirty="0"/>
            </a:br>
            <a:br>
              <a:rPr lang="nb-NO" altLang="nb-NO" baseline="0" dirty="0"/>
            </a:br>
            <a:r>
              <a:rPr lang="nb-NO" altLang="nb-NO" baseline="0" dirty="0"/>
              <a:t>I Norge er det ikke tillatt med anonym sæddonor. Fram til barnet er 18 år vil verken barnet eller moren ha mulighet til å vite noe om donoren. Men ved fylte 18 år kan barnet henvende seg til Statens donorregister og få vite navn og nasjonalitet på faren/sæddonoren. Det er mangel på sæd fra norske donorer, så en del av sæden kommer fra det internasjonale fertilitetsmarkedet.</a:t>
            </a:r>
            <a:br>
              <a:rPr lang="nb-NO" altLang="nb-NO" baseline="0" dirty="0"/>
            </a:br>
            <a:br>
              <a:rPr lang="nb-NO" altLang="nb-NO" baseline="0" dirty="0"/>
            </a:br>
            <a:r>
              <a:rPr lang="nb-NO" altLang="nb-NO" baseline="0" dirty="0"/>
              <a:t>I Norge kan en mann være far til 8 donorbarn. </a:t>
            </a:r>
            <a:br>
              <a:rPr lang="nb-NO" altLang="nb-NO" baseline="0" dirty="0"/>
            </a:br>
            <a:br>
              <a:rPr lang="nb-NO" altLang="nb-NO" baseline="0" dirty="0"/>
            </a:br>
            <a:r>
              <a:rPr lang="nb-NO" altLang="nb-NO" baseline="0" dirty="0"/>
              <a:t>Flere hundre norske kvinner drar hvert år til Danmark for å få assistert befruktning. I Danmark kan en mann være far til 25 donorbarn. Der tillater man også at donoren kan være anonym, dersom kvinnen ønsker det. Da vil barnet og kvinnen aldri ha mulighet til å få vite hvem donoren/faren er.</a:t>
            </a:r>
          </a:p>
          <a:p>
            <a:pPr marL="227572" indent="-227572">
              <a:buAutoNum type="arabicPeriod"/>
            </a:pPr>
            <a:endParaRPr lang="nb-NO" altLang="nb-NO" baseline="0" dirty="0"/>
          </a:p>
          <a:p>
            <a:pPr marL="227572" marR="0" indent="-227572" algn="l" defTabSz="914400" rtl="0" eaLnBrk="1" fontAlgn="auto" latinLnBrk="0" hangingPunct="1">
              <a:lnSpc>
                <a:spcPct val="100000"/>
              </a:lnSpc>
              <a:spcBef>
                <a:spcPts val="0"/>
              </a:spcBef>
              <a:spcAft>
                <a:spcPts val="0"/>
              </a:spcAft>
              <a:buClrTx/>
              <a:buSzTx/>
              <a:buFontTx/>
              <a:buAutoNum type="arabicPeriod"/>
              <a:tabLst/>
              <a:defRPr/>
            </a:pPr>
            <a:r>
              <a:rPr lang="nb-NO" altLang="nb-NO" b="1" baseline="0" dirty="0"/>
              <a:t>ADOPSJONSLOVEN</a:t>
            </a:r>
            <a:r>
              <a:rPr lang="nb-NO" altLang="nb-NO" baseline="0" dirty="0"/>
              <a:t>. Inntil nylig har ingen land vært villig til å sende sine adoptivbarn til likekjønnede foreldre i andre land. Barna har hatt en vanskelig start i livet, og giverlandene ønsker at adoptivbarna skal få vokse opp med en mor og en far. </a:t>
            </a:r>
            <a:r>
              <a:rPr lang="nb-NO" sz="1200" kern="1200" dirty="0">
                <a:solidFill>
                  <a:schemeClr val="tx1"/>
                </a:solidFill>
                <a:effectLst/>
                <a:latin typeface="+mn-lt"/>
                <a:ea typeface="+mn-ea"/>
                <a:cs typeface="+mn-cs"/>
              </a:rPr>
              <a:t>I løpet av de siste årene har to land åpnet opp for å sende barn til likekjønnede par i andre land, nemlig Colombia og Brasil. </a:t>
            </a:r>
            <a:br>
              <a:rPr lang="nb-NO" sz="1200" kern="1200" dirty="0">
                <a:solidFill>
                  <a:schemeClr val="tx1"/>
                </a:solidFill>
                <a:effectLst/>
                <a:latin typeface="+mn-lt"/>
                <a:ea typeface="+mn-ea"/>
                <a:cs typeface="+mn-cs"/>
              </a:rPr>
            </a:br>
            <a:br>
              <a:rPr lang="nb-NO" altLang="nb-NO" baseline="0" dirty="0"/>
            </a:br>
            <a:r>
              <a:rPr lang="nb-NO" sz="1200" kern="1200" dirty="0">
                <a:solidFill>
                  <a:schemeClr val="tx1"/>
                </a:solidFill>
                <a:effectLst/>
                <a:latin typeface="+mn-lt"/>
                <a:ea typeface="+mn-ea"/>
                <a:cs typeface="+mn-cs"/>
              </a:rPr>
              <a:t>Det er viktig å være klar over at mange land de siste årene har strammet inn muligheten for internasjonal adopsjon. De fleste land prøver nå å finne adoptivforeldre blant</a:t>
            </a:r>
            <a:r>
              <a:rPr lang="nb-NO" sz="1200" kern="1200" baseline="0" dirty="0">
                <a:solidFill>
                  <a:schemeClr val="tx1"/>
                </a:solidFill>
                <a:effectLst/>
                <a:latin typeface="+mn-lt"/>
                <a:ea typeface="+mn-ea"/>
                <a:cs typeface="+mn-cs"/>
              </a:rPr>
              <a:t> sine egne innbyggere. </a:t>
            </a:r>
            <a:r>
              <a:rPr lang="nb-NO" sz="1200" kern="1200" dirty="0">
                <a:solidFill>
                  <a:schemeClr val="tx1"/>
                </a:solidFill>
                <a:effectLst/>
                <a:latin typeface="+mn-lt"/>
                <a:ea typeface="+mn-ea"/>
                <a:cs typeface="+mn-cs"/>
              </a:rPr>
              <a:t>Det betyr blant annet at det er stor mangel på adoptivbarn i forhold til hvor mange par (av mann og kvinne) som ønsker å adoptere. Køen av par som ønsker å adoptere, er derfor lang – både i Norge og i andre vestlige land.</a:t>
            </a:r>
            <a:br>
              <a:rPr lang="nb-NO" sz="1200" kern="1200" dirty="0">
                <a:solidFill>
                  <a:schemeClr val="tx1"/>
                </a:solidFill>
                <a:effectLst/>
                <a:latin typeface="+mn-lt"/>
                <a:ea typeface="+mn-ea"/>
                <a:cs typeface="+mn-cs"/>
              </a:rPr>
            </a:br>
            <a:br>
              <a:rPr lang="nb-NO" sz="1200" kern="1200" dirty="0">
                <a:solidFill>
                  <a:schemeClr val="tx1"/>
                </a:solidFill>
                <a:effectLst/>
                <a:latin typeface="+mn-lt"/>
                <a:ea typeface="+mn-ea"/>
                <a:cs typeface="+mn-cs"/>
              </a:rPr>
            </a:br>
            <a:r>
              <a:rPr lang="nb-NO" sz="1200" kern="1200" dirty="0">
                <a:solidFill>
                  <a:schemeClr val="tx1"/>
                </a:solidFill>
                <a:effectLst/>
                <a:latin typeface="+mn-lt"/>
                <a:ea typeface="+mn-ea"/>
                <a:cs typeface="+mn-cs"/>
              </a:rPr>
              <a:t>Argumentet</a:t>
            </a:r>
            <a:r>
              <a:rPr lang="nb-NO" sz="1200" kern="1200" baseline="0" dirty="0">
                <a:solidFill>
                  <a:schemeClr val="tx1"/>
                </a:solidFill>
                <a:effectLst/>
                <a:latin typeface="+mn-lt"/>
                <a:ea typeface="+mn-ea"/>
                <a:cs typeface="+mn-cs"/>
              </a:rPr>
              <a:t> om at det er bedre for et adoptivbarn å vokse opp med foreldre av samme kjønn enn å vokse opp på et barnehjem eller på gata, er derfor irrelevant og uten praktisk betydning. Det finnes nemlig ingen kø av barn som står klare til å bli adoptert av par i andre land.</a:t>
            </a:r>
            <a:endParaRPr lang="nb-NO" altLang="nb-NO" baseline="0" dirty="0"/>
          </a:p>
          <a:p>
            <a:pPr marL="227572" indent="-227572">
              <a:buAutoNum type="arabicPeriod"/>
            </a:pPr>
            <a:endParaRPr lang="nb-NO" altLang="nb-NO" baseline="0" dirty="0"/>
          </a:p>
          <a:p>
            <a:pPr marL="227572" indent="-227572">
              <a:buAutoNum type="arabicPeriod"/>
            </a:pPr>
            <a:r>
              <a:rPr lang="nb-NO" altLang="nb-NO" b="1" baseline="0" dirty="0"/>
              <a:t>PARTNERSKAPSLOVEN.</a:t>
            </a:r>
            <a:r>
              <a:rPr lang="nb-NO" altLang="nb-NO" baseline="0" dirty="0"/>
              <a:t> Den kjønnsnøytrale ekteskapsloven erstattet partnerskapsloven, og denne ble derfor avskaffet. Ingen nye partnerskap er derfor inngått etter 1. januar 2009, da de nye lovene trådte i kraft. To menn eller to kvinner i partnerskap fikk anledning til å velge om de ville omgjøre partnerskapet sitt til ekteskap. Under halvparten valgte å gjøre det, ettersom det var uten praktisk betydning hvis man ikke hadde planer om å få barn med statens hjelp.</a:t>
            </a:r>
          </a:p>
        </p:txBody>
      </p:sp>
      <p:sp>
        <p:nvSpPr>
          <p:cNvPr id="4" name="Plassholder for lysbildenummer 3"/>
          <p:cNvSpPr>
            <a:spLocks noGrp="1"/>
          </p:cNvSpPr>
          <p:nvPr>
            <p:ph type="sldNum" sz="quarter" idx="5"/>
          </p:nvPr>
        </p:nvSpPr>
        <p:spPr/>
        <p:txBody>
          <a:bodyPr/>
          <a:lstStyle/>
          <a:p>
            <a:pPr>
              <a:defRPr/>
            </a:pPr>
            <a:fld id="{5F7565B7-8234-490B-9CBA-C36692FFCA27}" type="slidenum">
              <a:rPr lang="nb-NO" smtClean="0"/>
              <a:pPr>
                <a:defRPr/>
              </a:pPr>
              <a:t>2</a:t>
            </a:fld>
            <a:endParaRPr lang="nb-NO"/>
          </a:p>
        </p:txBody>
      </p:sp>
      <p:sp>
        <p:nvSpPr>
          <p:cNvPr id="2" name="Plassholder for bunntekst 1"/>
          <p:cNvSpPr>
            <a:spLocks noGrp="1"/>
          </p:cNvSpPr>
          <p:nvPr>
            <p:ph type="ftr" sz="quarter" idx="10"/>
          </p:nvPr>
        </p:nvSpPr>
        <p:spPr/>
        <p:txBody>
          <a:bodyPr/>
          <a:lstStyle/>
          <a:p>
            <a:r>
              <a:rPr lang="nb-NO"/>
              <a:t>Seminar over Ekteskapserklæringen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1" baseline="0" dirty="0"/>
              <a:t>TIPS OG MOMENTER TIL TALEREN</a:t>
            </a:r>
          </a:p>
          <a:p>
            <a:pPr marL="0" indent="0">
              <a:buNone/>
            </a:pPr>
            <a:endParaRPr lang="nb-NO" dirty="0"/>
          </a:p>
          <a:p>
            <a:pPr marL="0" marR="0" indent="0" algn="l" defTabSz="914400" rtl="0" eaLnBrk="1" fontAlgn="auto" latinLnBrk="0" hangingPunct="1">
              <a:lnSpc>
                <a:spcPct val="100000"/>
              </a:lnSpc>
              <a:spcBef>
                <a:spcPts val="0"/>
              </a:spcBef>
              <a:spcAft>
                <a:spcPts val="0"/>
              </a:spcAft>
              <a:buClrTx/>
              <a:buSzTx/>
              <a:buFontTx/>
              <a:buNone/>
              <a:tabLst/>
              <a:defRPr/>
            </a:pPr>
            <a:r>
              <a:rPr lang="nb-NO" b="1" dirty="0"/>
              <a:t>1. </a:t>
            </a:r>
            <a:r>
              <a:rPr lang="nb-NO" dirty="0"/>
              <a:t>Instruksene</a:t>
            </a:r>
            <a:r>
              <a:rPr lang="nb-NO" baseline="0" dirty="0"/>
              <a:t> som alle departementer jobber etter, sier at det ved større lovendringer skal gjennomføres en offentlig utredning (med en såkalt NOU: Norsk Offentlig Utredning), en konsekvensanalyse og en stortingsmelding. I </a:t>
            </a:r>
            <a:r>
              <a:rPr lang="nb-NO" baseline="0" dirty="0" err="1"/>
              <a:t>lovprosessen</a:t>
            </a:r>
            <a:r>
              <a:rPr lang="nb-NO" baseline="0" dirty="0"/>
              <a:t> med ekteskapsloven manglet alt dette.</a:t>
            </a:r>
            <a:br>
              <a:rPr lang="nb-NO" baseline="0" dirty="0"/>
            </a:br>
            <a:br>
              <a:rPr lang="nb-NO" baseline="0" dirty="0"/>
            </a:br>
            <a:r>
              <a:rPr lang="nb-NO" baseline="0" dirty="0"/>
              <a:t>Da de fem radikale lovendringene ble vedtatt i 2008, hoppet man bukk over vanlige prosedyrer og ansvarlig saksbehandling. Regjeringspartiene mente at i denne saken var det unødvendig å følge vanlige rutiner for ansvarlig saksbehandling. </a:t>
            </a:r>
            <a:br>
              <a:rPr lang="nb-NO" baseline="0" dirty="0"/>
            </a:br>
            <a:br>
              <a:rPr lang="nb-NO" baseline="0" dirty="0"/>
            </a:br>
            <a:r>
              <a:rPr lang="nb-NO" sz="1200" kern="1200" dirty="0">
                <a:solidFill>
                  <a:schemeClr val="tx1"/>
                </a:solidFill>
                <a:effectLst/>
                <a:latin typeface="+mn-lt"/>
                <a:ea typeface="+mn-ea"/>
                <a:cs typeface="+mn-cs"/>
              </a:rPr>
              <a:t>Politikerne som var uenig i de nye lovene, brukte ofte den uforsvarlige saksbehandlingen som et viktig argument i debatten. Inge Lønning for eksempel, stortingsrepresentant fra Høyre, uttalte at han i hele sin politiske karriere aldri hadde vært med på en så «undermåls saksbehandling» i en viktig lovsak.</a:t>
            </a:r>
          </a:p>
          <a:p>
            <a:pPr marL="0" indent="0">
              <a:buNone/>
            </a:pPr>
            <a:endParaRPr lang="nb-NO"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nb-NO" b="1" baseline="0" dirty="0"/>
              <a:t>2. </a:t>
            </a:r>
            <a:r>
              <a:rPr lang="nb-NO" sz="1200" b="1" dirty="0">
                <a:latin typeface="Arial" panose="020B0604020202020204" pitchFamily="34" charset="0"/>
                <a:cs typeface="Arial" panose="020B0604020202020204" pitchFamily="34" charset="0"/>
              </a:rPr>
              <a:t>FNs Barnekonvensjon: </a:t>
            </a:r>
            <a:br>
              <a:rPr lang="nb-NO" sz="1200" dirty="0">
                <a:latin typeface="Arial" panose="020B0604020202020204" pitchFamily="34" charset="0"/>
                <a:cs typeface="Arial" panose="020B0604020202020204" pitchFamily="34" charset="0"/>
              </a:rPr>
            </a:br>
            <a:r>
              <a:rPr lang="nb-NO" sz="1200" i="1" dirty="0">
                <a:latin typeface="Arial" panose="020B0604020202020204" pitchFamily="34" charset="0"/>
                <a:cs typeface="Arial" panose="020B0604020202020204" pitchFamily="34" charset="0"/>
              </a:rPr>
              <a:t>«Barnet skal, så langt det er mulig, ha rett til å kjenne sine foreldre og få omsorg  fra dem. [...] Begge foreldre har et felles </a:t>
            </a:r>
            <a:br>
              <a:rPr lang="nb-NO" sz="1200" i="1" dirty="0">
                <a:latin typeface="Arial" panose="020B0604020202020204" pitchFamily="34" charset="0"/>
                <a:cs typeface="Arial" panose="020B0604020202020204" pitchFamily="34" charset="0"/>
              </a:rPr>
            </a:br>
            <a:r>
              <a:rPr lang="nb-NO" sz="1200" i="1" dirty="0">
                <a:latin typeface="Arial" panose="020B0604020202020204" pitchFamily="34" charset="0"/>
                <a:cs typeface="Arial" panose="020B0604020202020204" pitchFamily="34" charset="0"/>
              </a:rPr>
              <a:t>ansvar for barnets oppdragelse og  utvikling» </a:t>
            </a:r>
            <a:r>
              <a:rPr lang="nb-NO" sz="1200" dirty="0">
                <a:latin typeface="Arial" panose="020B0604020202020204" pitchFamily="34" charset="0"/>
                <a:cs typeface="Arial" panose="020B0604020202020204" pitchFamily="34" charset="0"/>
              </a:rPr>
              <a:t>(Artikkel 7.1 og 18.1 i FNs Barnekonvensjon).</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200" dirty="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sz="1200" dirty="0">
                <a:latin typeface="Arial" panose="020B0604020202020204" pitchFamily="34" charset="0"/>
                <a:cs typeface="Arial" panose="020B0604020202020204" pitchFamily="34" charset="0"/>
              </a:rPr>
              <a:t>Se også kapittel 4 i Ekteskapserklæringen, avsnitt 3.</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200" b="1" dirty="0">
              <a:latin typeface="Arial" panose="020B0604020202020204" pitchFamily="34" charset="0"/>
              <a:cs typeface="Arial" panose="020B0604020202020204" pitchFamily="34" charset="0"/>
              <a:sym typeface="Wingdings"/>
            </a:endParaRPr>
          </a:p>
          <a:p>
            <a:pPr marL="0" indent="0">
              <a:buNone/>
            </a:pPr>
            <a:r>
              <a:rPr lang="nb-NO" baseline="0" dirty="0"/>
              <a:t>Stortinget har lovfestet at ingen lovgivning som angår barn, skal bryte med FNs Barnekonvensjon. Mange mener at Stortinget ved disse lovendringene brøt med denne regelen. Et viktig prinsipp i Barnekonvensjonen er «barnets beste». Er det til barns beste å bli født planlagt farløs, slik som lovendringene legger til rette for? </a:t>
            </a:r>
          </a:p>
          <a:p>
            <a:pPr marL="0" indent="0">
              <a:buNone/>
            </a:pPr>
            <a:endParaRPr lang="nb-NO" baseline="0" dirty="0"/>
          </a:p>
          <a:p>
            <a:r>
              <a:rPr lang="nb-NO" sz="1200" b="1" kern="1200" dirty="0">
                <a:solidFill>
                  <a:schemeClr val="tx1"/>
                </a:solidFill>
                <a:effectLst/>
                <a:latin typeface="+mn-lt"/>
                <a:ea typeface="+mn-ea"/>
                <a:cs typeface="+mn-cs"/>
              </a:rPr>
              <a:t>3. Avstemningen.</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Ap, SV og Venstre hadde programfestet kjønnsnøytral ekteskapslov på sine landsmøter i 2005. Men at Stortingets endelige vedtak i 2008 skulle angå fem forskjellige lover og inkludere ordningen med assistert befruktning for kvinnelige par, planlagt farløshet og institusjonen «</a:t>
            </a:r>
            <a:r>
              <a:rPr lang="nb-NO" sz="1200" kern="1200" dirty="0" err="1">
                <a:solidFill>
                  <a:schemeClr val="tx1"/>
                </a:solidFill>
                <a:effectLst/>
                <a:latin typeface="+mn-lt"/>
                <a:ea typeface="+mn-ea"/>
                <a:cs typeface="+mn-cs"/>
              </a:rPr>
              <a:t>medmor</a:t>
            </a:r>
            <a:r>
              <a:rPr lang="nb-NO" sz="1200" kern="1200" dirty="0">
                <a:solidFill>
                  <a:schemeClr val="tx1"/>
                </a:solidFill>
                <a:effectLst/>
                <a:latin typeface="+mn-lt"/>
                <a:ea typeface="+mn-ea"/>
                <a:cs typeface="+mn-cs"/>
              </a:rPr>
              <a:t>», var ikke kjent i 2005. Disse lovendringene kom til underveis.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Verken Høyre eller Senterpartiet hadde programfestet</a:t>
            </a:r>
            <a:r>
              <a:rPr lang="nb-NO" sz="1200" kern="1200" baseline="0" dirty="0">
                <a:solidFill>
                  <a:schemeClr val="tx1"/>
                </a:solidFill>
                <a:effectLst/>
                <a:latin typeface="+mn-lt"/>
                <a:ea typeface="+mn-ea"/>
                <a:cs typeface="+mn-cs"/>
              </a:rPr>
              <a:t> noe om endringer i ekteskapsloven, og ingen av de to partiene </a:t>
            </a:r>
            <a:r>
              <a:rPr lang="nb-NO" sz="1200" kern="1200" dirty="0">
                <a:solidFill>
                  <a:schemeClr val="tx1"/>
                </a:solidFill>
                <a:effectLst/>
                <a:latin typeface="+mn-lt"/>
                <a:ea typeface="+mn-ea"/>
                <a:cs typeface="+mn-cs"/>
              </a:rPr>
              <a:t>støttet forslaget om kjønnsnøytral ekteskapslov i valgkampen før Stortingsvalget i 2005, heller tvert imot. Men til slutt stemte over halvparten av stortingskandidatene i begge partier sammen med flertallet.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Lovendringene trådte i kraft 1. januar 2009.</a:t>
            </a:r>
            <a:endParaRPr lang="nb-NO" baseline="0" dirty="0"/>
          </a:p>
          <a:p>
            <a:pPr marL="0" indent="0">
              <a:buNone/>
            </a:pPr>
            <a:endParaRPr lang="nb-NO" altLang="nb-NO" dirty="0">
              <a:cs typeface="Arial" panose="020B0604020202020204" pitchFamily="34" charset="0"/>
            </a:endParaRPr>
          </a:p>
          <a:p>
            <a:pPr marL="0" indent="0">
              <a:buNone/>
            </a:pPr>
            <a:endParaRPr lang="nb-NO" baseline="0" dirty="0">
              <a:latin typeface="+mn-lt"/>
            </a:endParaRPr>
          </a:p>
          <a:p>
            <a:endParaRPr lang="nb-NO" dirty="0"/>
          </a:p>
        </p:txBody>
      </p:sp>
      <p:sp>
        <p:nvSpPr>
          <p:cNvPr id="4" name="Plassholder for bunntekst 3"/>
          <p:cNvSpPr>
            <a:spLocks noGrp="1"/>
          </p:cNvSpPr>
          <p:nvPr>
            <p:ph type="ftr" sz="quarter" idx="10"/>
          </p:nvPr>
        </p:nvSpPr>
        <p:spPr/>
        <p:txBody>
          <a:bodyPr/>
          <a:lstStyle/>
          <a:p>
            <a:r>
              <a:rPr lang="nb-NO"/>
              <a:t>Seminar over Ekteskapserklæringen</a:t>
            </a:r>
          </a:p>
        </p:txBody>
      </p:sp>
      <p:sp>
        <p:nvSpPr>
          <p:cNvPr id="5" name="Plassholder for lysbildenummer 4"/>
          <p:cNvSpPr>
            <a:spLocks noGrp="1"/>
          </p:cNvSpPr>
          <p:nvPr>
            <p:ph type="sldNum" sz="quarter" idx="11"/>
          </p:nvPr>
        </p:nvSpPr>
        <p:spPr/>
        <p:txBody>
          <a:bodyPr/>
          <a:lstStyle/>
          <a:p>
            <a:fld id="{C8593401-7213-4FA8-8723-86291B2E8693}" type="slidenum">
              <a:rPr lang="nb-NO" smtClean="0"/>
              <a:t>3</a:t>
            </a:fld>
            <a:endParaRPr lang="nb-NO"/>
          </a:p>
        </p:txBody>
      </p:sp>
    </p:spTree>
    <p:extLst>
      <p:ext uri="{BB962C8B-B14F-4D97-AF65-F5344CB8AC3E}">
        <p14:creationId xmlns:p14="http://schemas.microsoft.com/office/powerpoint/2010/main" val="3448910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Plassholder for lysbil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Plassholder for nota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nb-NO" sz="1200" b="1" baseline="0" dirty="0"/>
              <a:t>TIPS OG MOMENTER TIL TALEREN</a:t>
            </a:r>
          </a:p>
          <a:p>
            <a:pPr eaLnBrk="1" hangingPunct="1">
              <a:spcBef>
                <a:spcPct val="0"/>
              </a:spcBef>
            </a:pPr>
            <a:endParaRPr lang="nb-NO" altLang="nb-NO" dirty="0"/>
          </a:p>
          <a:p>
            <a:pPr eaLnBrk="1" hangingPunct="1">
              <a:spcBef>
                <a:spcPct val="0"/>
              </a:spcBef>
            </a:pPr>
            <a:r>
              <a:rPr lang="nb-NO" altLang="nb-NO" dirty="0"/>
              <a:t>Teksten i de tre </a:t>
            </a:r>
            <a:r>
              <a:rPr lang="nb-NO" altLang="nb-NO" baseline="0" dirty="0"/>
              <a:t>punktene på lysbildet er ikke sitater fra noen lovtekst, men beskriver forutsetninger, premisser og tankegangen bak lovene som ble endret og vedtatt i 2008. </a:t>
            </a:r>
          </a:p>
          <a:p>
            <a:pPr eaLnBrk="1" hangingPunct="1">
              <a:spcBef>
                <a:spcPct val="0"/>
              </a:spcBef>
            </a:pPr>
            <a:endParaRPr lang="nb-NO" altLang="nb-NO" baseline="0" dirty="0"/>
          </a:p>
          <a:p>
            <a:pPr eaLnBrk="1" hangingPunct="1">
              <a:spcBef>
                <a:spcPct val="0"/>
              </a:spcBef>
            </a:pPr>
            <a:r>
              <a:rPr lang="nb-NO" altLang="nb-NO" baseline="0" dirty="0"/>
              <a:t>Taleren kan kort kommentere hvert punkt, eller la deltakerne samtale om innholdet i smågrupper:</a:t>
            </a:r>
          </a:p>
          <a:p>
            <a:pPr eaLnBrk="1" hangingPunct="1">
              <a:spcBef>
                <a:spcPct val="0"/>
              </a:spcBef>
            </a:pPr>
            <a:endParaRPr lang="nb-NO" altLang="nb-NO" baseline="0" dirty="0"/>
          </a:p>
          <a:p>
            <a:pPr marL="0" marR="0" indent="0" algn="l" defTabSz="914400" rtl="0" eaLnBrk="1" fontAlgn="auto" latinLnBrk="0" hangingPunct="1">
              <a:lnSpc>
                <a:spcPct val="100000"/>
              </a:lnSpc>
              <a:spcBef>
                <a:spcPct val="0"/>
              </a:spcBef>
              <a:spcAft>
                <a:spcPts val="0"/>
              </a:spcAft>
              <a:buClrTx/>
              <a:buSzTx/>
              <a:buFontTx/>
              <a:buNone/>
              <a:tabLst/>
              <a:defRPr/>
            </a:pPr>
            <a:r>
              <a:rPr lang="nb-NO" sz="1200" b="1" kern="1200" dirty="0">
                <a:solidFill>
                  <a:schemeClr val="tx1"/>
                </a:solidFill>
                <a:effectLst/>
                <a:latin typeface="+mn-lt"/>
                <a:ea typeface="+mn-ea"/>
                <a:cs typeface="+mn-cs"/>
                <a:sym typeface="Wingdings" panose="05000000000000000000" pitchFamily="2" charset="2"/>
              </a:rPr>
              <a:t> </a:t>
            </a:r>
            <a:r>
              <a:rPr lang="nb-NO" sz="1200" b="1" kern="1200" dirty="0">
                <a:solidFill>
                  <a:schemeClr val="tx1"/>
                </a:solidFill>
                <a:effectLst/>
                <a:latin typeface="+mn-lt"/>
                <a:ea typeface="+mn-ea"/>
                <a:cs typeface="+mn-cs"/>
              </a:rPr>
              <a:t>«Hvilket</a:t>
            </a:r>
            <a:r>
              <a:rPr lang="nb-NO" sz="1200" b="1" kern="1200" baseline="0" dirty="0">
                <a:solidFill>
                  <a:schemeClr val="tx1"/>
                </a:solidFill>
                <a:effectLst/>
                <a:latin typeface="+mn-lt"/>
                <a:ea typeface="+mn-ea"/>
                <a:cs typeface="+mn-cs"/>
              </a:rPr>
              <a:t> av de tre punktene </a:t>
            </a:r>
            <a:r>
              <a:rPr lang="nb-NO" sz="1200" b="1" kern="1200" dirty="0">
                <a:solidFill>
                  <a:schemeClr val="tx1"/>
                </a:solidFill>
                <a:effectLst/>
                <a:latin typeface="+mn-lt"/>
                <a:ea typeface="+mn-ea"/>
                <a:cs typeface="+mn-cs"/>
              </a:rPr>
              <a:t>mener dere er det mest alvorlige? Hvorfor?»</a:t>
            </a:r>
            <a:endParaRPr lang="nb-NO" sz="1200" kern="1200" dirty="0">
              <a:solidFill>
                <a:schemeClr val="tx1"/>
              </a:solidFill>
              <a:effectLst/>
              <a:latin typeface="+mn-lt"/>
              <a:ea typeface="+mn-ea"/>
              <a:cs typeface="+mn-cs"/>
            </a:endParaRPr>
          </a:p>
          <a:p>
            <a:pPr eaLnBrk="1" hangingPunct="1">
              <a:spcBef>
                <a:spcPct val="0"/>
              </a:spcBef>
            </a:pPr>
            <a:endParaRPr lang="nb-NO" altLang="nb-NO" baseline="0" dirty="0"/>
          </a:p>
        </p:txBody>
      </p:sp>
      <p:sp>
        <p:nvSpPr>
          <p:cNvPr id="28676" name="Plassholder for lysbildenumm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3C13AD0-8A39-43C7-B3C1-498C59372EFB}" type="slidenum">
              <a:rPr lang="nb-NO" smtClean="0"/>
              <a:pPr fontAlgn="base">
                <a:spcBef>
                  <a:spcPct val="0"/>
                </a:spcBef>
                <a:spcAft>
                  <a:spcPct val="0"/>
                </a:spcAft>
                <a:defRPr/>
              </a:pPr>
              <a:t>4</a:t>
            </a:fld>
            <a:endParaRPr lang="nb-N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nb-NO"/>
              <a:t>Klikk for å redigere tittelstil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7" name="Date Placeholder 6"/>
          <p:cNvSpPr>
            <a:spLocks noGrp="1"/>
          </p:cNvSpPr>
          <p:nvPr>
            <p:ph type="dt" sz="half" idx="10"/>
          </p:nvPr>
        </p:nvSpPr>
        <p:spPr/>
        <p:txBody>
          <a:bodyPr/>
          <a:lstStyle/>
          <a:p>
            <a:fld id="{9151522B-943B-48D1-B75F-BB8FE964F4B4}" type="datetimeFigureOut">
              <a:rPr lang="nb-NO" smtClean="0"/>
              <a:t>11.03.2019</a:t>
            </a:fld>
            <a:endParaRPr lang="nb-NO"/>
          </a:p>
        </p:txBody>
      </p:sp>
      <p:sp>
        <p:nvSpPr>
          <p:cNvPr id="8" name="Slide Number Placeholder 7"/>
          <p:cNvSpPr>
            <a:spLocks noGrp="1"/>
          </p:cNvSpPr>
          <p:nvPr>
            <p:ph type="sldNum" sz="quarter" idx="11"/>
          </p:nvPr>
        </p:nvSpPr>
        <p:spPr/>
        <p:txBody>
          <a:bodyPr/>
          <a:lstStyle/>
          <a:p>
            <a:fld id="{A5E7F069-71CF-4026-95C5-5A3D859F4E40}" type="slidenum">
              <a:rPr lang="nb-NO" smtClean="0"/>
              <a:t>‹#›</a:t>
            </a:fld>
            <a:endParaRPr lang="nb-NO"/>
          </a:p>
        </p:txBody>
      </p:sp>
      <p:sp>
        <p:nvSpPr>
          <p:cNvPr id="9" name="Footer Placeholder 8"/>
          <p:cNvSpPr>
            <a:spLocks noGrp="1"/>
          </p:cNvSpPr>
          <p:nvPr>
            <p:ph type="ftr" sz="quarter" idx="12"/>
          </p:nvPr>
        </p:nvSpPr>
        <p:spPr/>
        <p:txBody>
          <a:bodyPr/>
          <a:lstStyle/>
          <a:p>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9151522B-943B-48D1-B75F-BB8FE964F4B4}"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9151522B-943B-48D1-B75F-BB8FE964F4B4}"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9151522B-943B-48D1-B75F-BB8FE964F4B4}"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nb-NO"/>
              <a:t>Klikk for å redigere tittelstil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9151522B-943B-48D1-B75F-BB8FE964F4B4}" type="datetimeFigureOut">
              <a:rPr lang="nb-NO" smtClean="0"/>
              <a:t>11.03.2019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A5E7F069-71CF-4026-95C5-5A3D859F4E40}" type="slidenum">
              <a:rPr lang="nb-NO" smtClean="0"/>
              <a:t>‹#›</a:t>
            </a:fld>
            <a:endParaRPr lang="nb-NO"/>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9151522B-943B-48D1-B75F-BB8FE964F4B4}" type="datetimeFigureOut">
              <a:rPr lang="nb-NO" smtClean="0"/>
              <a:t>11.03.2019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5E7F069-71CF-4026-95C5-5A3D859F4E40}" type="slidenum">
              <a:rPr lang="nb-NO" smtClean="0"/>
              <a:t>‹#›</a:t>
            </a:fld>
            <a:endParaRPr lang="nb-NO"/>
          </a:p>
        </p:txBody>
      </p:sp>
      <p:sp>
        <p:nvSpPr>
          <p:cNvPr id="9" name="Content Placeholder 8"/>
          <p:cNvSpPr>
            <a:spLocks noGrp="1"/>
          </p:cNvSpPr>
          <p:nvPr>
            <p:ph sz="quarter" idx="13"/>
          </p:nvPr>
        </p:nvSpPr>
        <p:spPr>
          <a:xfrm>
            <a:off x="365760" y="1600200"/>
            <a:ext cx="4041648" cy="452628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a:t>Klikk for å redigere tittelstil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7" name="Date Placeholder 6"/>
          <p:cNvSpPr>
            <a:spLocks noGrp="1"/>
          </p:cNvSpPr>
          <p:nvPr>
            <p:ph type="dt" sz="half" idx="10"/>
          </p:nvPr>
        </p:nvSpPr>
        <p:spPr/>
        <p:txBody>
          <a:bodyPr/>
          <a:lstStyle/>
          <a:p>
            <a:fld id="{9151522B-943B-48D1-B75F-BB8FE964F4B4}" type="datetimeFigureOut">
              <a:rPr lang="nb-NO" smtClean="0"/>
              <a:t>11.03.2019</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A5E7F069-71CF-4026-95C5-5A3D859F4E40}" type="slidenum">
              <a:rPr lang="nb-NO" smtClean="0"/>
              <a:t>‹#›</a:t>
            </a:fld>
            <a:endParaRPr lang="nb-NO"/>
          </a:p>
        </p:txBody>
      </p:sp>
      <p:sp>
        <p:nvSpPr>
          <p:cNvPr id="11" name="Content Placeholder 10"/>
          <p:cNvSpPr>
            <a:spLocks noGrp="1"/>
          </p:cNvSpPr>
          <p:nvPr>
            <p:ph sz="quarter" idx="13"/>
          </p:nvPr>
        </p:nvSpPr>
        <p:spPr>
          <a:xfrm>
            <a:off x="457200" y="2212848"/>
            <a:ext cx="4041648" cy="391363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9151522B-943B-48D1-B75F-BB8FE964F4B4}" type="datetimeFigureOut">
              <a:rPr lang="nb-NO" smtClean="0"/>
              <a:t>11.03.2019</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51522B-943B-48D1-B75F-BB8FE964F4B4}" type="datetimeFigureOut">
              <a:rPr lang="nb-NO" smtClean="0"/>
              <a:t>11.03.2019</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nb-NO"/>
              <a:t>Klikk for å redigere tittelstil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9151522B-943B-48D1-B75F-BB8FE964F4B4}" type="datetimeFigureOut">
              <a:rPr lang="nb-NO" smtClean="0"/>
              <a:t>11.03.2019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nb-NO"/>
              <a:t>Klikk for å redigere tittelstil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9151522B-943B-48D1-B75F-BB8FE964F4B4}" type="datetimeFigureOut">
              <a:rPr lang="nb-NO" smtClean="0"/>
              <a:t>11.03.2019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A5E7F069-71CF-4026-95C5-5A3D859F4E40}" type="slidenum">
              <a:rPr lang="nb-NO" smtClean="0"/>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nb-NO"/>
              <a:t>Klikk for å redigere tittelstil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9151522B-943B-48D1-B75F-BB8FE964F4B4}" type="datetimeFigureOut">
              <a:rPr lang="nb-NO" smtClean="0"/>
              <a:t>11.03.2019</a:t>
            </a:fld>
            <a:endParaRPr lang="nb-NO"/>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nb-NO"/>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5E7F069-71CF-4026-95C5-5A3D859F4E40}" type="slidenum">
              <a:rPr lang="nb-NO" smtClean="0"/>
              <a:t>‹#›</a:t>
            </a:fld>
            <a:endParaRPr lang="nb-NO"/>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innhold 2"/>
          <p:cNvSpPr txBox="1">
            <a:spLocks/>
          </p:cNvSpPr>
          <p:nvPr/>
        </p:nvSpPr>
        <p:spPr bwMode="auto">
          <a:xfrm>
            <a:off x="457200" y="1556792"/>
            <a:ext cx="8363272" cy="489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18288"/>
          <a:lstStyle>
            <a:lvl1pPr marL="273050" indent="-273050" eaLnBrk="0" hangingPunct="0">
              <a:spcBef>
                <a:spcPct val="20000"/>
              </a:spcBef>
              <a:buClr>
                <a:srgbClr val="9BBB59"/>
              </a:buClr>
              <a:buSzPct val="95000"/>
              <a:buFont typeface="Wingdings 2" pitchFamily="18" charset="2"/>
              <a:buChar char=""/>
              <a:defRPr sz="2600">
                <a:solidFill>
                  <a:schemeClr val="tx1"/>
                </a:solidFill>
                <a:latin typeface="Constantia" pitchFamily="18" charset="0"/>
              </a:defRPr>
            </a:lvl1pPr>
            <a:lvl2pPr marL="742950" indent="-285750" eaLnBrk="0" hangingPunct="0">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marL="1143000" indent="-228600" eaLnBrk="0" hangingPunct="0">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600200" indent="-228600" eaLnBrk="0" hangingPunct="0">
              <a:spcBef>
                <a:spcPct val="20000"/>
              </a:spcBef>
              <a:buClr>
                <a:srgbClr val="9BBB59"/>
              </a:buClr>
              <a:buSzPct val="65000"/>
              <a:buFont typeface="Wingdings 2" pitchFamily="18" charset="2"/>
              <a:buChar char=""/>
              <a:defRPr sz="2000">
                <a:solidFill>
                  <a:schemeClr val="tx1"/>
                </a:solidFill>
                <a:latin typeface="Constantia" pitchFamily="18" charset="0"/>
              </a:defRPr>
            </a:lvl4pPr>
            <a:lvl5pPr marL="2057400" indent="-228600" eaLnBrk="0" hangingPunct="0">
              <a:spcBef>
                <a:spcPct val="20000"/>
              </a:spcBef>
              <a:buClr>
                <a:srgbClr val="8064A2"/>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8064A2"/>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8064A2"/>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8064A2"/>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8064A2"/>
              </a:buClr>
              <a:buSzPct val="65000"/>
              <a:buFont typeface="Wingdings 2" pitchFamily="18" charset="2"/>
              <a:buChar char=""/>
              <a:defRPr sz="2000">
                <a:solidFill>
                  <a:schemeClr val="tx1"/>
                </a:solidFill>
                <a:latin typeface="Constantia" pitchFamily="18" charset="0"/>
              </a:defRPr>
            </a:lvl9pPr>
          </a:lstStyle>
          <a:p>
            <a:pPr eaLnBrk="1" hangingPunct="1">
              <a:lnSpc>
                <a:spcPct val="90000"/>
              </a:lnSpc>
              <a:buClr>
                <a:srgbClr val="0BD0D9"/>
              </a:buClr>
              <a:buFont typeface="Wingdings 2" pitchFamily="18" charset="2"/>
              <a:buNone/>
            </a:pPr>
            <a:endParaRPr lang="nb-NO" altLang="nb-NO" sz="2400" dirty="0">
              <a:latin typeface="Maiandra GD" pitchFamily="34" charset="0"/>
            </a:endParaRPr>
          </a:p>
        </p:txBody>
      </p:sp>
      <p:pic>
        <p:nvPicPr>
          <p:cNvPr id="6" name="Bilde 5">
            <a:extLst>
              <a:ext uri="{FF2B5EF4-FFF2-40B4-BE49-F238E27FC236}">
                <a16:creationId xmlns:a16="http://schemas.microsoft.com/office/drawing/2014/main" id="{5D6DCBE1-F9C7-44CB-8296-E9637949A8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12" y="1797496"/>
            <a:ext cx="10008096" cy="6672064"/>
          </a:xfrm>
          <a:prstGeom prst="rect">
            <a:avLst/>
          </a:prstGeom>
        </p:spPr>
      </p:pic>
      <p:sp>
        <p:nvSpPr>
          <p:cNvPr id="2" name="TekstSylinder 1"/>
          <p:cNvSpPr txBox="1"/>
          <p:nvPr/>
        </p:nvSpPr>
        <p:spPr>
          <a:xfrm>
            <a:off x="323528" y="325105"/>
            <a:ext cx="8568952" cy="2308324"/>
          </a:xfrm>
          <a:prstGeom prst="rect">
            <a:avLst/>
          </a:prstGeom>
          <a:noFill/>
        </p:spPr>
        <p:txBody>
          <a:bodyPr wrap="square" rtlCol="0">
            <a:spAutoFit/>
          </a:bodyPr>
          <a:lstStyle/>
          <a:p>
            <a:pPr algn="ctr"/>
            <a:r>
              <a:rPr lang="nb-NO" sz="4400" dirty="0">
                <a:solidFill>
                  <a:srgbClr val="7030A0"/>
                </a:solidFill>
                <a:latin typeface="Arial Black" panose="020B0A04020102020204" pitchFamily="34" charset="0"/>
              </a:rPr>
              <a:t>Den kjønnsnøytrale ekteskapsloven:</a:t>
            </a:r>
            <a:br>
              <a:rPr lang="nb-NO" sz="4400" dirty="0">
                <a:solidFill>
                  <a:srgbClr val="7030A0"/>
                </a:solidFill>
                <a:latin typeface="Arial Black" panose="020B0A04020102020204" pitchFamily="34" charset="0"/>
              </a:rPr>
            </a:br>
            <a:endParaRPr lang="nb-NO" sz="1600" dirty="0">
              <a:solidFill>
                <a:srgbClr val="7030A0"/>
              </a:solidFill>
              <a:latin typeface="Arial Black" panose="020B0A04020102020204" pitchFamily="34" charset="0"/>
            </a:endParaRPr>
          </a:p>
          <a:p>
            <a:pPr algn="ctr"/>
            <a:r>
              <a:rPr lang="nb-NO" sz="3600" dirty="0">
                <a:latin typeface="Arial Black" panose="020B0A04020102020204" pitchFamily="34" charset="0"/>
              </a:rPr>
              <a:t>Når, hva, hvordan?</a:t>
            </a:r>
            <a:endParaRPr lang="nb-NO" sz="2400" dirty="0">
              <a:latin typeface="Arial Black" panose="020B0A04020102020204" pitchFamily="34" charset="0"/>
            </a:endParaRPr>
          </a:p>
        </p:txBody>
      </p:sp>
    </p:spTree>
    <p:extLst>
      <p:ext uri="{BB962C8B-B14F-4D97-AF65-F5344CB8AC3E}">
        <p14:creationId xmlns:p14="http://schemas.microsoft.com/office/powerpoint/2010/main" val="4194936062"/>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amond(in)">
                                      <p:cBhvr>
                                        <p:cTn id="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467544" y="260648"/>
            <a:ext cx="8136904" cy="1440160"/>
          </a:xfrm>
          <a:ln>
            <a:miter lim="800000"/>
            <a:headEnd/>
            <a:tailEnd/>
          </a:ln>
          <a:extLst/>
        </p:spPr>
        <p:txBody>
          <a:bodyPr/>
          <a:lstStyle/>
          <a:p>
            <a:pPr algn="ctr">
              <a:lnSpc>
                <a:spcPts val="4800"/>
              </a:lnSpc>
              <a:defRPr/>
            </a:pPr>
            <a:r>
              <a:rPr lang="nb-NO" sz="4000" dirty="0">
                <a:solidFill>
                  <a:srgbClr val="7030A0"/>
                </a:solidFill>
                <a:effectLst/>
                <a:latin typeface="Arial Black" panose="020B0A04020102020204" pitchFamily="34" charset="0"/>
              </a:rPr>
              <a:t>Juni 2008: Stortinget vedtok radikale endringer i 5 lover</a:t>
            </a:r>
          </a:p>
        </p:txBody>
      </p:sp>
      <p:sp>
        <p:nvSpPr>
          <p:cNvPr id="3" name="Undertittel 2"/>
          <p:cNvSpPr>
            <a:spLocks noGrp="1"/>
          </p:cNvSpPr>
          <p:nvPr>
            <p:ph type="subTitle" idx="1"/>
          </p:nvPr>
        </p:nvSpPr>
        <p:spPr>
          <a:xfrm>
            <a:off x="251520" y="1844824"/>
            <a:ext cx="8892480" cy="4941168"/>
          </a:xfrm>
        </p:spPr>
        <p:txBody>
          <a:bodyPr>
            <a:normAutofit/>
          </a:bodyPr>
          <a:lstStyle/>
          <a:p>
            <a:pPr marL="514350" marR="0" indent="-514350" algn="l">
              <a:buFont typeface="Wingdings 2" pitchFamily="18" charset="2"/>
              <a:buAutoNum type="arabicParenR"/>
            </a:pPr>
            <a:r>
              <a:rPr lang="nb-NO" altLang="nb-NO" b="1" dirty="0">
                <a:solidFill>
                  <a:srgbClr val="C00000"/>
                </a:solidFill>
                <a:latin typeface="Arial" panose="020B0604020202020204" pitchFamily="34" charset="0"/>
                <a:cs typeface="Arial" panose="020B0604020202020204" pitchFamily="34" charset="0"/>
              </a:rPr>
              <a:t>Ekteskapsloven §1</a:t>
            </a:r>
            <a:r>
              <a:rPr lang="nb-NO" altLang="nb-NO" dirty="0">
                <a:solidFill>
                  <a:schemeClr val="tx1"/>
                </a:solidFill>
                <a:latin typeface="Arial" panose="020B0604020202020204" pitchFamily="34" charset="0"/>
                <a:cs typeface="Arial" panose="020B0604020202020204" pitchFamily="34" charset="0"/>
              </a:rPr>
              <a:t>: Kjønnsnøytral </a:t>
            </a:r>
            <a:br>
              <a:rPr lang="nb-NO" altLang="nb-NO" dirty="0">
                <a:solidFill>
                  <a:schemeClr val="tx1"/>
                </a:solidFill>
                <a:latin typeface="Arial" panose="020B0604020202020204" pitchFamily="34" charset="0"/>
                <a:cs typeface="Arial" panose="020B0604020202020204" pitchFamily="34" charset="0"/>
              </a:rPr>
            </a:br>
            <a:r>
              <a:rPr lang="nb-NO" altLang="nb-NO" dirty="0">
                <a:solidFill>
                  <a:schemeClr val="tx1"/>
                </a:solidFill>
                <a:latin typeface="Arial" panose="020B0604020202020204" pitchFamily="34" charset="0"/>
                <a:cs typeface="Arial" panose="020B0604020202020204" pitchFamily="34" charset="0"/>
              </a:rPr>
              <a:t>definisjon – </a:t>
            </a:r>
            <a:r>
              <a:rPr lang="nb-NO" altLang="nb-NO" i="1" dirty="0">
                <a:solidFill>
                  <a:schemeClr val="tx1"/>
                </a:solidFill>
                <a:latin typeface="Arial" panose="020B0604020202020204" pitchFamily="34" charset="0"/>
                <a:cs typeface="Arial" panose="020B0604020202020204" pitchFamily="34" charset="0"/>
              </a:rPr>
              <a:t>«</a:t>
            </a:r>
            <a:r>
              <a:rPr lang="nb-NO" i="1" dirty="0">
                <a:solidFill>
                  <a:schemeClr val="tx1"/>
                </a:solidFill>
              </a:rPr>
              <a:t>To personer av motsatt </a:t>
            </a:r>
            <a:br>
              <a:rPr lang="nb-NO" i="1" dirty="0">
                <a:solidFill>
                  <a:schemeClr val="tx1"/>
                </a:solidFill>
              </a:rPr>
            </a:br>
            <a:r>
              <a:rPr lang="nb-NO" i="1" dirty="0">
                <a:solidFill>
                  <a:schemeClr val="tx1"/>
                </a:solidFill>
              </a:rPr>
              <a:t>eller samme kjønn kan inngå ekteskap.</a:t>
            </a:r>
            <a:r>
              <a:rPr lang="nb-NO" altLang="nb-NO" i="1" dirty="0">
                <a:solidFill>
                  <a:schemeClr val="tx1"/>
                </a:solidFill>
                <a:latin typeface="Arial" panose="020B0604020202020204" pitchFamily="34" charset="0"/>
                <a:cs typeface="Arial" panose="020B0604020202020204" pitchFamily="34" charset="0"/>
              </a:rPr>
              <a:t>»</a:t>
            </a:r>
          </a:p>
          <a:p>
            <a:pPr marL="514350" marR="0" indent="-514350" algn="l">
              <a:buFont typeface="Wingdings 2" pitchFamily="18" charset="2"/>
              <a:buAutoNum type="arabicParenR"/>
            </a:pPr>
            <a:r>
              <a:rPr lang="nb-NO" altLang="nb-NO" sz="2400" b="1" dirty="0">
                <a:solidFill>
                  <a:srgbClr val="C00000"/>
                </a:solidFill>
                <a:latin typeface="Arial" panose="020B0604020202020204" pitchFamily="34" charset="0"/>
                <a:cs typeface="Arial" panose="020B0604020202020204" pitchFamily="34" charset="0"/>
              </a:rPr>
              <a:t>Bioteknologiloven</a:t>
            </a:r>
            <a:r>
              <a:rPr lang="nb-NO" altLang="nb-NO" sz="2400" dirty="0">
                <a:solidFill>
                  <a:schemeClr val="tx1"/>
                </a:solidFill>
                <a:latin typeface="Arial" panose="020B0604020202020204" pitchFamily="34" charset="0"/>
                <a:cs typeface="Arial" panose="020B0604020202020204" pitchFamily="34" charset="0"/>
              </a:rPr>
              <a:t>: To kvinner i parforhold får statens </a:t>
            </a:r>
            <a:br>
              <a:rPr lang="nb-NO" altLang="nb-NO" sz="2400" dirty="0">
                <a:solidFill>
                  <a:schemeClr val="tx1"/>
                </a:solidFill>
                <a:latin typeface="Arial" panose="020B0604020202020204" pitchFamily="34" charset="0"/>
                <a:cs typeface="Arial" panose="020B0604020202020204" pitchFamily="34" charset="0"/>
              </a:rPr>
            </a:br>
            <a:r>
              <a:rPr lang="nb-NO" altLang="nb-NO" sz="2400" dirty="0">
                <a:solidFill>
                  <a:schemeClr val="tx1"/>
                </a:solidFill>
                <a:latin typeface="Arial" panose="020B0604020202020204" pitchFamily="34" charset="0"/>
                <a:cs typeface="Arial" panose="020B0604020202020204" pitchFamily="34" charset="0"/>
              </a:rPr>
              <a:t>hjelp til å føde barn ved assistert befruktning med sæd fra en donor.</a:t>
            </a:r>
          </a:p>
          <a:p>
            <a:pPr marL="514350" marR="0" indent="-514350" algn="l">
              <a:buFont typeface="Wingdings 2" pitchFamily="18" charset="2"/>
              <a:buAutoNum type="arabicParenR"/>
            </a:pPr>
            <a:r>
              <a:rPr lang="nb-NO" altLang="nb-NO" sz="2400" b="1" dirty="0">
                <a:solidFill>
                  <a:srgbClr val="C00000"/>
                </a:solidFill>
                <a:latin typeface="Arial" panose="020B0604020202020204" pitchFamily="34" charset="0"/>
                <a:cs typeface="Arial" panose="020B0604020202020204" pitchFamily="34" charset="0"/>
              </a:rPr>
              <a:t>Barneloven</a:t>
            </a:r>
            <a:r>
              <a:rPr lang="nb-NO" altLang="nb-NO" sz="2400" dirty="0">
                <a:solidFill>
                  <a:srgbClr val="C00000"/>
                </a:solidFill>
                <a:latin typeface="Arial" panose="020B0604020202020204" pitchFamily="34" charset="0"/>
                <a:cs typeface="Arial" panose="020B0604020202020204" pitchFamily="34" charset="0"/>
              </a:rPr>
              <a:t> </a:t>
            </a:r>
            <a:r>
              <a:rPr lang="nb-NO" altLang="nb-NO" sz="2400" b="1" dirty="0">
                <a:solidFill>
                  <a:srgbClr val="C00000"/>
                </a:solidFill>
                <a:latin typeface="Arial" panose="020B0604020202020204" pitchFamily="34" charset="0"/>
                <a:cs typeface="Arial" panose="020B0604020202020204" pitchFamily="34" charset="0"/>
              </a:rPr>
              <a:t>§4a</a:t>
            </a:r>
            <a:r>
              <a:rPr lang="nb-NO" altLang="nb-NO" sz="2400" dirty="0">
                <a:solidFill>
                  <a:schemeClr val="tx1"/>
                </a:solidFill>
                <a:latin typeface="Arial" panose="020B0604020202020204" pitchFamily="34" charset="0"/>
                <a:cs typeface="Arial" panose="020B0604020202020204" pitchFamily="34" charset="0"/>
              </a:rPr>
              <a:t>: </a:t>
            </a:r>
            <a:r>
              <a:rPr lang="nb-NO" altLang="nb-NO" i="1" dirty="0">
                <a:solidFill>
                  <a:schemeClr val="tx1"/>
                </a:solidFill>
                <a:latin typeface="Arial" panose="020B0604020202020204" pitchFamily="34" charset="0"/>
                <a:cs typeface="Arial" panose="020B0604020202020204" pitchFamily="34" charset="0"/>
              </a:rPr>
              <a:t>«</a:t>
            </a:r>
            <a:r>
              <a:rPr lang="nb-NO" altLang="nb-NO" sz="2400" i="1" dirty="0" err="1">
                <a:solidFill>
                  <a:schemeClr val="tx1"/>
                </a:solidFill>
                <a:latin typeface="Arial" panose="020B0604020202020204" pitchFamily="34" charset="0"/>
                <a:cs typeface="Arial" panose="020B0604020202020204" pitchFamily="34" charset="0"/>
              </a:rPr>
              <a:t>Eit</a:t>
            </a:r>
            <a:r>
              <a:rPr lang="nb-NO" altLang="nb-NO" sz="2400" i="1" dirty="0">
                <a:solidFill>
                  <a:schemeClr val="tx1"/>
                </a:solidFill>
                <a:latin typeface="Arial" panose="020B0604020202020204" pitchFamily="34" charset="0"/>
                <a:cs typeface="Arial" panose="020B0604020202020204" pitchFamily="34" charset="0"/>
              </a:rPr>
              <a:t> barn kan </a:t>
            </a:r>
            <a:r>
              <a:rPr lang="nb-NO" altLang="nb-NO" sz="2400" i="1" dirty="0" err="1">
                <a:solidFill>
                  <a:schemeClr val="tx1"/>
                </a:solidFill>
                <a:latin typeface="Arial" panose="020B0604020202020204" pitchFamily="34" charset="0"/>
                <a:cs typeface="Arial" panose="020B0604020202020204" pitchFamily="34" charset="0"/>
              </a:rPr>
              <a:t>ikkje</a:t>
            </a:r>
            <a:r>
              <a:rPr lang="nb-NO" altLang="nb-NO" sz="2400" i="1" dirty="0">
                <a:solidFill>
                  <a:schemeClr val="tx1"/>
                </a:solidFill>
                <a:latin typeface="Arial" panose="020B0604020202020204" pitchFamily="34" charset="0"/>
                <a:cs typeface="Arial" panose="020B0604020202020204" pitchFamily="34" charset="0"/>
              </a:rPr>
              <a:t> ha både </a:t>
            </a:r>
            <a:r>
              <a:rPr lang="nb-NO" altLang="nb-NO" sz="2400" i="1" dirty="0" err="1">
                <a:solidFill>
                  <a:schemeClr val="tx1"/>
                </a:solidFill>
                <a:latin typeface="Arial" panose="020B0604020202020204" pitchFamily="34" charset="0"/>
                <a:cs typeface="Arial" panose="020B0604020202020204" pitchFamily="34" charset="0"/>
              </a:rPr>
              <a:t>ein</a:t>
            </a:r>
            <a:r>
              <a:rPr lang="nb-NO" altLang="nb-NO" sz="2400" i="1" dirty="0">
                <a:solidFill>
                  <a:schemeClr val="tx1"/>
                </a:solidFill>
                <a:latin typeface="Arial" panose="020B0604020202020204" pitchFamily="34" charset="0"/>
                <a:cs typeface="Arial" panose="020B0604020202020204" pitchFamily="34" charset="0"/>
              </a:rPr>
              <a:t> far og ei </a:t>
            </a:r>
            <a:r>
              <a:rPr lang="nb-NO" altLang="nb-NO" sz="2400" i="1" dirty="0" err="1">
                <a:solidFill>
                  <a:schemeClr val="tx1"/>
                </a:solidFill>
                <a:latin typeface="Arial" panose="020B0604020202020204" pitchFamily="34" charset="0"/>
                <a:cs typeface="Arial" panose="020B0604020202020204" pitchFamily="34" charset="0"/>
              </a:rPr>
              <a:t>medmor</a:t>
            </a:r>
            <a:r>
              <a:rPr lang="nb-NO" altLang="nb-NO" sz="2400" i="1" dirty="0">
                <a:solidFill>
                  <a:schemeClr val="tx1"/>
                </a:solidFill>
                <a:latin typeface="Arial" panose="020B0604020202020204" pitchFamily="34" charset="0"/>
                <a:cs typeface="Arial" panose="020B0604020202020204" pitchFamily="34" charset="0"/>
              </a:rPr>
              <a:t>.» </a:t>
            </a:r>
            <a:r>
              <a:rPr lang="nb-NO" altLang="nb-NO" sz="2400" dirty="0" err="1">
                <a:solidFill>
                  <a:schemeClr val="tx1"/>
                </a:solidFill>
                <a:latin typeface="Arial" panose="020B0604020202020204" pitchFamily="34" charset="0"/>
                <a:cs typeface="Arial" panose="020B0604020202020204" pitchFamily="34" charset="0"/>
              </a:rPr>
              <a:t>Dvs</a:t>
            </a:r>
            <a:r>
              <a:rPr lang="nb-NO" altLang="nb-NO" sz="2400" dirty="0">
                <a:solidFill>
                  <a:schemeClr val="tx1"/>
                </a:solidFill>
                <a:latin typeface="Arial" panose="020B0604020202020204" pitchFamily="34" charset="0"/>
                <a:cs typeface="Arial" panose="020B0604020202020204" pitchFamily="34" charset="0"/>
              </a:rPr>
              <a:t>: Et barn med ”</a:t>
            </a:r>
            <a:r>
              <a:rPr lang="nb-NO" altLang="nb-NO" sz="2400" dirty="0" err="1">
                <a:solidFill>
                  <a:schemeClr val="tx1"/>
                </a:solidFill>
                <a:latin typeface="Arial" panose="020B0604020202020204" pitchFamily="34" charset="0"/>
                <a:cs typeface="Arial" panose="020B0604020202020204" pitchFamily="34" charset="0"/>
              </a:rPr>
              <a:t>medmor</a:t>
            </a:r>
            <a:r>
              <a:rPr lang="nb-NO" altLang="nb-NO" sz="2400" dirty="0">
                <a:solidFill>
                  <a:schemeClr val="tx1"/>
                </a:solidFill>
                <a:latin typeface="Arial" panose="020B0604020202020204" pitchFamily="34" charset="0"/>
                <a:cs typeface="Arial" panose="020B0604020202020204" pitchFamily="34" charset="0"/>
              </a:rPr>
              <a:t>” har ingen far og farsslekt. </a:t>
            </a:r>
          </a:p>
          <a:p>
            <a:pPr marL="514350" marR="0" indent="-514350" algn="l">
              <a:buFont typeface="Wingdings 2" pitchFamily="18" charset="2"/>
              <a:buAutoNum type="arabicParenR"/>
            </a:pPr>
            <a:r>
              <a:rPr lang="nb-NO" altLang="nb-NO" sz="2400" b="1" dirty="0">
                <a:solidFill>
                  <a:srgbClr val="C00000"/>
                </a:solidFill>
                <a:latin typeface="Arial" panose="020B0604020202020204" pitchFamily="34" charset="0"/>
                <a:cs typeface="Arial" panose="020B0604020202020204" pitchFamily="34" charset="0"/>
              </a:rPr>
              <a:t>Adopsjonsloven</a:t>
            </a:r>
            <a:r>
              <a:rPr lang="nb-NO" altLang="nb-NO" sz="2400" dirty="0">
                <a:solidFill>
                  <a:schemeClr val="tx1"/>
                </a:solidFill>
                <a:latin typeface="Arial" panose="020B0604020202020204" pitchFamily="34" charset="0"/>
                <a:cs typeface="Arial" panose="020B0604020202020204" pitchFamily="34" charset="0"/>
              </a:rPr>
              <a:t>: To menn eller to kvinner kan adoptere utenlandske og norske barn på lik linje med mann og kvinne.</a:t>
            </a:r>
          </a:p>
          <a:p>
            <a:pPr marL="514350" marR="0" indent="-514350" algn="l">
              <a:buFont typeface="Wingdings 2" pitchFamily="18" charset="2"/>
              <a:buAutoNum type="arabicParenR"/>
            </a:pPr>
            <a:r>
              <a:rPr lang="nb-NO" altLang="nb-NO" sz="2400" b="1" dirty="0">
                <a:solidFill>
                  <a:srgbClr val="C00000"/>
                </a:solidFill>
                <a:latin typeface="Arial" panose="020B0604020202020204" pitchFamily="34" charset="0"/>
                <a:cs typeface="Arial" panose="020B0604020202020204" pitchFamily="34" charset="0"/>
              </a:rPr>
              <a:t>Partnerskapsloven</a:t>
            </a:r>
            <a:r>
              <a:rPr lang="nb-NO" altLang="nb-NO" sz="2400" dirty="0">
                <a:solidFill>
                  <a:schemeClr val="tx1"/>
                </a:solidFill>
                <a:latin typeface="Arial" panose="020B0604020202020204" pitchFamily="34" charset="0"/>
                <a:cs typeface="Arial" panose="020B0604020202020204" pitchFamily="34" charset="0"/>
              </a:rPr>
              <a:t>: Avskaffet.</a:t>
            </a:r>
            <a:endParaRPr lang="nb-NO" altLang="nb-NO" sz="1100" dirty="0">
              <a:solidFill>
                <a:schemeClr val="tx1"/>
              </a:solidFill>
              <a:latin typeface="Arial" panose="020B0604020202020204" pitchFamily="34" charset="0"/>
              <a:cs typeface="Arial" panose="020B0604020202020204" pitchFamily="34" charset="0"/>
            </a:endParaRPr>
          </a:p>
        </p:txBody>
      </p:sp>
      <p:pic>
        <p:nvPicPr>
          <p:cNvPr id="4" name="Bild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4208" y="1822320"/>
            <a:ext cx="2088232" cy="1174631"/>
          </a:xfrm>
          <a:prstGeom prst="rect">
            <a:avLst/>
          </a:prstGeom>
        </p:spPr>
      </p:pic>
    </p:spTree>
    <p:extLst>
      <p:ext uri="{BB962C8B-B14F-4D97-AF65-F5344CB8AC3E}">
        <p14:creationId xmlns:p14="http://schemas.microsoft.com/office/powerpoint/2010/main" val="2520380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467544" y="451693"/>
            <a:ext cx="8424936" cy="6232475"/>
          </a:xfrm>
          <a:prstGeom prst="rect">
            <a:avLst/>
          </a:prstGeom>
          <a:noFill/>
        </p:spPr>
        <p:txBody>
          <a:bodyPr wrap="square" rtlCol="0">
            <a:spAutoFit/>
          </a:bodyPr>
          <a:lstStyle/>
          <a:p>
            <a:pPr algn="ctr"/>
            <a:r>
              <a:rPr lang="nb-NO" altLang="nb-NO" sz="4000" b="1" dirty="0">
                <a:solidFill>
                  <a:srgbClr val="7030A0"/>
                </a:solidFill>
                <a:latin typeface="Arial Black" panose="020B0A04020102020204" pitchFamily="34" charset="0"/>
                <a:cs typeface="Arial" panose="020B0604020202020204" pitchFamily="34" charset="0"/>
              </a:rPr>
              <a:t>Uansvarlig saksbehandling</a:t>
            </a:r>
          </a:p>
          <a:p>
            <a:endParaRPr lang="nb-NO" altLang="nb-NO" sz="1400" dirty="0">
              <a:latin typeface="Arial" panose="020B0604020202020204" pitchFamily="34" charset="0"/>
              <a:cs typeface="Arial" panose="020B0604020202020204" pitchFamily="34" charset="0"/>
            </a:endParaRPr>
          </a:p>
          <a:p>
            <a:r>
              <a:rPr lang="nb-NO" altLang="nb-NO" sz="2400" b="1" dirty="0">
                <a:latin typeface="Arial" panose="020B0604020202020204" pitchFamily="34" charset="0"/>
                <a:cs typeface="Arial" panose="020B0604020202020204" pitchFamily="34" charset="0"/>
              </a:rPr>
              <a:t>1.</a:t>
            </a:r>
            <a:r>
              <a:rPr lang="nb-NO" altLang="nb-NO" sz="2400" dirty="0">
                <a:latin typeface="Arial" panose="020B0604020202020204" pitchFamily="34" charset="0"/>
                <a:cs typeface="Arial" panose="020B0604020202020204" pitchFamily="34" charset="0"/>
              </a:rPr>
              <a:t> De radikale lovendringene i 2008 ble vedtatt …</a:t>
            </a:r>
          </a:p>
          <a:p>
            <a:br>
              <a:rPr lang="nb-NO" altLang="nb-NO" sz="1100" dirty="0">
                <a:latin typeface="Arial" panose="020B0604020202020204" pitchFamily="34" charset="0"/>
                <a:cs typeface="Arial" panose="020B0604020202020204" pitchFamily="34" charset="0"/>
              </a:rPr>
            </a:br>
            <a:r>
              <a:rPr lang="nb-NO" altLang="nb-NO" sz="2600" dirty="0">
                <a:latin typeface="Arial" panose="020B0604020202020204" pitchFamily="34" charset="0"/>
                <a:cs typeface="Arial" panose="020B0604020202020204" pitchFamily="34" charset="0"/>
              </a:rPr>
              <a:t>	</a:t>
            </a:r>
            <a:r>
              <a:rPr lang="nb-NO" altLang="nb-NO" sz="2400" b="1" dirty="0">
                <a:latin typeface="Arial" panose="020B0604020202020204" pitchFamily="34" charset="0"/>
                <a:cs typeface="Arial" panose="020B0604020202020204" pitchFamily="34" charset="0"/>
              </a:rPr>
              <a:t>a) uten offentlig utredning (NOU),</a:t>
            </a:r>
            <a:br>
              <a:rPr lang="nb-NO" altLang="nb-NO" sz="2400" b="1" dirty="0">
                <a:latin typeface="Arial" panose="020B0604020202020204" pitchFamily="34" charset="0"/>
                <a:cs typeface="Arial" panose="020B0604020202020204" pitchFamily="34" charset="0"/>
              </a:rPr>
            </a:br>
            <a:r>
              <a:rPr lang="nb-NO" altLang="nb-NO" sz="2400" b="1" dirty="0">
                <a:latin typeface="Arial" panose="020B0604020202020204" pitchFamily="34" charset="0"/>
                <a:cs typeface="Arial" panose="020B0604020202020204" pitchFamily="34" charset="0"/>
              </a:rPr>
              <a:t>	b) uten konsekvensanalyse,</a:t>
            </a:r>
            <a:br>
              <a:rPr lang="nb-NO" altLang="nb-NO" sz="2400" b="1" dirty="0">
                <a:latin typeface="Arial" panose="020B0604020202020204" pitchFamily="34" charset="0"/>
                <a:cs typeface="Arial" panose="020B0604020202020204" pitchFamily="34" charset="0"/>
              </a:rPr>
            </a:br>
            <a:r>
              <a:rPr lang="nb-NO" altLang="nb-NO" sz="2400" b="1" dirty="0">
                <a:latin typeface="Arial" panose="020B0604020202020204" pitchFamily="34" charset="0"/>
                <a:cs typeface="Arial" panose="020B0604020202020204" pitchFamily="34" charset="0"/>
              </a:rPr>
              <a:t>	c) uten stortingsmelding.</a:t>
            </a:r>
            <a:br>
              <a:rPr lang="nb-NO" altLang="nb-NO" sz="2400" b="1" dirty="0">
                <a:latin typeface="Arial" panose="020B0604020202020204" pitchFamily="34" charset="0"/>
                <a:cs typeface="Arial" panose="020B0604020202020204" pitchFamily="34" charset="0"/>
              </a:rPr>
            </a:br>
            <a:endParaRPr lang="nb-NO" altLang="nb-NO" sz="1200" b="1" dirty="0">
              <a:latin typeface="Arial" panose="020B0604020202020204" pitchFamily="34" charset="0"/>
              <a:cs typeface="Arial" panose="020B0604020202020204" pitchFamily="34" charset="0"/>
            </a:endParaRPr>
          </a:p>
          <a:p>
            <a:r>
              <a:rPr lang="nb-NO" altLang="nb-NO" sz="2400" dirty="0">
                <a:latin typeface="Arial" panose="020B0604020202020204" pitchFamily="34" charset="0"/>
                <a:cs typeface="Arial" panose="020B0604020202020204" pitchFamily="34" charset="0"/>
              </a:rPr>
              <a:t>Alt manglet!  * Inge Lønning: «Undermåls saksbehandling».</a:t>
            </a:r>
            <a:endParaRPr lang="nb-NO" altLang="nb-NO" sz="2600" dirty="0">
              <a:latin typeface="Arial" panose="020B0604020202020204" pitchFamily="34" charset="0"/>
              <a:cs typeface="Arial" panose="020B0604020202020204" pitchFamily="34" charset="0"/>
            </a:endParaRPr>
          </a:p>
          <a:p>
            <a:endParaRPr lang="nb-NO" altLang="nb-NO" sz="1600" dirty="0">
              <a:latin typeface="Arial" panose="020B0604020202020204" pitchFamily="34" charset="0"/>
              <a:cs typeface="Arial" panose="020B0604020202020204" pitchFamily="34" charset="0"/>
            </a:endParaRPr>
          </a:p>
          <a:p>
            <a:r>
              <a:rPr lang="nb-NO" altLang="nb-NO" sz="2400" b="1" dirty="0">
                <a:latin typeface="Arial" panose="020B0604020202020204" pitchFamily="34" charset="0"/>
                <a:cs typeface="Arial" panose="020B0604020202020204" pitchFamily="34" charset="0"/>
              </a:rPr>
              <a:t>2.</a:t>
            </a:r>
            <a:r>
              <a:rPr lang="nb-NO" altLang="nb-NO" sz="2400" dirty="0">
                <a:latin typeface="Arial" panose="020B0604020202020204" pitchFamily="34" charset="0"/>
                <a:cs typeface="Arial" panose="020B0604020202020204" pitchFamily="34" charset="0"/>
              </a:rPr>
              <a:t> Brudd på et viktig prinsipp i FNs Barnekonvensjon:</a:t>
            </a:r>
          </a:p>
          <a:p>
            <a:r>
              <a:rPr lang="nb-NO" sz="2400" i="1" dirty="0">
                <a:latin typeface="Arial" panose="020B0604020202020204" pitchFamily="34" charset="0"/>
                <a:cs typeface="Arial" panose="020B0604020202020204" pitchFamily="34" charset="0"/>
              </a:rPr>
              <a:t>«Barnet skal, så langt det er mulig, ha rett til å kjenne sine foreldre og få omsorg fra dem.» </a:t>
            </a:r>
            <a:endParaRPr lang="nb-NO" altLang="nb-NO" sz="1600" dirty="0">
              <a:latin typeface="Arial" panose="020B0604020202020204" pitchFamily="34" charset="0"/>
              <a:cs typeface="Arial" panose="020B0604020202020204" pitchFamily="34" charset="0"/>
            </a:endParaRPr>
          </a:p>
          <a:p>
            <a:br>
              <a:rPr lang="nb-NO" altLang="nb-NO" sz="1600" dirty="0">
                <a:latin typeface="Arial" panose="020B0604020202020204" pitchFamily="34" charset="0"/>
                <a:cs typeface="Arial" panose="020B0604020202020204" pitchFamily="34" charset="0"/>
              </a:rPr>
            </a:br>
            <a:r>
              <a:rPr lang="nb-NO" altLang="nb-NO" sz="2400" b="1" dirty="0">
                <a:latin typeface="Arial" panose="020B0604020202020204" pitchFamily="34" charset="0"/>
                <a:cs typeface="Arial" panose="020B0604020202020204" pitchFamily="34" charset="0"/>
              </a:rPr>
              <a:t>3. Avstemningen i Stortinget:</a:t>
            </a:r>
            <a:br>
              <a:rPr lang="nb-NO" altLang="nb-NO" sz="2400" b="1" dirty="0">
                <a:latin typeface="Arial" panose="020B0604020202020204" pitchFamily="34" charset="0"/>
                <a:cs typeface="Arial" panose="020B0604020202020204" pitchFamily="34" charset="0"/>
              </a:rPr>
            </a:br>
            <a:r>
              <a:rPr lang="nb-NO" altLang="nb-NO" sz="2400" b="1" dirty="0">
                <a:latin typeface="Arial" panose="020B0604020202020204" pitchFamily="34" charset="0"/>
                <a:cs typeface="Arial" panose="020B0604020202020204" pitchFamily="34" charset="0"/>
              </a:rPr>
              <a:t>* </a:t>
            </a:r>
            <a:r>
              <a:rPr lang="nb-NO" altLang="nb-NO" sz="2400" dirty="0">
                <a:latin typeface="Arial" panose="020B0604020202020204" pitchFamily="34" charset="0"/>
                <a:cs typeface="Arial" panose="020B0604020202020204" pitchFamily="34" charset="0"/>
              </a:rPr>
              <a:t>Ap, SV og Venstre stemte enstemmig </a:t>
            </a:r>
            <a:r>
              <a:rPr lang="nb-NO" altLang="nb-NO" sz="2400" b="1" i="1" dirty="0">
                <a:latin typeface="Arial" panose="020B0604020202020204" pitchFamily="34" charset="0"/>
                <a:cs typeface="Arial" panose="020B0604020202020204" pitchFamily="34" charset="0"/>
              </a:rPr>
              <a:t>for</a:t>
            </a:r>
            <a:r>
              <a:rPr lang="nb-NO" altLang="nb-NO" sz="2400" dirty="0">
                <a:latin typeface="Arial" panose="020B0604020202020204" pitchFamily="34" charset="0"/>
                <a:cs typeface="Arial" panose="020B0604020202020204" pitchFamily="34" charset="0"/>
              </a:rPr>
              <a:t>.</a:t>
            </a:r>
          </a:p>
          <a:p>
            <a:r>
              <a:rPr lang="nb-NO" altLang="nb-NO" sz="2400" dirty="0">
                <a:latin typeface="Arial" panose="020B0604020202020204" pitchFamily="34" charset="0"/>
                <a:cs typeface="Arial" panose="020B0604020202020204" pitchFamily="34" charset="0"/>
              </a:rPr>
              <a:t>* Høyre og Senterpartiet var delt. </a:t>
            </a:r>
          </a:p>
          <a:p>
            <a:r>
              <a:rPr lang="nb-NO" altLang="nb-NO" sz="2400" dirty="0">
                <a:latin typeface="Arial" panose="020B0604020202020204" pitchFamily="34" charset="0"/>
                <a:cs typeface="Arial" panose="020B0604020202020204" pitchFamily="34" charset="0"/>
              </a:rPr>
              <a:t>* KrF og FrP stemte enstemmig </a:t>
            </a:r>
            <a:r>
              <a:rPr lang="nb-NO" altLang="nb-NO" sz="2400" b="1" i="1" dirty="0">
                <a:latin typeface="Arial" panose="020B0604020202020204" pitchFamily="34" charset="0"/>
                <a:cs typeface="Arial" panose="020B0604020202020204" pitchFamily="34" charset="0"/>
              </a:rPr>
              <a:t>mot</a:t>
            </a:r>
            <a:r>
              <a:rPr lang="nb-NO" altLang="nb-NO" sz="2400" dirty="0">
                <a:latin typeface="Arial" panose="020B0604020202020204" pitchFamily="34" charset="0"/>
                <a:cs typeface="Arial" panose="020B0604020202020204" pitchFamily="34" charset="0"/>
              </a:rPr>
              <a:t>. </a:t>
            </a:r>
            <a:endParaRPr lang="nb-NO" sz="2600" dirty="0"/>
          </a:p>
        </p:txBody>
      </p:sp>
      <p:pic>
        <p:nvPicPr>
          <p:cNvPr id="1026" name="Picture 2" descr="Storting - panorami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90456" y="4584759"/>
            <a:ext cx="3030988" cy="22732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2317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ssholder for innhold 2"/>
          <p:cNvSpPr txBox="1">
            <a:spLocks/>
          </p:cNvSpPr>
          <p:nvPr/>
        </p:nvSpPr>
        <p:spPr bwMode="auto">
          <a:xfrm>
            <a:off x="457200" y="1556792"/>
            <a:ext cx="8435280" cy="489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18288"/>
          <a:lstStyle>
            <a:lvl1pPr marL="273050" indent="-273050" eaLnBrk="0" hangingPunct="0">
              <a:spcBef>
                <a:spcPct val="20000"/>
              </a:spcBef>
              <a:buClr>
                <a:srgbClr val="9BBB59"/>
              </a:buClr>
              <a:buSzPct val="95000"/>
              <a:buFont typeface="Wingdings 2" pitchFamily="18" charset="2"/>
              <a:buChar char=""/>
              <a:defRPr sz="2600">
                <a:solidFill>
                  <a:schemeClr val="tx1"/>
                </a:solidFill>
                <a:latin typeface="Constantia" pitchFamily="18" charset="0"/>
              </a:defRPr>
            </a:lvl1pPr>
            <a:lvl2pPr marL="742950" indent="-285750" eaLnBrk="0" hangingPunct="0">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marL="1143000" indent="-228600" eaLnBrk="0" hangingPunct="0">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600200" indent="-228600" eaLnBrk="0" hangingPunct="0">
              <a:spcBef>
                <a:spcPct val="20000"/>
              </a:spcBef>
              <a:buClr>
                <a:srgbClr val="9BBB59"/>
              </a:buClr>
              <a:buSzPct val="65000"/>
              <a:buFont typeface="Wingdings 2" pitchFamily="18" charset="2"/>
              <a:buChar char=""/>
              <a:defRPr sz="2000">
                <a:solidFill>
                  <a:schemeClr val="tx1"/>
                </a:solidFill>
                <a:latin typeface="Constantia" pitchFamily="18" charset="0"/>
              </a:defRPr>
            </a:lvl4pPr>
            <a:lvl5pPr marL="2057400" indent="-228600" eaLnBrk="0" hangingPunct="0">
              <a:spcBef>
                <a:spcPct val="20000"/>
              </a:spcBef>
              <a:buClr>
                <a:srgbClr val="8064A2"/>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8064A2"/>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8064A2"/>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8064A2"/>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8064A2"/>
              </a:buClr>
              <a:buSzPct val="65000"/>
              <a:buFont typeface="Wingdings 2" pitchFamily="18" charset="2"/>
              <a:buChar char=""/>
              <a:defRPr sz="2000">
                <a:solidFill>
                  <a:schemeClr val="tx1"/>
                </a:solidFill>
                <a:latin typeface="Constantia" pitchFamily="18" charset="0"/>
              </a:defRPr>
            </a:lvl9pPr>
          </a:lstStyle>
          <a:p>
            <a:pPr marL="0" indent="0" eaLnBrk="1" hangingPunct="1">
              <a:buClr>
                <a:srgbClr val="0BD0D9"/>
              </a:buClr>
              <a:buNone/>
            </a:pPr>
            <a:r>
              <a:rPr lang="nb-NO" altLang="nb-NO" sz="2000" b="1" dirty="0">
                <a:latin typeface="Arial" panose="020B0604020202020204" pitchFamily="34" charset="0"/>
                <a:cs typeface="Arial" panose="020B0604020202020204" pitchFamily="34" charset="0"/>
                <a:sym typeface="Wingdings"/>
              </a:rPr>
              <a:t>1.</a:t>
            </a:r>
            <a:r>
              <a:rPr lang="nb-NO" altLang="nb-NO" sz="2000" dirty="0">
                <a:latin typeface="Arial" panose="020B0604020202020204" pitchFamily="34" charset="0"/>
                <a:cs typeface="Arial" panose="020B0604020202020204" pitchFamily="34" charset="0"/>
                <a:sym typeface="Wingdings"/>
              </a:rPr>
              <a:t> </a:t>
            </a:r>
            <a:r>
              <a:rPr lang="nb-NO" altLang="nb-NO" sz="2200" b="1" dirty="0">
                <a:latin typeface="Arial" panose="020B0604020202020204" pitchFamily="34" charset="0"/>
                <a:cs typeface="Arial" panose="020B0604020202020204" pitchFamily="34" charset="0"/>
              </a:rPr>
              <a:t>EKTESKAPET</a:t>
            </a:r>
            <a:r>
              <a:rPr lang="nb-NO" altLang="nb-NO" sz="2200" dirty="0">
                <a:latin typeface="Arial" panose="020B0604020202020204" pitchFamily="34" charset="0"/>
                <a:cs typeface="Arial" panose="020B0604020202020204" pitchFamily="34" charset="0"/>
              </a:rPr>
              <a:t> er ingen skaperordning eller fast definert institusjon med konkrete kjennetegn. Ekteskapet er en elastisk institusjon, en «sosial konstruksjon», som det rådende stortings-flertall har mandat til å definere og omdefinere som de måtte ønske.</a:t>
            </a:r>
            <a:br>
              <a:rPr lang="nb-NO" altLang="nb-NO" sz="2200" dirty="0">
                <a:latin typeface="Arial" panose="020B0604020202020204" pitchFamily="34" charset="0"/>
                <a:cs typeface="Arial" panose="020B0604020202020204" pitchFamily="34" charset="0"/>
              </a:rPr>
            </a:br>
            <a:endParaRPr lang="nb-NO" altLang="nb-NO" sz="1200" dirty="0">
              <a:latin typeface="Arial" panose="020B0604020202020204" pitchFamily="34" charset="0"/>
              <a:cs typeface="Arial" panose="020B0604020202020204" pitchFamily="34" charset="0"/>
            </a:endParaRPr>
          </a:p>
          <a:p>
            <a:pPr marL="0" indent="0" eaLnBrk="1" hangingPunct="1">
              <a:buClr>
                <a:srgbClr val="0BD0D9"/>
              </a:buClr>
              <a:buNone/>
            </a:pPr>
            <a:r>
              <a:rPr lang="nb-NO" altLang="nb-NO" sz="2200" b="1" dirty="0">
                <a:latin typeface="Arial" panose="020B0604020202020204" pitchFamily="34" charset="0"/>
                <a:cs typeface="Arial" panose="020B0604020202020204" pitchFamily="34" charset="0"/>
                <a:sym typeface="Wingdings"/>
              </a:rPr>
              <a:t>		2.</a:t>
            </a:r>
            <a:r>
              <a:rPr lang="nb-NO" altLang="nb-NO" sz="2200" dirty="0">
                <a:latin typeface="Arial" panose="020B0604020202020204" pitchFamily="34" charset="0"/>
                <a:cs typeface="Arial" panose="020B0604020202020204" pitchFamily="34" charset="0"/>
                <a:sym typeface="Wingdings"/>
              </a:rPr>
              <a:t> </a:t>
            </a:r>
            <a:r>
              <a:rPr lang="nb-NO" altLang="nb-NO" sz="2200" b="1" dirty="0">
                <a:latin typeface="Arial" panose="020B0604020202020204" pitchFamily="34" charset="0"/>
                <a:cs typeface="Arial" panose="020B0604020202020204" pitchFamily="34" charset="0"/>
              </a:rPr>
              <a:t>RELASJONEN </a:t>
            </a:r>
            <a:r>
              <a:rPr lang="nb-NO" altLang="nb-NO" sz="2200" dirty="0">
                <a:latin typeface="Arial" panose="020B0604020202020204" pitchFamily="34" charset="0"/>
                <a:cs typeface="Arial" panose="020B0604020202020204" pitchFamily="34" charset="0"/>
              </a:rPr>
              <a:t>mellom mor, far og barn er ikke 			unik. Den kan like godt erstattes av andre 				relasjoner. Mor-far-barn-relasjonen er bare én 			variant blant andre like naturlige og verdifulle 			«normalvarianter». </a:t>
            </a:r>
            <a:br>
              <a:rPr lang="nb-NO" altLang="nb-NO" sz="2200" dirty="0">
                <a:latin typeface="Arial" panose="020B0604020202020204" pitchFamily="34" charset="0"/>
                <a:cs typeface="Arial" panose="020B0604020202020204" pitchFamily="34" charset="0"/>
              </a:rPr>
            </a:br>
            <a:endParaRPr lang="nb-NO" altLang="nb-NO" sz="1200" dirty="0">
              <a:latin typeface="Arial" panose="020B0604020202020204" pitchFamily="34" charset="0"/>
              <a:cs typeface="Arial" panose="020B0604020202020204" pitchFamily="34" charset="0"/>
            </a:endParaRPr>
          </a:p>
          <a:p>
            <a:pPr marL="0" indent="0" eaLnBrk="1" hangingPunct="1">
              <a:buClr>
                <a:srgbClr val="0BD0D9"/>
              </a:buClr>
              <a:buNone/>
            </a:pPr>
            <a:r>
              <a:rPr lang="nb-NO" altLang="nb-NO" sz="2200" b="1" dirty="0">
                <a:latin typeface="Arial" panose="020B0604020202020204" pitchFamily="34" charset="0"/>
                <a:cs typeface="Arial" panose="020B0604020202020204" pitchFamily="34" charset="0"/>
                <a:sym typeface="Wingdings"/>
              </a:rPr>
              <a:t>3.</a:t>
            </a:r>
            <a:r>
              <a:rPr lang="nb-NO" altLang="nb-NO" sz="2200" dirty="0">
                <a:latin typeface="Arial" panose="020B0604020202020204" pitchFamily="34" charset="0"/>
                <a:cs typeface="Arial" panose="020B0604020202020204" pitchFamily="34" charset="0"/>
                <a:sym typeface="Wingdings"/>
              </a:rPr>
              <a:t> </a:t>
            </a:r>
            <a:r>
              <a:rPr lang="nb-NO" altLang="nb-NO" sz="2200" b="1" dirty="0">
                <a:latin typeface="Arial" panose="020B0604020202020204" pitchFamily="34" charset="0"/>
                <a:cs typeface="Arial" panose="020B0604020202020204" pitchFamily="34" charset="0"/>
              </a:rPr>
              <a:t>BLODSBÅND, SLEKT, ARV</a:t>
            </a:r>
            <a:r>
              <a:rPr lang="nb-NO" altLang="nb-NO" sz="2200" dirty="0">
                <a:latin typeface="Arial" panose="020B0604020202020204" pitchFamily="34" charset="0"/>
                <a:cs typeface="Arial" panose="020B0604020202020204" pitchFamily="34" charset="0"/>
              </a:rPr>
              <a:t>, gener og biologisk tilhørighet er uvesentlig i et menneskes liv. Sammenhengen mellom seksualitet og fruktbarhet, barn, foreldreskap og familie er uten betydning. Det som er viktig for barn, er at de har gode omsorgspersoner.</a:t>
            </a:r>
          </a:p>
          <a:p>
            <a:pPr eaLnBrk="1" hangingPunct="1">
              <a:lnSpc>
                <a:spcPct val="90000"/>
              </a:lnSpc>
              <a:buClr>
                <a:srgbClr val="0BD0D9"/>
              </a:buClr>
              <a:buFont typeface="Wingdings 2" pitchFamily="18" charset="2"/>
              <a:buNone/>
            </a:pPr>
            <a:endParaRPr lang="nb-NO" altLang="nb-NO" sz="2400" dirty="0">
              <a:latin typeface="Maiandra GD" pitchFamily="34" charset="0"/>
            </a:endParaRPr>
          </a:p>
        </p:txBody>
      </p:sp>
      <p:sp>
        <p:nvSpPr>
          <p:cNvPr id="2" name="TekstSylinder 1"/>
          <p:cNvSpPr txBox="1"/>
          <p:nvPr/>
        </p:nvSpPr>
        <p:spPr>
          <a:xfrm>
            <a:off x="323528" y="325105"/>
            <a:ext cx="8568952" cy="1015663"/>
          </a:xfrm>
          <a:prstGeom prst="rect">
            <a:avLst/>
          </a:prstGeom>
          <a:noFill/>
        </p:spPr>
        <p:txBody>
          <a:bodyPr wrap="square" rtlCol="0">
            <a:spAutoFit/>
          </a:bodyPr>
          <a:lstStyle/>
          <a:p>
            <a:pPr algn="ctr"/>
            <a:r>
              <a:rPr lang="nb-NO" sz="3600" dirty="0">
                <a:solidFill>
                  <a:srgbClr val="7030A0"/>
                </a:solidFill>
                <a:latin typeface="Arial Black" panose="020B0A04020102020204" pitchFamily="34" charset="0"/>
              </a:rPr>
              <a:t>Usannheter om ekteskap og barn </a:t>
            </a:r>
            <a:br>
              <a:rPr lang="nb-NO" sz="3600" dirty="0">
                <a:solidFill>
                  <a:srgbClr val="7030A0"/>
                </a:solidFill>
                <a:latin typeface="Arial Black" panose="020B0A04020102020204" pitchFamily="34" charset="0"/>
              </a:rPr>
            </a:br>
            <a:r>
              <a:rPr lang="nb-NO" sz="2400" dirty="0">
                <a:solidFill>
                  <a:srgbClr val="7030A0"/>
                </a:solidFill>
                <a:latin typeface="Arial Black" panose="020B0A04020102020204" pitchFamily="34" charset="0"/>
              </a:rPr>
              <a:t>som norsk familielovgivning nå bygger på</a:t>
            </a:r>
          </a:p>
        </p:txBody>
      </p:sp>
      <p:pic>
        <p:nvPicPr>
          <p:cNvPr id="3" name="Bild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331" y="3284984"/>
            <a:ext cx="1743397" cy="1512168"/>
          </a:xfrm>
          <a:prstGeom prst="rect">
            <a:avLst/>
          </a:prstGeom>
        </p:spPr>
      </p:pic>
    </p:spTree>
    <p:extLst>
      <p:ext uri="{BB962C8B-B14F-4D97-AF65-F5344CB8AC3E}">
        <p14:creationId xmlns:p14="http://schemas.microsoft.com/office/powerpoint/2010/main" val="323551613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møte 1 - Debatten, aktørene, utviklingen - 60 min">
  <a:themeElements>
    <a:clrScheme name="Ledels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klassisk">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Temamøte 1 - Debatten, aktørene, utviklingen - 60 min</Template>
  <TotalTime>12</TotalTime>
  <Words>265</Words>
  <Application>Microsoft Office PowerPoint</Application>
  <PresentationFormat>Skjermfremvisning (4:3)</PresentationFormat>
  <Paragraphs>65</Paragraphs>
  <Slides>4</Slides>
  <Notes>4</Notes>
  <HiddenSlides>0</HiddenSlides>
  <MMClips>0</MMClips>
  <ScaleCrop>false</ScaleCrop>
  <HeadingPairs>
    <vt:vector size="6" baseType="variant">
      <vt:variant>
        <vt:lpstr>Brukte skrifter</vt:lpstr>
      </vt:variant>
      <vt:variant>
        <vt:i4>8</vt:i4>
      </vt:variant>
      <vt:variant>
        <vt:lpstr>Tema</vt:lpstr>
      </vt:variant>
      <vt:variant>
        <vt:i4>1</vt:i4>
      </vt:variant>
      <vt:variant>
        <vt:lpstr>Lysbildetitler</vt:lpstr>
      </vt:variant>
      <vt:variant>
        <vt:i4>4</vt:i4>
      </vt:variant>
    </vt:vector>
  </HeadingPairs>
  <TitlesOfParts>
    <vt:vector size="13" baseType="lpstr">
      <vt:lpstr>Arial</vt:lpstr>
      <vt:lpstr>Arial Black</vt:lpstr>
      <vt:lpstr>Calibri</vt:lpstr>
      <vt:lpstr>Century Gothic</vt:lpstr>
      <vt:lpstr>Courier New</vt:lpstr>
      <vt:lpstr>Maiandra GD</vt:lpstr>
      <vt:lpstr>Times New Roman</vt:lpstr>
      <vt:lpstr>Wingdings 2</vt:lpstr>
      <vt:lpstr>Temamøte 1 - Debatten, aktørene, utviklingen - 60 min</vt:lpstr>
      <vt:lpstr>PowerPoint-presentasjon</vt:lpstr>
      <vt:lpstr>Juni 2008: Stortinget vedtok radikale endringer i 5 lover</vt:lpstr>
      <vt:lpstr>PowerPoint-presentasjon</vt:lpstr>
      <vt:lpstr>PowerPoint-presentasjon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Juni 2008: Stortinget vedtok radikale endringer i 5 lover</dc:title>
  <dc:creator>Microsoft</dc:creator>
  <cp:lastModifiedBy>Øivind Benestad</cp:lastModifiedBy>
  <cp:revision>3</cp:revision>
  <cp:lastPrinted>2018-02-12T10:33:32Z</cp:lastPrinted>
  <dcterms:created xsi:type="dcterms:W3CDTF">2018-08-26T20:30:05Z</dcterms:created>
  <dcterms:modified xsi:type="dcterms:W3CDTF">2019-03-10T23:47:46Z</dcterms:modified>
</cp:coreProperties>
</file>