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handoutMasterIdLst>
    <p:handoutMasterId r:id="rId4"/>
  </p:handoutMasterIdLst>
  <p:sldIdLst>
    <p:sldId id="637" r:id="rId2"/>
  </p:sldIdLst>
  <p:sldSz cx="9144000" cy="6858000" type="screen4x3"/>
  <p:notesSz cx="9872663" cy="6797675"/>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6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29025" autoAdjust="0"/>
  </p:normalViewPr>
  <p:slideViewPr>
    <p:cSldViewPr>
      <p:cViewPr varScale="1">
        <p:scale>
          <a:sx n="33" d="100"/>
          <a:sy n="33" d="100"/>
        </p:scale>
        <p:origin x="3912"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72" y="-1018"/>
      </p:cViewPr>
      <p:guideLst>
        <p:guide orient="horz" pos="2143"/>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5"/>
            <a:ext cx="4278314" cy="339723"/>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sz="quarter" idx="1"/>
          </p:nvPr>
        </p:nvSpPr>
        <p:spPr>
          <a:xfrm>
            <a:off x="5592769" y="5"/>
            <a:ext cx="4278312" cy="339723"/>
          </a:xfrm>
          <a:prstGeom prst="rect">
            <a:avLst/>
          </a:prstGeom>
        </p:spPr>
        <p:txBody>
          <a:bodyPr vert="horz" lIns="91021" tIns="45510" rIns="91021" bIns="45510" rtlCol="0"/>
          <a:lstStyle>
            <a:lvl1pPr algn="r">
              <a:defRPr sz="1100"/>
            </a:lvl1pPr>
          </a:lstStyle>
          <a:p>
            <a:fld id="{B24960D3-6A88-463C-9B61-449CBD256996}" type="datetimeFigureOut">
              <a:rPr lang="nb-NO" smtClean="0"/>
              <a:t>11.03.2019</a:t>
            </a:fld>
            <a:endParaRPr lang="nb-NO"/>
          </a:p>
        </p:txBody>
      </p:sp>
      <p:sp>
        <p:nvSpPr>
          <p:cNvPr id="4" name="Plassholder for bunntekst 3"/>
          <p:cNvSpPr>
            <a:spLocks noGrp="1"/>
          </p:cNvSpPr>
          <p:nvPr>
            <p:ph type="ftr" sz="quarter" idx="2"/>
          </p:nvPr>
        </p:nvSpPr>
        <p:spPr>
          <a:xfrm>
            <a:off x="1" y="6456367"/>
            <a:ext cx="4278314" cy="339723"/>
          </a:xfrm>
          <a:prstGeom prst="rect">
            <a:avLst/>
          </a:prstGeom>
        </p:spPr>
        <p:txBody>
          <a:bodyPr vert="horz" lIns="91021" tIns="45510" rIns="91021" bIns="45510" rtlCol="0" anchor="b"/>
          <a:lstStyle>
            <a:lvl1pPr algn="l">
              <a:defRPr sz="1100"/>
            </a:lvl1pPr>
          </a:lstStyle>
          <a:p>
            <a:endParaRPr lang="nb-NO"/>
          </a:p>
        </p:txBody>
      </p:sp>
      <p:sp>
        <p:nvSpPr>
          <p:cNvPr id="5" name="Plassholder for lysbildenummer 4"/>
          <p:cNvSpPr>
            <a:spLocks noGrp="1"/>
          </p:cNvSpPr>
          <p:nvPr>
            <p:ph type="sldNum" sz="quarter" idx="3"/>
          </p:nvPr>
        </p:nvSpPr>
        <p:spPr>
          <a:xfrm>
            <a:off x="5592769" y="6456367"/>
            <a:ext cx="4278312" cy="339723"/>
          </a:xfrm>
          <a:prstGeom prst="rect">
            <a:avLst/>
          </a:prstGeom>
        </p:spPr>
        <p:txBody>
          <a:bodyPr vert="horz" lIns="91021" tIns="45510" rIns="91021" bIns="45510" rtlCol="0" anchor="b"/>
          <a:lstStyle>
            <a:lvl1pPr algn="r">
              <a:defRPr sz="11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5"/>
            <a:ext cx="4278154" cy="339882"/>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idx="1"/>
          </p:nvPr>
        </p:nvSpPr>
        <p:spPr>
          <a:xfrm>
            <a:off x="5592230" y="5"/>
            <a:ext cx="4278154" cy="339882"/>
          </a:xfrm>
          <a:prstGeom prst="rect">
            <a:avLst/>
          </a:prstGeom>
        </p:spPr>
        <p:txBody>
          <a:bodyPr vert="horz" lIns="91021" tIns="45510" rIns="91021" bIns="45510" rtlCol="0"/>
          <a:lstStyle>
            <a:lvl1pPr algn="r">
              <a:defRPr sz="1100"/>
            </a:lvl1pPr>
          </a:lstStyle>
          <a:p>
            <a:fld id="{A3E2996C-EDB7-4D66-820D-0FE512E49316}" type="datetime6">
              <a:rPr lang="nb-NO" smtClean="0"/>
              <a:t>mars 19</a:t>
            </a:fld>
            <a:endParaRPr lang="nb-NO"/>
          </a:p>
        </p:txBody>
      </p:sp>
      <p:sp>
        <p:nvSpPr>
          <p:cNvPr id="4" name="Plassholder for lysbilde 3"/>
          <p:cNvSpPr>
            <a:spLocks noGrp="1" noRot="1" noChangeAspect="1"/>
          </p:cNvSpPr>
          <p:nvPr>
            <p:ph type="sldImg" idx="2"/>
          </p:nvPr>
        </p:nvSpPr>
        <p:spPr>
          <a:xfrm>
            <a:off x="3236913" y="508000"/>
            <a:ext cx="3398837" cy="2551113"/>
          </a:xfrm>
          <a:prstGeom prst="rect">
            <a:avLst/>
          </a:prstGeom>
          <a:noFill/>
          <a:ln w="12700">
            <a:solidFill>
              <a:prstClr val="black"/>
            </a:solidFill>
          </a:ln>
        </p:spPr>
        <p:txBody>
          <a:bodyPr vert="horz" lIns="91021" tIns="45510" rIns="91021" bIns="45510" rtlCol="0" anchor="ctr"/>
          <a:lstStyle/>
          <a:p>
            <a:endParaRPr lang="nb-NO"/>
          </a:p>
        </p:txBody>
      </p:sp>
      <p:sp>
        <p:nvSpPr>
          <p:cNvPr id="5" name="Plassholder for notater 4"/>
          <p:cNvSpPr>
            <a:spLocks noGrp="1"/>
          </p:cNvSpPr>
          <p:nvPr>
            <p:ph type="body" sz="quarter" idx="3"/>
          </p:nvPr>
        </p:nvSpPr>
        <p:spPr>
          <a:xfrm>
            <a:off x="987267" y="3228898"/>
            <a:ext cx="7898130" cy="3058954"/>
          </a:xfrm>
          <a:prstGeom prst="rect">
            <a:avLst/>
          </a:prstGeom>
        </p:spPr>
        <p:txBody>
          <a:bodyPr vert="horz" lIns="91021" tIns="45510" rIns="91021" bIns="4551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456619"/>
            <a:ext cx="4278154" cy="339882"/>
          </a:xfrm>
          <a:prstGeom prst="rect">
            <a:avLst/>
          </a:prstGeom>
        </p:spPr>
        <p:txBody>
          <a:bodyPr vert="horz" lIns="91021" tIns="45510" rIns="91021" bIns="45510" rtlCol="0" anchor="b"/>
          <a:lstStyle>
            <a:lvl1pPr algn="l">
              <a:defRPr sz="1100"/>
            </a:lvl1pPr>
          </a:lstStyle>
          <a:p>
            <a:r>
              <a:rPr lang="nb-NO"/>
              <a:t>Seminar over Ekteskapserklæringen</a:t>
            </a:r>
          </a:p>
        </p:txBody>
      </p:sp>
      <p:sp>
        <p:nvSpPr>
          <p:cNvPr id="7" name="Plassholder for lysbildenummer 6"/>
          <p:cNvSpPr>
            <a:spLocks noGrp="1"/>
          </p:cNvSpPr>
          <p:nvPr>
            <p:ph type="sldNum" sz="quarter" idx="5"/>
          </p:nvPr>
        </p:nvSpPr>
        <p:spPr>
          <a:xfrm>
            <a:off x="5592230" y="6456619"/>
            <a:ext cx="4278154" cy="339882"/>
          </a:xfrm>
          <a:prstGeom prst="rect">
            <a:avLst/>
          </a:prstGeom>
        </p:spPr>
        <p:txBody>
          <a:bodyPr vert="horz" lIns="91021" tIns="45510" rIns="91021" bIns="45510" rtlCol="0" anchor="b"/>
          <a:lstStyle>
            <a:lvl1pPr algn="r">
              <a:defRPr sz="11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900" b="1" baseline="0" dirty="0"/>
              <a:t>TIPS OG MOMENTER TIL TALEREN</a:t>
            </a:r>
          </a:p>
          <a:p>
            <a:endParaRPr lang="nb-NO" sz="900" b="1" dirty="0"/>
          </a:p>
          <a:p>
            <a:pPr marL="0" marR="0" indent="0" algn="l" defTabSz="914400" rtl="0" eaLnBrk="1" fontAlgn="auto" latinLnBrk="0" hangingPunct="1">
              <a:lnSpc>
                <a:spcPct val="100000"/>
              </a:lnSpc>
              <a:spcBef>
                <a:spcPts val="0"/>
              </a:spcBef>
              <a:spcAft>
                <a:spcPts val="0"/>
              </a:spcAft>
              <a:buClrTx/>
              <a:buSzTx/>
              <a:buFontTx/>
              <a:buNone/>
              <a:tabLst/>
              <a:defRPr/>
            </a:pPr>
            <a:r>
              <a:rPr lang="nb-NO" sz="900" b="1" dirty="0">
                <a:cs typeface="Arial" panose="020B0604020202020204" pitchFamily="34" charset="0"/>
              </a:rPr>
              <a:t>Teksten nedenfor inneholder mer informasjon enn de fleste vil bruke i undervisningen. Taleren velger selv ut hva som er mest relevant for tilhørerne.</a:t>
            </a:r>
          </a:p>
          <a:p>
            <a:br>
              <a:rPr lang="nb-NO" sz="900" b="1" dirty="0"/>
            </a:br>
            <a:r>
              <a:rPr lang="nb-NO" sz="1200" b="1" kern="1200" dirty="0">
                <a:solidFill>
                  <a:schemeClr val="tx1"/>
                </a:solidFill>
                <a:effectLst/>
                <a:latin typeface="+mn-lt"/>
                <a:ea typeface="+mn-ea"/>
                <a:cs typeface="+mn-cs"/>
              </a:rPr>
              <a:t>Fra </a:t>
            </a:r>
            <a:r>
              <a:rPr lang="nb-NO" sz="1200" b="1" kern="1200" dirty="0" err="1">
                <a:solidFill>
                  <a:schemeClr val="tx1"/>
                </a:solidFill>
                <a:effectLst/>
                <a:latin typeface="+mn-lt"/>
                <a:ea typeface="+mn-ea"/>
                <a:cs typeface="+mn-cs"/>
              </a:rPr>
              <a:t>ca</a:t>
            </a:r>
            <a:r>
              <a:rPr lang="nb-NO" sz="1200" b="1" kern="1200" dirty="0">
                <a:solidFill>
                  <a:schemeClr val="tx1"/>
                </a:solidFill>
                <a:effectLst/>
                <a:latin typeface="+mn-lt"/>
                <a:ea typeface="+mn-ea"/>
                <a:cs typeface="+mn-cs"/>
              </a:rPr>
              <a:t> 1990: </a:t>
            </a:r>
            <a:r>
              <a:rPr lang="nb-NO" sz="1200" kern="1200" dirty="0">
                <a:solidFill>
                  <a:schemeClr val="tx1"/>
                </a:solidFill>
                <a:effectLst/>
                <a:latin typeface="+mn-lt"/>
                <a:ea typeface="+mn-ea"/>
                <a:cs typeface="+mn-cs"/>
              </a:rPr>
              <a:t>Fra begynnelsen av 1990-tallet ble debatten om homofilt samliv et stadig tilbakevendende tema i ulike organer i Den norske kirke. Fram til da hadde tematikken fått behandling i et par uttalelser fra Bispemøtet (f.eks. i 1977), men den kirkelige debatten foregikk for en stor del i den kristne dagspressen.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På 1990-tallet ble forholdet mellom kristen etikk og homofilt samliv ved flere anledninger behandlet på bispemøter, i Kirkemøtet og i kirkelige utredninger. I 1995 kom det f.eks. en utredning med tittelen «Homofile i kirken». Fokus i debatten lå ikke på ekteskapet, men på følgende spørsmål: «Er homofilt samliv forenlig med kristen tro og etikk?»</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1997: </a:t>
            </a:r>
            <a:r>
              <a:rPr lang="nb-NO" sz="1200" kern="1200" dirty="0">
                <a:solidFill>
                  <a:schemeClr val="tx1"/>
                </a:solidFill>
                <a:effectLst/>
                <a:latin typeface="+mn-lt"/>
                <a:ea typeface="+mn-ea"/>
                <a:cs typeface="+mn-cs"/>
              </a:rPr>
              <a:t>Tre biskoper (Sigurd Osberg, Odd Bondevik og Halvor Bergan) skrev i 1997 en 30 siders utredning om samlivsetikk for Bispemøtet: «Kirkens enhet og troens fundamenter». Utredningen tok også opp spørsmålet om homofilt samliv kan defineres på linje med «ekteskap». En av konklusjonene i utredningen lyder slik: </a:t>
            </a:r>
            <a:r>
              <a:rPr lang="nb-NO" sz="1200" b="1" kern="1200" dirty="0">
                <a:solidFill>
                  <a:schemeClr val="tx1"/>
                </a:solidFill>
                <a:effectLst/>
                <a:latin typeface="+mn-lt"/>
                <a:ea typeface="+mn-ea"/>
                <a:cs typeface="+mn-cs"/>
              </a:rPr>
              <a:t>«Å sidestille heterofilt ekteskap med homofilt samliv er i strid med grunnleggende etiske prinsipper i Bibelen og må anses som kirkesplittende vranglære.»</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2004-2007:</a:t>
            </a:r>
            <a:r>
              <a:rPr lang="nb-NO" sz="1200" kern="1200" dirty="0">
                <a:solidFill>
                  <a:schemeClr val="tx1"/>
                </a:solidFill>
                <a:effectLst/>
                <a:latin typeface="+mn-lt"/>
                <a:ea typeface="+mn-ea"/>
                <a:cs typeface="+mn-cs"/>
              </a:rPr>
              <a:t> Både Bispemøtet i 2004 og i 2005 uttalte </a:t>
            </a:r>
            <a:r>
              <a:rPr lang="nb-NO" sz="1200" i="1" kern="1200" dirty="0">
                <a:solidFill>
                  <a:schemeClr val="tx1"/>
                </a:solidFill>
                <a:effectLst/>
                <a:latin typeface="+mn-lt"/>
                <a:ea typeface="+mn-ea"/>
                <a:cs typeface="+mn-cs"/>
              </a:rPr>
              <a:t>enstemmig</a:t>
            </a:r>
            <a:r>
              <a:rPr lang="nb-NO" sz="1200" kern="1200" dirty="0">
                <a:solidFill>
                  <a:schemeClr val="tx1"/>
                </a:solidFill>
                <a:effectLst/>
                <a:latin typeface="+mn-lt"/>
                <a:ea typeface="+mn-ea"/>
                <a:cs typeface="+mn-cs"/>
              </a:rPr>
              <a:t> at ekteskapet ifølge kristen teologi er for mann og kvinne. De avviste derfor en kjønnsnøytral ekteskapsforståelse. Flere av biskopene var positive til homofilt samliv, men de var klare på at et slikt samliv ikke er et kristent ekteskap. I 2006 avviste 16 av 20 medlemmer i Den norsker kirkes Lærenemnd at ekteskapet kan være kjønnsnøytralt. I 2007 stemte 83% av Kirkemøtet for en uttalelse som sa et klart nei til ekteskap mellom to av samme kjønn.</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2007: </a:t>
            </a:r>
            <a:r>
              <a:rPr lang="nb-NO" sz="1200" kern="1200" dirty="0">
                <a:solidFill>
                  <a:schemeClr val="tx1"/>
                </a:solidFill>
                <a:effectLst/>
                <a:latin typeface="+mn-lt"/>
                <a:ea typeface="+mn-ea"/>
                <a:cs typeface="+mn-cs"/>
              </a:rPr>
              <a:t>Flertallet i Kirkemøtet dette året åpnet for at homofile i registrert partnerskap skulle kunne vigsles prest og annet kirkelig tjeneste i Den norske kirke. Det samme kirkemøtet vedtok imidlertid med overveldende flertall (83%) at ekteskap er forbeholdt mann og kvinne. (Se siste setning i forrige avsnitt.)</a:t>
            </a:r>
          </a:p>
          <a:p>
            <a:endParaRPr lang="nb-NO" sz="900" dirty="0"/>
          </a:p>
          <a:p>
            <a:r>
              <a:rPr lang="nb-NO" sz="900" b="1" dirty="0"/>
              <a:t>2013:</a:t>
            </a:r>
            <a:r>
              <a:rPr lang="nb-NO" sz="900" dirty="0"/>
              <a:t> I februar dette året leverte et kirkelig samlivsutvalg sin utredning. Utvalget var blitt nedsatt av Bispemøtet i 2009. Flertallet i dette utvalget anbefalte at Den norske kirke burde omdefinere ekteskapet og åpne for at to av samme kjønn kunne inngå ekteskap i kirken. </a:t>
            </a:r>
          </a:p>
          <a:p>
            <a:endParaRPr lang="nb-NO" sz="900" dirty="0"/>
          </a:p>
          <a:p>
            <a:r>
              <a:rPr lang="nb-NO" sz="1200" kern="1200" dirty="0">
                <a:solidFill>
                  <a:schemeClr val="tx1"/>
                </a:solidFill>
                <a:effectLst/>
                <a:latin typeface="+mn-lt"/>
                <a:ea typeface="+mn-ea"/>
                <a:cs typeface="+mn-cs"/>
              </a:rPr>
              <a:t>Mellom 2009 og 2013 var samlivsdebatten i Den norske kirke svært lavmælt. Alle gikk og ventet på at Samlivsutvalget skulle legge fram sin utredning. Først da denne kom i februar 2013, skjøt debatten om kirkens ekteskapsteologi fart. Fram til da hadde debatten primært handlet om hvordan kristne skulle forholde seg til homofilt samliv som sådan, og ikke om to av samme kjønn kunne inngå ekteskap. Fram til 2013 hadde alle uttalelser og vedtak fra kirkelige organer vært tydelige på at ekteskapet er for mann og kvinne. Fra 2013 endret dette seg dramatisk. I løpet av 4 år gjorde Den norske kirke en helomvending i spørsmålet om hva som er et kristent ekteskap.</a:t>
            </a:r>
          </a:p>
          <a:p>
            <a:endParaRPr lang="nb-NO" sz="900" dirty="0"/>
          </a:p>
          <a:p>
            <a:r>
              <a:rPr lang="nb-NO" sz="900" b="1" dirty="0"/>
              <a:t>2017: </a:t>
            </a:r>
            <a:r>
              <a:rPr lang="nb-NO" sz="1200" kern="1200" dirty="0">
                <a:solidFill>
                  <a:schemeClr val="tx1"/>
                </a:solidFill>
                <a:effectLst/>
                <a:latin typeface="+mn-lt"/>
                <a:ea typeface="+mn-ea"/>
                <a:cs typeface="+mn-cs"/>
              </a:rPr>
              <a:t>I januar 2017 vedtok Kirkemøtet å innføre likekjønnet teologi og liturgi i Den norske kirke. Den nye liturgien er kjønnsnøytral og kan brukes av alle typer par, men både prester og ektepar kan fortsatt velge å benytte den «gamle» liturgien for ekteskap mellom</a:t>
            </a:r>
            <a:r>
              <a:rPr lang="nb-NO" sz="1200" kern="1200" baseline="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mann og kvinne. </a:t>
            </a:r>
            <a:br>
              <a:rPr lang="nb-NO" sz="1200" kern="1200" dirty="0">
                <a:solidFill>
                  <a:schemeClr val="tx1"/>
                </a:solidFill>
                <a:effectLst/>
                <a:latin typeface="+mn-lt"/>
                <a:ea typeface="+mn-ea"/>
                <a:cs typeface="+mn-cs"/>
              </a:rPr>
            </a:b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På Kirkemøtet i 2014 hadde et forslag om å innføre likekjønnet teologi og liturgi blitt nedstemt. Etter dette ble organisasjonen «Åpen folkekirke» stiftet. I 2015 mobiliserte så Åpen folkekirke ved Kirkevalget og fikk flertall på Kirkemøtet. På Kirkemøtet i 2016 stemte et flertall for at Kirkerådet skulle forberede en liturgi for likekjønnet ekteskapsinngåelse. Denne ble presentert, diskutert og vedtatt</a:t>
            </a:r>
            <a:r>
              <a:rPr lang="nb-NO" sz="1200" kern="1200" baseline="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på Kirkemøtet i 2017.</a:t>
            </a:r>
          </a:p>
        </p:txBody>
      </p:sp>
      <p:sp>
        <p:nvSpPr>
          <p:cNvPr id="4" name="Plassholder for lysbildenummer 3"/>
          <p:cNvSpPr>
            <a:spLocks noGrp="1"/>
          </p:cNvSpPr>
          <p:nvPr>
            <p:ph type="sldNum" sz="quarter" idx="10"/>
          </p:nvPr>
        </p:nvSpPr>
        <p:spPr/>
        <p:txBody>
          <a:bodyPr/>
          <a:lstStyle/>
          <a:p>
            <a:fld id="{C8593401-7213-4FA8-8723-86291B2E8693}" type="slidenum">
              <a:rPr lang="nb-NO" smtClean="0"/>
              <a:t>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13420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11.03.2019</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11.03.2019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11.03.2019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11.03.2019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11.03.2019</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99592" y="836712"/>
            <a:ext cx="8064896" cy="792088"/>
          </a:xfrm>
          <a:extLst/>
        </p:spPr>
        <p:txBody>
          <a:bodyPr/>
          <a:lstStyle/>
          <a:p>
            <a:pPr>
              <a:defRPr/>
            </a:pPr>
            <a:r>
              <a:rPr lang="nb-NO" sz="3600" dirty="0">
                <a:solidFill>
                  <a:srgbClr val="7030A0"/>
                </a:solidFill>
                <a:latin typeface="Arial Black" panose="020B0A04020102020204" pitchFamily="34" charset="0"/>
              </a:rPr>
              <a:t>Samlivsdebatten i</a:t>
            </a:r>
            <a:r>
              <a:rPr lang="nb-NO" sz="5400" dirty="0">
                <a:solidFill>
                  <a:srgbClr val="7030A0"/>
                </a:solidFill>
                <a:latin typeface="Arial Black" panose="020B0A04020102020204" pitchFamily="34" charset="0"/>
              </a:rPr>
              <a:t> </a:t>
            </a:r>
            <a:br>
              <a:rPr lang="nb-NO" dirty="0">
                <a:solidFill>
                  <a:srgbClr val="7030A0"/>
                </a:solidFill>
                <a:latin typeface="Arial Black" panose="020B0A04020102020204" pitchFamily="34" charset="0"/>
              </a:rPr>
            </a:br>
            <a:r>
              <a:rPr lang="nb-NO" dirty="0">
                <a:solidFill>
                  <a:srgbClr val="7030A0"/>
                </a:solidFill>
                <a:latin typeface="Arial Black" panose="020B0A04020102020204" pitchFamily="34" charset="0"/>
              </a:rPr>
              <a:t>Den norske kirke</a:t>
            </a:r>
            <a:endParaRPr lang="nb-NO" sz="7200" dirty="0">
              <a:solidFill>
                <a:srgbClr val="7030A0"/>
              </a:solidFill>
              <a:latin typeface="Arial Black" panose="020B0A04020102020204" pitchFamily="34" charset="0"/>
            </a:endParaRPr>
          </a:p>
        </p:txBody>
      </p:sp>
      <p:sp>
        <p:nvSpPr>
          <p:cNvPr id="14" name="Pil høyre 13"/>
          <p:cNvSpPr/>
          <p:nvPr/>
        </p:nvSpPr>
        <p:spPr>
          <a:xfrm>
            <a:off x="-108520" y="3798332"/>
            <a:ext cx="9073008" cy="72008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ekstSylinder 15"/>
          <p:cNvSpPr txBox="1"/>
          <p:nvPr/>
        </p:nvSpPr>
        <p:spPr>
          <a:xfrm>
            <a:off x="179512" y="3912731"/>
            <a:ext cx="9001000" cy="461665"/>
          </a:xfrm>
          <a:prstGeom prst="rect">
            <a:avLst/>
          </a:prstGeom>
          <a:noFill/>
        </p:spPr>
        <p:txBody>
          <a:bodyPr wrap="square" rtlCol="0">
            <a:spAutoFit/>
          </a:bodyPr>
          <a:lstStyle/>
          <a:p>
            <a:r>
              <a:rPr lang="nb-NO" sz="2400" b="1" dirty="0">
                <a:solidFill>
                  <a:schemeClr val="bg1"/>
                </a:solidFill>
                <a:latin typeface="+mj-lt"/>
              </a:rPr>
              <a:t>Fra </a:t>
            </a:r>
            <a:r>
              <a:rPr lang="nb-NO" sz="2400" b="1" dirty="0" err="1">
                <a:solidFill>
                  <a:schemeClr val="bg1"/>
                </a:solidFill>
                <a:latin typeface="+mj-lt"/>
              </a:rPr>
              <a:t>ca</a:t>
            </a:r>
            <a:r>
              <a:rPr lang="nb-NO" sz="2400" b="1" dirty="0">
                <a:solidFill>
                  <a:schemeClr val="bg1"/>
                </a:solidFill>
                <a:latin typeface="+mj-lt"/>
              </a:rPr>
              <a:t> 1990   •   1997  </a:t>
            </a:r>
            <a:r>
              <a:rPr lang="nb-NO" sz="2400" b="1" dirty="0">
                <a:solidFill>
                  <a:schemeClr val="bg1"/>
                </a:solidFill>
              </a:rPr>
              <a:t>•    </a:t>
            </a:r>
            <a:r>
              <a:rPr lang="nb-NO" sz="2400" b="1" dirty="0">
                <a:solidFill>
                  <a:schemeClr val="bg1"/>
                </a:solidFill>
                <a:latin typeface="+mj-lt"/>
              </a:rPr>
              <a:t>2004-2007</a:t>
            </a:r>
            <a:r>
              <a:rPr lang="nb-NO" b="1" dirty="0">
                <a:latin typeface="+mj-lt"/>
              </a:rPr>
              <a:t>  </a:t>
            </a:r>
            <a:r>
              <a:rPr lang="nb-NO" sz="2400" b="1" dirty="0">
                <a:solidFill>
                  <a:schemeClr val="bg1"/>
                </a:solidFill>
              </a:rPr>
              <a:t>•</a:t>
            </a:r>
            <a:r>
              <a:rPr lang="nb-NO" b="1" dirty="0">
                <a:latin typeface="+mj-lt"/>
              </a:rPr>
              <a:t>         </a:t>
            </a:r>
            <a:r>
              <a:rPr lang="nb-NO" sz="2400" b="1" dirty="0">
                <a:solidFill>
                  <a:schemeClr val="bg1"/>
                </a:solidFill>
                <a:latin typeface="+mj-lt"/>
              </a:rPr>
              <a:t>2013  </a:t>
            </a:r>
            <a:r>
              <a:rPr lang="nb-NO" sz="2400" b="1" dirty="0">
                <a:solidFill>
                  <a:schemeClr val="bg1"/>
                </a:solidFill>
              </a:rPr>
              <a:t>•</a:t>
            </a:r>
            <a:r>
              <a:rPr lang="nb-NO" b="1" dirty="0">
                <a:latin typeface="+mj-lt"/>
              </a:rPr>
              <a:t>   </a:t>
            </a:r>
            <a:r>
              <a:rPr lang="nb-NO" sz="2400" b="1" dirty="0">
                <a:solidFill>
                  <a:schemeClr val="bg1"/>
                </a:solidFill>
                <a:latin typeface="+mj-lt"/>
              </a:rPr>
              <a:t>2017        ?</a:t>
            </a:r>
            <a:endParaRPr lang="nb-NO" b="1" dirty="0">
              <a:solidFill>
                <a:schemeClr val="bg1"/>
              </a:solidFill>
              <a:latin typeface="+mj-lt"/>
            </a:endParaRPr>
          </a:p>
        </p:txBody>
      </p:sp>
      <p:sp>
        <p:nvSpPr>
          <p:cNvPr id="18" name="TekstSylinder 17"/>
          <p:cNvSpPr txBox="1"/>
          <p:nvPr/>
        </p:nvSpPr>
        <p:spPr>
          <a:xfrm>
            <a:off x="395536" y="1844824"/>
            <a:ext cx="2520280" cy="1569660"/>
          </a:xfrm>
          <a:prstGeom prst="rect">
            <a:avLst/>
          </a:prstGeom>
          <a:noFill/>
        </p:spPr>
        <p:txBody>
          <a:bodyPr wrap="square" rtlCol="0">
            <a:spAutoFit/>
          </a:bodyPr>
          <a:lstStyle/>
          <a:p>
            <a:r>
              <a:rPr lang="nb-NO" sz="2400" dirty="0">
                <a:latin typeface="+mj-lt"/>
              </a:rPr>
              <a:t>Diskusjonen om homofilt samliv </a:t>
            </a:r>
            <a:br>
              <a:rPr lang="nb-NO" sz="2400" dirty="0">
                <a:latin typeface="+mj-lt"/>
              </a:rPr>
            </a:br>
            <a:r>
              <a:rPr lang="nb-NO" sz="2400" dirty="0">
                <a:latin typeface="+mj-lt"/>
              </a:rPr>
              <a:t>starter i kirkelige </a:t>
            </a:r>
            <a:br>
              <a:rPr lang="nb-NO" sz="2400" dirty="0">
                <a:latin typeface="+mj-lt"/>
              </a:rPr>
            </a:br>
            <a:r>
              <a:rPr lang="nb-NO" sz="2400" dirty="0">
                <a:latin typeface="+mj-lt"/>
              </a:rPr>
              <a:t>organer.</a:t>
            </a:r>
          </a:p>
        </p:txBody>
      </p:sp>
      <p:cxnSp>
        <p:nvCxnSpPr>
          <p:cNvPr id="20" name="Rett linje 19"/>
          <p:cNvCxnSpPr/>
          <p:nvPr/>
        </p:nvCxnSpPr>
        <p:spPr>
          <a:xfrm>
            <a:off x="1115616" y="3510300"/>
            <a:ext cx="0" cy="402431"/>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29" name="Rektangel 28"/>
          <p:cNvSpPr/>
          <p:nvPr/>
        </p:nvSpPr>
        <p:spPr>
          <a:xfrm>
            <a:off x="683568" y="4883676"/>
            <a:ext cx="3096344" cy="1569660"/>
          </a:xfrm>
          <a:prstGeom prst="rect">
            <a:avLst/>
          </a:prstGeom>
        </p:spPr>
        <p:txBody>
          <a:bodyPr wrap="square">
            <a:spAutoFit/>
          </a:bodyPr>
          <a:lstStyle/>
          <a:p>
            <a:pPr lvl="0"/>
            <a:r>
              <a:rPr lang="nb-NO" altLang="nb-NO" sz="2400" dirty="0">
                <a:solidFill>
                  <a:prstClr val="black"/>
                </a:solidFill>
                <a:latin typeface="Arial" panose="020B0604020202020204" pitchFamily="34" charset="0"/>
                <a:cs typeface="Arial" panose="020B0604020202020204" pitchFamily="34" charset="0"/>
              </a:rPr>
              <a:t>Bispeutredning: </a:t>
            </a:r>
            <a:r>
              <a:rPr lang="nb-NO" sz="2400" dirty="0">
                <a:solidFill>
                  <a:prstClr val="black"/>
                </a:solidFill>
                <a:latin typeface="Arial" panose="020B0604020202020204" pitchFamily="34" charset="0"/>
                <a:cs typeface="Arial" panose="020B0604020202020204" pitchFamily="34" charset="0"/>
              </a:rPr>
              <a:t>Like- kjønnet ekteskap vil være «kirkesplittende vranglære». </a:t>
            </a:r>
            <a:endParaRPr lang="nb-NO" sz="2400" dirty="0">
              <a:solidFill>
                <a:prstClr val="black"/>
              </a:solidFill>
            </a:endParaRPr>
          </a:p>
        </p:txBody>
      </p:sp>
      <p:sp>
        <p:nvSpPr>
          <p:cNvPr id="30" name="TekstSylinder 29"/>
          <p:cNvSpPr txBox="1"/>
          <p:nvPr/>
        </p:nvSpPr>
        <p:spPr>
          <a:xfrm>
            <a:off x="3131840" y="1844824"/>
            <a:ext cx="2880320" cy="1569660"/>
          </a:xfrm>
          <a:prstGeom prst="rect">
            <a:avLst/>
          </a:prstGeom>
          <a:noFill/>
        </p:spPr>
        <p:txBody>
          <a:bodyPr wrap="square" rtlCol="0">
            <a:spAutoFit/>
          </a:bodyPr>
          <a:lstStyle/>
          <a:p>
            <a:r>
              <a:rPr lang="nb-NO" sz="2400" dirty="0">
                <a:latin typeface="+mj-lt"/>
              </a:rPr>
              <a:t>Bispemøtet, Lære- nemnda og Kirke-møtet avviste like-kjønnet ekteskap.</a:t>
            </a:r>
          </a:p>
        </p:txBody>
      </p:sp>
      <p:cxnSp>
        <p:nvCxnSpPr>
          <p:cNvPr id="31" name="Rett linje 30"/>
          <p:cNvCxnSpPr>
            <a:cxnSpLocks/>
            <a:stCxn id="29" idx="0"/>
          </p:cNvCxnSpPr>
          <p:nvPr/>
        </p:nvCxnSpPr>
        <p:spPr>
          <a:xfrm flipV="1">
            <a:off x="2231740" y="4432098"/>
            <a:ext cx="396044" cy="451578"/>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cxnSp>
        <p:nvCxnSpPr>
          <p:cNvPr id="36" name="Rett linje 35"/>
          <p:cNvCxnSpPr/>
          <p:nvPr/>
        </p:nvCxnSpPr>
        <p:spPr>
          <a:xfrm>
            <a:off x="4391980" y="3510300"/>
            <a:ext cx="0" cy="402436"/>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41" name="TekstSylinder 40"/>
          <p:cNvSpPr txBox="1"/>
          <p:nvPr/>
        </p:nvSpPr>
        <p:spPr>
          <a:xfrm>
            <a:off x="5364088" y="4876140"/>
            <a:ext cx="2820161" cy="1569660"/>
          </a:xfrm>
          <a:prstGeom prst="rect">
            <a:avLst/>
          </a:prstGeom>
          <a:noFill/>
        </p:spPr>
        <p:txBody>
          <a:bodyPr wrap="square" rtlCol="0">
            <a:spAutoFit/>
          </a:bodyPr>
          <a:lstStyle/>
          <a:p>
            <a:r>
              <a:rPr lang="nb-NO" sz="2400" dirty="0">
                <a:latin typeface="+mj-lt"/>
              </a:rPr>
              <a:t>Et kirkelig samlivs-utvalg anbefalte kjønnsnøytral teologi og liturgi.</a:t>
            </a:r>
          </a:p>
        </p:txBody>
      </p:sp>
      <p:cxnSp>
        <p:nvCxnSpPr>
          <p:cNvPr id="52" name="Rett linje 51"/>
          <p:cNvCxnSpPr/>
          <p:nvPr/>
        </p:nvCxnSpPr>
        <p:spPr>
          <a:xfrm flipH="1" flipV="1">
            <a:off x="6372200" y="4398498"/>
            <a:ext cx="144016" cy="479954"/>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17" name="TekstSylinder 16"/>
          <p:cNvSpPr txBox="1"/>
          <p:nvPr/>
        </p:nvSpPr>
        <p:spPr>
          <a:xfrm>
            <a:off x="6012160" y="2204864"/>
            <a:ext cx="3096344" cy="1200329"/>
          </a:xfrm>
          <a:prstGeom prst="rect">
            <a:avLst/>
          </a:prstGeom>
          <a:noFill/>
        </p:spPr>
        <p:txBody>
          <a:bodyPr wrap="square" rtlCol="0">
            <a:spAutoFit/>
          </a:bodyPr>
          <a:lstStyle/>
          <a:p>
            <a:r>
              <a:rPr lang="nb-NO" sz="2400" dirty="0">
                <a:latin typeface="+mj-lt"/>
              </a:rPr>
              <a:t>Kirkemøtet vedtok å innføre likekjønnet teologi og liturgi.</a:t>
            </a:r>
          </a:p>
        </p:txBody>
      </p:sp>
      <p:cxnSp>
        <p:nvCxnSpPr>
          <p:cNvPr id="19" name="Rett linje 18"/>
          <p:cNvCxnSpPr>
            <a:cxnSpLocks/>
          </p:cNvCxnSpPr>
          <p:nvPr/>
        </p:nvCxnSpPr>
        <p:spPr>
          <a:xfrm>
            <a:off x="7452320" y="3484934"/>
            <a:ext cx="0" cy="427797"/>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pic>
        <p:nvPicPr>
          <p:cNvPr id="2050" name="Picture 2" descr="https://upload.wikimedia.org/wikipedia/commons/thumb/8/8f/Den_norske_kirkes_v%C3%A5pen.svg/200px-Den_norske_kirkes_v%C3%A5pe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93296"/>
            <a:ext cx="1008574" cy="1235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77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9" grpId="0"/>
      <p:bldP spid="30" grpId="0"/>
      <p:bldP spid="41" grpId="0"/>
      <p:bldP spid="17" grpId="0"/>
    </p:bldLst>
  </p:timing>
</p:sld>
</file>

<file path=ppt/theme/theme1.xml><?xml version="1.0" encoding="utf-8"?>
<a:theme xmlns:a="http://schemas.openxmlformats.org/drawingml/2006/main" name="Temamøte 1 - Debatten, aktørene, utviklingen - 60 min">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Temamøte 1 - Debatten, aktørene, utviklingen - 60 min</Template>
  <TotalTime>3</TotalTime>
  <Words>91</Words>
  <Application>Microsoft Office PowerPoint</Application>
  <PresentationFormat>Skjermfremvisning (4:3)</PresentationFormat>
  <Paragraphs>27</Paragraphs>
  <Slides>1</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Arial Black</vt:lpstr>
      <vt:lpstr>Calibri</vt:lpstr>
      <vt:lpstr>Century Gothic</vt:lpstr>
      <vt:lpstr>Courier New</vt:lpstr>
      <vt:lpstr>Times New Roman</vt:lpstr>
      <vt:lpstr>Temamøte 1 - Debatten, aktørene, utviklingen - 60 min</vt:lpstr>
      <vt:lpstr>Samlivsdebatten i  Den norske kirke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Samlivsdebatten i  Den norske kirke</dc:title>
  <dc:creator>Microsoft</dc:creator>
  <cp:lastModifiedBy>Øivind Benestad</cp:lastModifiedBy>
  <cp:revision>2</cp:revision>
  <cp:lastPrinted>2018-02-12T10:33:32Z</cp:lastPrinted>
  <dcterms:created xsi:type="dcterms:W3CDTF">2018-08-26T20:19:40Z</dcterms:created>
  <dcterms:modified xsi:type="dcterms:W3CDTF">2019-03-10T23:51:22Z</dcterms:modified>
</cp:coreProperties>
</file>