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756" r:id="rId2"/>
    <p:sldId id="526" r:id="rId3"/>
    <p:sldId id="828" r:id="rId4"/>
    <p:sldId id="757" r:id="rId5"/>
    <p:sldId id="703" r:id="rId6"/>
    <p:sldId id="758" r:id="rId7"/>
    <p:sldId id="811" r:id="rId8"/>
    <p:sldId id="814" r:id="rId9"/>
    <p:sldId id="562" r:id="rId10"/>
    <p:sldId id="263" r:id="rId11"/>
    <p:sldId id="826" r:id="rId12"/>
    <p:sldId id="537" r:id="rId13"/>
    <p:sldId id="803" r:id="rId14"/>
    <p:sldId id="532" r:id="rId15"/>
    <p:sldId id="829" r:id="rId16"/>
    <p:sldId id="761" r:id="rId17"/>
    <p:sldId id="719" r:id="rId18"/>
    <p:sldId id="650" r:id="rId19"/>
    <p:sldId id="533" r:id="rId20"/>
    <p:sldId id="639" r:id="rId21"/>
    <p:sldId id="690" r:id="rId22"/>
    <p:sldId id="560" r:id="rId23"/>
    <p:sldId id="687" r:id="rId24"/>
    <p:sldId id="825" r:id="rId25"/>
    <p:sldId id="688" r:id="rId26"/>
    <p:sldId id="708" r:id="rId27"/>
    <p:sldId id="822" r:id="rId28"/>
    <p:sldId id="618" r:id="rId29"/>
    <p:sldId id="709" r:id="rId30"/>
    <p:sldId id="617" r:id="rId31"/>
    <p:sldId id="813" r:id="rId32"/>
    <p:sldId id="820" r:id="rId33"/>
    <p:sldId id="816" r:id="rId34"/>
    <p:sldId id="831" r:id="rId35"/>
    <p:sldId id="258" r:id="rId36"/>
  </p:sldIdLst>
  <p:sldSz cx="9144000" cy="6858000" type="screen4x3"/>
  <p:notesSz cx="9926638" cy="67976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ndeling uten navn" id="{E8646317-E1AD-4855-8CD0-63EC67B3A1D3}">
          <p14:sldIdLst>
            <p14:sldId id="756"/>
            <p14:sldId id="526"/>
            <p14:sldId id="828"/>
            <p14:sldId id="757"/>
            <p14:sldId id="703"/>
            <p14:sldId id="758"/>
            <p14:sldId id="811"/>
            <p14:sldId id="814"/>
            <p14:sldId id="562"/>
            <p14:sldId id="263"/>
            <p14:sldId id="826"/>
            <p14:sldId id="537"/>
            <p14:sldId id="803"/>
            <p14:sldId id="532"/>
            <p14:sldId id="829"/>
            <p14:sldId id="761"/>
            <p14:sldId id="719"/>
            <p14:sldId id="650"/>
            <p14:sldId id="533"/>
            <p14:sldId id="639"/>
            <p14:sldId id="690"/>
            <p14:sldId id="560"/>
            <p14:sldId id="687"/>
            <p14:sldId id="825"/>
            <p14:sldId id="688"/>
            <p14:sldId id="708"/>
            <p14:sldId id="822"/>
            <p14:sldId id="618"/>
            <p14:sldId id="709"/>
            <p14:sldId id="617"/>
            <p14:sldId id="813"/>
            <p14:sldId id="820"/>
            <p14:sldId id="816"/>
            <p14:sldId id="831"/>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80" autoAdjust="0"/>
    <p:restoredTop sz="94660" autoAdjust="0"/>
  </p:normalViewPr>
  <p:slideViewPr>
    <p:cSldViewPr>
      <p:cViewPr varScale="1">
        <p:scale>
          <a:sx n="100" d="100"/>
          <a:sy n="100" d="100"/>
        </p:scale>
        <p:origin x="151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8" d="100"/>
        <a:sy n="88" d="100"/>
      </p:scale>
      <p:origin x="0" y="-79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4302005" cy="340492"/>
          </a:xfrm>
          <a:prstGeom prst="rect">
            <a:avLst/>
          </a:prstGeom>
        </p:spPr>
        <p:txBody>
          <a:bodyPr vert="horz" lIns="88221" tIns="44111" rIns="88221" bIns="44111" rtlCol="0"/>
          <a:lstStyle>
            <a:lvl1pPr algn="l">
              <a:defRPr sz="1200"/>
            </a:lvl1pPr>
          </a:lstStyle>
          <a:p>
            <a:endParaRPr lang="nb-NO"/>
          </a:p>
        </p:txBody>
      </p:sp>
      <p:sp>
        <p:nvSpPr>
          <p:cNvPr id="3" name="Plassholder for dato 2"/>
          <p:cNvSpPr>
            <a:spLocks noGrp="1"/>
          </p:cNvSpPr>
          <p:nvPr>
            <p:ph type="dt" sz="quarter" idx="1"/>
          </p:nvPr>
        </p:nvSpPr>
        <p:spPr>
          <a:xfrm>
            <a:off x="5623093" y="0"/>
            <a:ext cx="4302005" cy="340492"/>
          </a:xfrm>
          <a:prstGeom prst="rect">
            <a:avLst/>
          </a:prstGeom>
        </p:spPr>
        <p:txBody>
          <a:bodyPr vert="horz" lIns="88221" tIns="44111" rIns="88221" bIns="44111" rtlCol="0"/>
          <a:lstStyle>
            <a:lvl1pPr algn="r">
              <a:defRPr sz="1200"/>
            </a:lvl1pPr>
          </a:lstStyle>
          <a:p>
            <a:fld id="{68AB5EAB-6080-440C-B27C-D120039E7930}" type="datetimeFigureOut">
              <a:rPr lang="nb-NO" smtClean="0"/>
              <a:t>13.10.2022</a:t>
            </a:fld>
            <a:endParaRPr lang="nb-NO"/>
          </a:p>
        </p:txBody>
      </p:sp>
      <p:sp>
        <p:nvSpPr>
          <p:cNvPr id="4" name="Plassholder for bunntekst 3"/>
          <p:cNvSpPr>
            <a:spLocks noGrp="1"/>
          </p:cNvSpPr>
          <p:nvPr>
            <p:ph type="ftr" sz="quarter" idx="2"/>
          </p:nvPr>
        </p:nvSpPr>
        <p:spPr>
          <a:xfrm>
            <a:off x="0" y="6457184"/>
            <a:ext cx="4302005" cy="338972"/>
          </a:xfrm>
          <a:prstGeom prst="rect">
            <a:avLst/>
          </a:prstGeom>
        </p:spPr>
        <p:txBody>
          <a:bodyPr vert="horz" lIns="88221" tIns="44111" rIns="88221" bIns="44111" rtlCol="0" anchor="b"/>
          <a:lstStyle>
            <a:lvl1pPr algn="l">
              <a:defRPr sz="1200"/>
            </a:lvl1pPr>
          </a:lstStyle>
          <a:p>
            <a:endParaRPr lang="nb-NO"/>
          </a:p>
        </p:txBody>
      </p:sp>
      <p:sp>
        <p:nvSpPr>
          <p:cNvPr id="5" name="Plassholder for lysbildenummer 4"/>
          <p:cNvSpPr>
            <a:spLocks noGrp="1"/>
          </p:cNvSpPr>
          <p:nvPr>
            <p:ph type="sldNum" sz="quarter" idx="3"/>
          </p:nvPr>
        </p:nvSpPr>
        <p:spPr>
          <a:xfrm>
            <a:off x="5623093" y="6457184"/>
            <a:ext cx="4302005" cy="338972"/>
          </a:xfrm>
          <a:prstGeom prst="rect">
            <a:avLst/>
          </a:prstGeom>
        </p:spPr>
        <p:txBody>
          <a:bodyPr vert="horz" lIns="88221" tIns="44111" rIns="88221" bIns="44111" rtlCol="0" anchor="b"/>
          <a:lstStyle>
            <a:lvl1pPr algn="r">
              <a:defRPr sz="1200"/>
            </a:lvl1pPr>
          </a:lstStyle>
          <a:p>
            <a:fld id="{89860189-9CFB-4B9D-94FD-08B2CCC74FEA}" type="slidenum">
              <a:rPr lang="nb-NO" smtClean="0"/>
              <a:t>‹#›</a:t>
            </a:fld>
            <a:endParaRPr lang="nb-NO"/>
          </a:p>
        </p:txBody>
      </p:sp>
    </p:spTree>
    <p:extLst>
      <p:ext uri="{BB962C8B-B14F-4D97-AF65-F5344CB8AC3E}">
        <p14:creationId xmlns:p14="http://schemas.microsoft.com/office/powerpoint/2010/main" val="3692650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4301543" cy="339884"/>
          </a:xfrm>
          <a:prstGeom prst="rect">
            <a:avLst/>
          </a:prstGeom>
        </p:spPr>
        <p:txBody>
          <a:bodyPr vert="horz" lIns="95562" tIns="47781" rIns="95562" bIns="47781" rtlCol="0"/>
          <a:lstStyle>
            <a:lvl1pPr algn="l">
              <a:defRPr sz="1300"/>
            </a:lvl1pPr>
          </a:lstStyle>
          <a:p>
            <a:endParaRPr lang="nb-NO"/>
          </a:p>
        </p:txBody>
      </p:sp>
      <p:sp>
        <p:nvSpPr>
          <p:cNvPr id="3" name="Plassholder for dato 2"/>
          <p:cNvSpPr>
            <a:spLocks noGrp="1"/>
          </p:cNvSpPr>
          <p:nvPr>
            <p:ph type="dt" idx="1"/>
          </p:nvPr>
        </p:nvSpPr>
        <p:spPr>
          <a:xfrm>
            <a:off x="5622799" y="0"/>
            <a:ext cx="4301543" cy="339884"/>
          </a:xfrm>
          <a:prstGeom prst="rect">
            <a:avLst/>
          </a:prstGeom>
        </p:spPr>
        <p:txBody>
          <a:bodyPr vert="horz" lIns="95562" tIns="47781" rIns="95562" bIns="47781" rtlCol="0"/>
          <a:lstStyle>
            <a:lvl1pPr algn="r">
              <a:defRPr sz="1300"/>
            </a:lvl1pPr>
          </a:lstStyle>
          <a:p>
            <a:fld id="{03486430-2F25-4DC9-9399-BB84613757DB}" type="datetimeFigureOut">
              <a:rPr lang="nb-NO" smtClean="0"/>
              <a:t>13.10.2022</a:t>
            </a:fld>
            <a:endParaRPr lang="nb-NO"/>
          </a:p>
        </p:txBody>
      </p:sp>
      <p:sp>
        <p:nvSpPr>
          <p:cNvPr id="4" name="Plassholder for lysbilde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5562" tIns="47781" rIns="95562" bIns="47781" rtlCol="0" anchor="ctr"/>
          <a:lstStyle/>
          <a:p>
            <a:endParaRPr lang="nb-NO"/>
          </a:p>
        </p:txBody>
      </p:sp>
      <p:sp>
        <p:nvSpPr>
          <p:cNvPr id="5" name="Plassholder for notater 4"/>
          <p:cNvSpPr>
            <a:spLocks noGrp="1"/>
          </p:cNvSpPr>
          <p:nvPr>
            <p:ph type="body" sz="quarter" idx="3"/>
          </p:nvPr>
        </p:nvSpPr>
        <p:spPr>
          <a:xfrm>
            <a:off x="992664" y="3228896"/>
            <a:ext cx="7941310" cy="3058954"/>
          </a:xfrm>
          <a:prstGeom prst="rect">
            <a:avLst/>
          </a:prstGeom>
        </p:spPr>
        <p:txBody>
          <a:bodyPr vert="horz" lIns="95562" tIns="47781" rIns="95562" bIns="47781"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6456612"/>
            <a:ext cx="4301543" cy="339884"/>
          </a:xfrm>
          <a:prstGeom prst="rect">
            <a:avLst/>
          </a:prstGeom>
        </p:spPr>
        <p:txBody>
          <a:bodyPr vert="horz" lIns="95562" tIns="47781" rIns="95562" bIns="47781" rtlCol="0" anchor="b"/>
          <a:lstStyle>
            <a:lvl1pPr algn="l">
              <a:defRPr sz="1300"/>
            </a:lvl1pPr>
          </a:lstStyle>
          <a:p>
            <a:endParaRPr lang="nb-NO"/>
          </a:p>
        </p:txBody>
      </p:sp>
      <p:sp>
        <p:nvSpPr>
          <p:cNvPr id="7" name="Plassholder for lysbildenummer 6"/>
          <p:cNvSpPr>
            <a:spLocks noGrp="1"/>
          </p:cNvSpPr>
          <p:nvPr>
            <p:ph type="sldNum" sz="quarter" idx="5"/>
          </p:nvPr>
        </p:nvSpPr>
        <p:spPr>
          <a:xfrm>
            <a:off x="5622799" y="6456612"/>
            <a:ext cx="4301543" cy="339884"/>
          </a:xfrm>
          <a:prstGeom prst="rect">
            <a:avLst/>
          </a:prstGeom>
        </p:spPr>
        <p:txBody>
          <a:bodyPr vert="horz" lIns="95562" tIns="47781" rIns="95562" bIns="47781" rtlCol="0" anchor="b"/>
          <a:lstStyle>
            <a:lvl1pPr algn="r">
              <a:defRPr sz="1300"/>
            </a:lvl1pPr>
          </a:lstStyle>
          <a:p>
            <a:fld id="{898D9215-1737-422F-9D75-668D65332439}" type="slidenum">
              <a:rPr lang="nb-NO" smtClean="0"/>
              <a:t>‹#›</a:t>
            </a:fld>
            <a:endParaRPr lang="nb-NO"/>
          </a:p>
        </p:txBody>
      </p:sp>
    </p:spTree>
    <p:extLst>
      <p:ext uri="{BB962C8B-B14F-4D97-AF65-F5344CB8AC3E}">
        <p14:creationId xmlns:p14="http://schemas.microsoft.com/office/powerpoint/2010/main" val="186277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enewatlantis.com/publications/introduction-sexuality-and-gender"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helsenorge.no/rettigheter/endring-av-juridisk-kjonn#Informasjon-og-veiledning" TargetMode="External"/><Relationship Id="rId4" Type="http://schemas.openxmlformats.org/officeDocument/2006/relationships/hyperlink" Target="https://www.thenewatlantis.com/publications/growing-pain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8593401-7213-4FA8-8723-86291B2E8693}" type="slidenum">
              <a:rPr lang="nb-NO" smtClean="0"/>
              <a:t>1</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898437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Kristne blir ofte anklaget for å være intolerante. Stemmer det? Noen ganger stemmer det sikkert, men svært ofte stemmer det ikke. Det går nemlig utmerket godt an å være dypt uenige, og allikevel vise stor toleranse.</a:t>
            </a:r>
          </a:p>
          <a:p>
            <a:endParaRPr lang="nb-NO" baseline="0" dirty="0"/>
          </a:p>
          <a:p>
            <a:r>
              <a:rPr lang="nb-NO" baseline="0" dirty="0"/>
              <a:t>Ordet toleranse blir i dag ofte misforstått og forvekslet med relativisme, altså at det ikke finnes allmenngyldige sannheter, men at alt egentlig er like bra. («Alt er relativt.»)</a:t>
            </a:r>
          </a:p>
          <a:p>
            <a:br>
              <a:rPr lang="nb-NO" baseline="0" dirty="0"/>
            </a:br>
            <a:r>
              <a:rPr lang="nb-NO" baseline="0" dirty="0"/>
              <a:t>Kristne personer og menigheter har ikke noe ønske om å tvinge andre til å leve på tvers av sin overbevisning, eller å diktere samfunnets lover. Men vi må ha rett til å argumentere og kjempe for det vi mener er sant og godt og rett, og til beste for samfunnet, uten å bli anklaget for intoleranse, dømmesyke, ukjærlighet o.l. Toleranse kan ikke være enveiskjørt, den må gå begge veier. Ofte ser det ut til at det er de som mener at de er tolerante, som kan være sterkest i sin fordømmelse av andre.</a:t>
            </a:r>
          </a:p>
          <a:p>
            <a:endParaRPr lang="nb-NO" baseline="0" dirty="0"/>
          </a:p>
          <a:p>
            <a:r>
              <a:rPr lang="nb-NO" b="1" i="1" baseline="0" dirty="0"/>
              <a:t>I tillegg til teksten på lysbildet bør taleren  vurdere å gjengi innholdet i avsnittet om TOLERANSE på side 2 i Ekteskapserklæringen. </a:t>
            </a:r>
            <a:br>
              <a:rPr lang="nb-NO" b="1" i="1" baseline="0" dirty="0"/>
            </a:br>
            <a:endParaRPr lang="nb-NO" baseline="0"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19</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3814678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300" b="1" dirty="0"/>
              <a:t>TIPS OG MOMENTER TIL TALEREN</a:t>
            </a:r>
          </a:p>
          <a:p>
            <a:endParaRPr lang="nb-NO" dirty="0"/>
          </a:p>
          <a:p>
            <a:r>
              <a:rPr lang="nb-NO" b="1" dirty="0"/>
              <a:t>NB: </a:t>
            </a:r>
            <a:r>
              <a:rPr lang="nb-NO" dirty="0"/>
              <a:t>Dette lysbildet er til dels en variant av det foregående lysbildet: Hva er toleranse? Taleren kan eventuelt vurdere å kutte ut ett av de to lysbildene.</a:t>
            </a:r>
          </a:p>
          <a:p>
            <a:endParaRPr lang="nb-NO" dirty="0"/>
          </a:p>
          <a:p>
            <a:r>
              <a:rPr lang="nb-NO" dirty="0"/>
              <a:t>Etter at taleren har lest</a:t>
            </a:r>
            <a:r>
              <a:rPr lang="nb-NO" baseline="0" dirty="0"/>
              <a:t> sitatet høyt og eventuelt kommentert det kort, kan man gjerne åpne for innspill fra deltakerne, eller la dem snakke sammen i smågrupper: </a:t>
            </a:r>
          </a:p>
          <a:p>
            <a:endParaRPr lang="nb-NO" b="1" i="1" baseline="0" dirty="0"/>
          </a:p>
          <a:p>
            <a:pPr marL="179178" indent="-179178">
              <a:buFont typeface="Wingdings" panose="05000000000000000000" pitchFamily="2" charset="2"/>
              <a:buChar char="à"/>
            </a:pPr>
            <a:r>
              <a:rPr lang="nb-NO" b="1" i="1" baseline="0" dirty="0"/>
              <a:t>«Hva tenker dere om det Rick Warren sier?</a:t>
            </a:r>
          </a:p>
          <a:p>
            <a:r>
              <a:rPr lang="nb-NO" sz="1300" b="1" i="1" dirty="0"/>
              <a:t>Har dere noen eksempler eller egne erfaringer?</a:t>
            </a:r>
            <a:r>
              <a:rPr lang="nb-NO" b="1" i="1" baseline="0" dirty="0"/>
              <a:t>»</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20</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13016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82104">
              <a:defRPr/>
            </a:pPr>
            <a:r>
              <a:rPr lang="nb-NO" b="1" dirty="0"/>
              <a:t>TIPS OG MOMENTER TIL TALEREN</a:t>
            </a:r>
          </a:p>
          <a:p>
            <a:endParaRPr lang="nb-NO" dirty="0"/>
          </a:p>
          <a:p>
            <a:r>
              <a:rPr lang="nb-NO" dirty="0"/>
              <a:t>Les</a:t>
            </a:r>
            <a:r>
              <a:rPr lang="nb-NO" baseline="0" dirty="0"/>
              <a:t> tekstene høyt og legg vekt på at Jesus bekrefter ekteskapet mellom mann og kvinne fra skapelsesberetningen i Det gamle testamente. </a:t>
            </a:r>
          </a:p>
          <a:p>
            <a:endParaRPr lang="nb-NO" baseline="0" dirty="0"/>
          </a:p>
          <a:p>
            <a:r>
              <a:rPr lang="nb-NO" baseline="0" dirty="0"/>
              <a:t>Se også ressursarket «Jesus visste hva han snakket om» under punktet «Ressursark» i menyen «Ekstra ressurser».</a:t>
            </a:r>
          </a:p>
          <a:p>
            <a:endParaRPr lang="nb-NO" baseline="0" dirty="0"/>
          </a:p>
          <a:p>
            <a:endParaRPr lang="nb-NO" baseline="0" dirty="0"/>
          </a:p>
          <a:p>
            <a:endParaRPr lang="nb-NO" baseline="0"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21</a:t>
            </a:fld>
            <a:endParaRPr lang="nb-NO"/>
          </a:p>
        </p:txBody>
      </p:sp>
    </p:spTree>
    <p:extLst>
      <p:ext uri="{BB962C8B-B14F-4D97-AF65-F5344CB8AC3E}">
        <p14:creationId xmlns:p14="http://schemas.microsoft.com/office/powerpoint/2010/main" val="4093245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Denne enkle, men tankevekkende presentasjonen av Bibelens ekteskapsteologi på grunnlag av ett</a:t>
            </a:r>
            <a:r>
              <a:rPr lang="nb-NO" baseline="0" dirty="0"/>
              <a:t> vers, kommenteres og forklares kort.</a:t>
            </a:r>
          </a:p>
          <a:p>
            <a:endParaRPr lang="nb-NO" baseline="0" dirty="0"/>
          </a:p>
          <a:p>
            <a:r>
              <a:rPr lang="nb-NO" baseline="0" dirty="0"/>
              <a:t>* </a:t>
            </a:r>
            <a:r>
              <a:rPr lang="nb-NO" baseline="0" dirty="0" err="1"/>
              <a:t>Komment</a:t>
            </a:r>
            <a:r>
              <a:rPr lang="nb-NO" sz="1000" dirty="0" err="1"/>
              <a:t>ér</a:t>
            </a:r>
            <a:r>
              <a:rPr lang="nb-NO" sz="1000" dirty="0"/>
              <a:t> gjerne at uttrykket </a:t>
            </a:r>
            <a:r>
              <a:rPr lang="nb-NO" sz="1000" b="1" dirty="0"/>
              <a:t>«holde fast ved» </a:t>
            </a:r>
            <a:r>
              <a:rPr lang="nb-NO" sz="1000" dirty="0"/>
              <a:t>(</a:t>
            </a:r>
            <a:r>
              <a:rPr lang="nb-NO" sz="1000" i="1" dirty="0" err="1"/>
              <a:t>dabaq</a:t>
            </a:r>
            <a:r>
              <a:rPr lang="nb-NO" sz="1000" dirty="0"/>
              <a:t> på hebraisk) også kan bety «være limt sammen med».</a:t>
            </a:r>
            <a:endParaRPr lang="nb-NO" baseline="0"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22</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1425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63900" y="509588"/>
            <a:ext cx="3398838" cy="2549525"/>
          </a:xfrm>
        </p:spPr>
      </p:sp>
      <p:sp>
        <p:nvSpPr>
          <p:cNvPr id="3" name="Plassholder for notater 2"/>
          <p:cNvSpPr>
            <a:spLocks noGrp="1"/>
          </p:cNvSpPr>
          <p:nvPr>
            <p:ph type="body" idx="1"/>
          </p:nvPr>
        </p:nvSpPr>
        <p:spPr/>
        <p:txBody>
          <a:bodyPr/>
          <a:lstStyle/>
          <a:p>
            <a:endParaRPr lang="nb-NO" b="1" dirty="0"/>
          </a:p>
          <a:p>
            <a:r>
              <a:rPr lang="nb-NO" b="0" dirty="0"/>
              <a:t>Bibeltekstene og momentene på</a:t>
            </a:r>
            <a:r>
              <a:rPr lang="nb-NO" b="0" baseline="0" dirty="0"/>
              <a:t> dette lysbildet er hentet fra kapittel 2 i Ekteskapserklæringen.</a:t>
            </a:r>
            <a:endParaRPr lang="nb-NO" b="0" dirty="0"/>
          </a:p>
          <a:p>
            <a:endParaRPr lang="nb-NO" b="0" dirty="0"/>
          </a:p>
          <a:p>
            <a:r>
              <a:rPr lang="nb-NO" b="1" dirty="0"/>
              <a:t>BUDENE OG KJÆRLIGHETEN</a:t>
            </a:r>
          </a:p>
          <a:p>
            <a:endParaRPr lang="nb-NO" dirty="0"/>
          </a:p>
          <a:p>
            <a:r>
              <a:rPr lang="nb-NO" dirty="0"/>
              <a:t>* En</a:t>
            </a:r>
            <a:r>
              <a:rPr lang="nb-NO" baseline="0" dirty="0"/>
              <a:t> norsk s</a:t>
            </a:r>
            <a:r>
              <a:rPr lang="nb-NO" dirty="0"/>
              <a:t>okneprest sa</a:t>
            </a:r>
            <a:r>
              <a:rPr lang="nb-NO" baseline="0" dirty="0"/>
              <a:t> til en avis</a:t>
            </a:r>
            <a:r>
              <a:rPr lang="nb-NO" dirty="0"/>
              <a:t> i 2018: «Kjærligheten</a:t>
            </a:r>
            <a:r>
              <a:rPr lang="nb-NO" baseline="0" dirty="0"/>
              <a:t> trumfer Guds bud.» Det er langt fra kristen og bibelsk teologi. Å sette Guds bud og kjærlighet opp mot hverandre, er </a:t>
            </a:r>
            <a:r>
              <a:rPr lang="nb-NO" baseline="0" dirty="0" err="1"/>
              <a:t>ubibelsk</a:t>
            </a:r>
            <a:r>
              <a:rPr lang="nb-NO" baseline="0" dirty="0"/>
              <a:t> og uholdbart.</a:t>
            </a:r>
          </a:p>
          <a:p>
            <a:endParaRPr lang="nb-NO" baseline="0" dirty="0"/>
          </a:p>
          <a:p>
            <a:r>
              <a:rPr lang="nb-NO" baseline="0" dirty="0"/>
              <a:t>* I tillegg til de to versene på lysbildet kan taleren eventuelt også sitere noen av disse versene: </a:t>
            </a:r>
            <a:r>
              <a:rPr lang="nb-NO" baseline="0" dirty="0" err="1"/>
              <a:t>Joh</a:t>
            </a:r>
            <a:r>
              <a:rPr lang="nb-NO" baseline="0" dirty="0"/>
              <a:t> 14,15 * </a:t>
            </a:r>
            <a:r>
              <a:rPr lang="nb-NO" baseline="0" dirty="0" err="1"/>
              <a:t>Joh</a:t>
            </a:r>
            <a:r>
              <a:rPr lang="nb-NO" baseline="0" dirty="0"/>
              <a:t> 14,21 * 1 </a:t>
            </a:r>
            <a:r>
              <a:rPr lang="nb-NO" baseline="0" dirty="0" err="1"/>
              <a:t>Joh</a:t>
            </a:r>
            <a:r>
              <a:rPr lang="nb-NO" baseline="0" dirty="0"/>
              <a:t> 2,5 * 2 </a:t>
            </a:r>
            <a:r>
              <a:rPr lang="nb-NO" baseline="0" dirty="0" err="1"/>
              <a:t>Joh</a:t>
            </a:r>
            <a:r>
              <a:rPr lang="nb-NO" baseline="0" dirty="0"/>
              <a:t> 6</a:t>
            </a:r>
          </a:p>
          <a:p>
            <a:endParaRPr lang="nb-NO" dirty="0"/>
          </a:p>
          <a:p>
            <a:r>
              <a:rPr lang="nb-NO" b="1" baseline="0" dirty="0"/>
              <a:t>BIBELENS BUDSKAP om seksuelt samliv</a:t>
            </a:r>
            <a:br>
              <a:rPr lang="nb-NO" b="1" baseline="0" dirty="0"/>
            </a:br>
            <a:br>
              <a:rPr lang="nb-NO" b="1" baseline="0" dirty="0"/>
            </a:br>
            <a:r>
              <a:rPr lang="nb-NO" b="0" baseline="0" dirty="0"/>
              <a:t>1. </a:t>
            </a:r>
          </a:p>
          <a:p>
            <a:endParaRPr lang="nb-NO" b="1" baseline="0" dirty="0"/>
          </a:p>
          <a:p>
            <a:r>
              <a:rPr lang="nb-NO" sz="1300" dirty="0">
                <a:sym typeface="Wingdings"/>
              </a:rPr>
              <a:t>Definisjonen: «Hor er s</a:t>
            </a:r>
            <a:r>
              <a:rPr lang="nb-NO" sz="1300" dirty="0"/>
              <a:t>eksuelle relasjoner før og utenfor ekteskapet» er hentet fra en fotnote til Matt 5,27 i </a:t>
            </a:r>
            <a:r>
              <a:rPr lang="nb-NO" sz="1300" dirty="0">
                <a:latin typeface="Arial" panose="020B0604020202020204" pitchFamily="34" charset="0"/>
                <a:cs typeface="Arial" panose="020B0604020202020204" pitchFamily="34" charset="0"/>
              </a:rPr>
              <a:t>Bibelselskapets oversettelse 1978/1985. Det er en kort og presis definisjon på «hor» som hjelper unge mennesker til å skjønne at hor ikke handler om prostitusjon, slik mange tror </a:t>
            </a:r>
            <a:r>
              <a:rPr lang="nb-NO" sz="1300" dirty="0" err="1">
                <a:latin typeface="Arial" panose="020B0604020202020204" pitchFamily="34" charset="0"/>
                <a:cs typeface="Arial" panose="020B0604020202020204" pitchFamily="34" charset="0"/>
              </a:rPr>
              <a:t>utifra</a:t>
            </a:r>
            <a:r>
              <a:rPr lang="nb-NO" sz="1300" dirty="0">
                <a:latin typeface="Arial" panose="020B0604020202020204" pitchFamily="34" charset="0"/>
                <a:cs typeface="Arial" panose="020B0604020202020204" pitchFamily="34" charset="0"/>
              </a:rPr>
              <a:t> ordet «horer».</a:t>
            </a:r>
          </a:p>
          <a:p>
            <a:endParaRPr lang="nb-NO" sz="1300" dirty="0">
              <a:latin typeface="Arial" panose="020B0604020202020204" pitchFamily="34" charset="0"/>
              <a:cs typeface="Arial" panose="020B0604020202020204" pitchFamily="34" charset="0"/>
            </a:endParaRPr>
          </a:p>
          <a:p>
            <a:pPr defTabSz="955613">
              <a:defRPr/>
            </a:pPr>
            <a:r>
              <a:rPr lang="nb-NO" dirty="0"/>
              <a:t>* Taleren kan med</a:t>
            </a:r>
            <a:r>
              <a:rPr lang="nb-NO" baseline="0" dirty="0"/>
              <a:t> fordel bruke </a:t>
            </a:r>
            <a:r>
              <a:rPr lang="nb-NO" dirty="0"/>
              <a:t>stoffet i kapittel 2 i Ekteskapserklæringen</a:t>
            </a:r>
            <a:r>
              <a:rPr lang="nb-NO" baseline="0" dirty="0"/>
              <a:t> når dette lysbildet blir presentert.</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23</a:t>
            </a:fld>
            <a:endParaRPr lang="nb-NO"/>
          </a:p>
        </p:txBody>
      </p:sp>
    </p:spTree>
    <p:extLst>
      <p:ext uri="{BB962C8B-B14F-4D97-AF65-F5344CB8AC3E}">
        <p14:creationId xmlns:p14="http://schemas.microsoft.com/office/powerpoint/2010/main" val="2258098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63900" y="509588"/>
            <a:ext cx="3398838" cy="2549525"/>
          </a:xfrm>
        </p:spPr>
      </p:sp>
      <p:sp>
        <p:nvSpPr>
          <p:cNvPr id="3" name="Plassholder for notater 2"/>
          <p:cNvSpPr>
            <a:spLocks noGrp="1"/>
          </p:cNvSpPr>
          <p:nvPr>
            <p:ph type="body" idx="1"/>
          </p:nvPr>
        </p:nvSpPr>
        <p:spPr/>
        <p:txBody>
          <a:bodyPr/>
          <a:lstStyle/>
          <a:p>
            <a:endParaRPr lang="nb-NO" b="1" dirty="0"/>
          </a:p>
          <a:p>
            <a:r>
              <a:rPr lang="nb-NO" b="0" dirty="0"/>
              <a:t>Bibeltekstene og momentene på</a:t>
            </a:r>
            <a:r>
              <a:rPr lang="nb-NO" b="0" baseline="0" dirty="0"/>
              <a:t> dette lysbildet er hentet fra kapittel 2 i Ekteskapserklæringen.</a:t>
            </a:r>
            <a:endParaRPr lang="nb-NO" b="0" dirty="0"/>
          </a:p>
          <a:p>
            <a:endParaRPr lang="nb-NO" b="0" dirty="0"/>
          </a:p>
          <a:p>
            <a:r>
              <a:rPr lang="nb-NO" b="1" dirty="0"/>
              <a:t>BUDENE OG KJÆRLIGHETEN</a:t>
            </a:r>
          </a:p>
          <a:p>
            <a:endParaRPr lang="nb-NO" dirty="0"/>
          </a:p>
          <a:p>
            <a:r>
              <a:rPr lang="nb-NO" dirty="0"/>
              <a:t>* En</a:t>
            </a:r>
            <a:r>
              <a:rPr lang="nb-NO" baseline="0" dirty="0"/>
              <a:t> norsk s</a:t>
            </a:r>
            <a:r>
              <a:rPr lang="nb-NO" dirty="0"/>
              <a:t>okneprest sa</a:t>
            </a:r>
            <a:r>
              <a:rPr lang="nb-NO" baseline="0" dirty="0"/>
              <a:t> til en avis</a:t>
            </a:r>
            <a:r>
              <a:rPr lang="nb-NO" dirty="0"/>
              <a:t> i 2018: «Kjærligheten</a:t>
            </a:r>
            <a:r>
              <a:rPr lang="nb-NO" baseline="0" dirty="0"/>
              <a:t> trumfer Guds bud.» Det er langt fra kristen og bibelsk teologi. Å sette Guds bud og kjærlighet opp mot hverandre, er </a:t>
            </a:r>
            <a:r>
              <a:rPr lang="nb-NO" baseline="0" dirty="0" err="1"/>
              <a:t>ubibelsk</a:t>
            </a:r>
            <a:r>
              <a:rPr lang="nb-NO" baseline="0" dirty="0"/>
              <a:t> og uholdbart.</a:t>
            </a:r>
          </a:p>
          <a:p>
            <a:endParaRPr lang="nb-NO" baseline="0" dirty="0"/>
          </a:p>
          <a:p>
            <a:r>
              <a:rPr lang="nb-NO" baseline="0" dirty="0"/>
              <a:t>* I tillegg til de to versene på lysbildet kan taleren eventuelt også sitere noen av disse versene: </a:t>
            </a:r>
            <a:r>
              <a:rPr lang="nb-NO" baseline="0" dirty="0" err="1"/>
              <a:t>Joh</a:t>
            </a:r>
            <a:r>
              <a:rPr lang="nb-NO" baseline="0" dirty="0"/>
              <a:t> 14,15 * </a:t>
            </a:r>
            <a:r>
              <a:rPr lang="nb-NO" baseline="0" dirty="0" err="1"/>
              <a:t>Joh</a:t>
            </a:r>
            <a:r>
              <a:rPr lang="nb-NO" baseline="0" dirty="0"/>
              <a:t> 14,21 * 1 </a:t>
            </a:r>
            <a:r>
              <a:rPr lang="nb-NO" baseline="0" dirty="0" err="1"/>
              <a:t>Joh</a:t>
            </a:r>
            <a:r>
              <a:rPr lang="nb-NO" baseline="0" dirty="0"/>
              <a:t> 2,5 * 2 </a:t>
            </a:r>
            <a:r>
              <a:rPr lang="nb-NO" baseline="0" dirty="0" err="1"/>
              <a:t>Joh</a:t>
            </a:r>
            <a:r>
              <a:rPr lang="nb-NO" baseline="0" dirty="0"/>
              <a:t> 6</a:t>
            </a:r>
          </a:p>
          <a:p>
            <a:endParaRPr lang="nb-NO" dirty="0"/>
          </a:p>
          <a:p>
            <a:r>
              <a:rPr lang="nb-NO" b="1" baseline="0" dirty="0"/>
              <a:t>BIBELENS BUDSKAP om seksuelt samliv</a:t>
            </a:r>
            <a:br>
              <a:rPr lang="nb-NO" b="1" baseline="0" dirty="0"/>
            </a:br>
            <a:br>
              <a:rPr lang="nb-NO" b="1" baseline="0" dirty="0"/>
            </a:br>
            <a:r>
              <a:rPr lang="nb-NO" b="0" baseline="0" dirty="0"/>
              <a:t>1. </a:t>
            </a:r>
          </a:p>
          <a:p>
            <a:endParaRPr lang="nb-NO" b="1" baseline="0" dirty="0"/>
          </a:p>
          <a:p>
            <a:r>
              <a:rPr lang="nb-NO" sz="1300" dirty="0">
                <a:sym typeface="Wingdings"/>
              </a:rPr>
              <a:t>Definisjonen: «Hor er s</a:t>
            </a:r>
            <a:r>
              <a:rPr lang="nb-NO" sz="1300" dirty="0"/>
              <a:t>eksuelle relasjoner før og utenfor ekteskapet» er hentet fra en fotnote til Matt 5,27 i </a:t>
            </a:r>
            <a:r>
              <a:rPr lang="nb-NO" sz="1300" dirty="0">
                <a:latin typeface="Arial" panose="020B0604020202020204" pitchFamily="34" charset="0"/>
                <a:cs typeface="Arial" panose="020B0604020202020204" pitchFamily="34" charset="0"/>
              </a:rPr>
              <a:t>Bibelselskapets oversettelse 1978/1985. Det er en kort og presis definisjon på «hor» som hjelper unge mennesker til å skjønne at hor ikke handler om prostitusjon, slik mange tror </a:t>
            </a:r>
            <a:r>
              <a:rPr lang="nb-NO" sz="1300" dirty="0" err="1">
                <a:latin typeface="Arial" panose="020B0604020202020204" pitchFamily="34" charset="0"/>
                <a:cs typeface="Arial" panose="020B0604020202020204" pitchFamily="34" charset="0"/>
              </a:rPr>
              <a:t>utifra</a:t>
            </a:r>
            <a:r>
              <a:rPr lang="nb-NO" sz="1300" dirty="0">
                <a:latin typeface="Arial" panose="020B0604020202020204" pitchFamily="34" charset="0"/>
                <a:cs typeface="Arial" panose="020B0604020202020204" pitchFamily="34" charset="0"/>
              </a:rPr>
              <a:t> ordet «horer».</a:t>
            </a:r>
          </a:p>
          <a:p>
            <a:endParaRPr lang="nb-NO" sz="1300" dirty="0">
              <a:latin typeface="Arial" panose="020B0604020202020204" pitchFamily="34" charset="0"/>
              <a:cs typeface="Arial" panose="020B0604020202020204" pitchFamily="34" charset="0"/>
            </a:endParaRPr>
          </a:p>
          <a:p>
            <a:pPr defTabSz="955613">
              <a:defRPr/>
            </a:pPr>
            <a:r>
              <a:rPr lang="nb-NO" dirty="0"/>
              <a:t>* Taleren kan med</a:t>
            </a:r>
            <a:r>
              <a:rPr lang="nb-NO" baseline="0" dirty="0"/>
              <a:t> fordel bruke </a:t>
            </a:r>
            <a:r>
              <a:rPr lang="nb-NO" dirty="0"/>
              <a:t>stoffet i kapittel 2 i Ekteskapserklæringen</a:t>
            </a:r>
            <a:r>
              <a:rPr lang="nb-NO" baseline="0" dirty="0"/>
              <a:t> når dette lysbildet blir presentert.</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24</a:t>
            </a:fld>
            <a:endParaRPr lang="nb-NO"/>
          </a:p>
        </p:txBody>
      </p:sp>
    </p:spTree>
    <p:extLst>
      <p:ext uri="{BB962C8B-B14F-4D97-AF65-F5344CB8AC3E}">
        <p14:creationId xmlns:p14="http://schemas.microsoft.com/office/powerpoint/2010/main" val="1747670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55613">
              <a:defRPr/>
            </a:pPr>
            <a:r>
              <a:rPr lang="nb-NO" b="1" dirty="0"/>
              <a:t>TIPS OG MOMENTER TIL TALEREN</a:t>
            </a:r>
          </a:p>
          <a:p>
            <a:endParaRPr lang="nb-NO" sz="1300" dirty="0"/>
          </a:p>
          <a:p>
            <a:r>
              <a:rPr lang="nb-NO" sz="1300" dirty="0"/>
              <a:t>* </a:t>
            </a:r>
            <a:r>
              <a:rPr lang="nb-NO" sz="1300" b="1" dirty="0"/>
              <a:t>INNLEDNING</a:t>
            </a:r>
            <a:r>
              <a:rPr lang="nb-NO" sz="1300" dirty="0"/>
              <a:t>: En teologi som omdefinerer ekteskapet og oppløser betydningen av mann og kvinne, mor og far, er som regel et resultat av en ny teologi også på ett eller flere andre områder. Det skyldes gjerne dypereliggende årsaker, som f.eks.:</a:t>
            </a:r>
          </a:p>
          <a:p>
            <a:endParaRPr lang="nb-NO" sz="1300" dirty="0"/>
          </a:p>
          <a:p>
            <a:pPr defTabSz="376226">
              <a:lnSpc>
                <a:spcPts val="3553"/>
              </a:lnSpc>
            </a:pPr>
            <a:r>
              <a:rPr lang="nb-NO" sz="1300" dirty="0">
                <a:latin typeface="Arial" panose="020B0604020202020204" pitchFamily="34" charset="0"/>
                <a:cs typeface="Arial" panose="020B0604020202020204" pitchFamily="34" charset="0"/>
              </a:rPr>
              <a:t>•</a:t>
            </a:r>
            <a:r>
              <a:rPr lang="nb-NO" sz="1300" b="1" dirty="0"/>
              <a:t> Bibelsynet – </a:t>
            </a:r>
            <a:r>
              <a:rPr lang="nb-NO" sz="1300" i="1" dirty="0"/>
              <a:t>Er</a:t>
            </a:r>
            <a:r>
              <a:rPr lang="nb-NO" sz="1300" dirty="0"/>
              <a:t> Bibelen Guds ord, eller </a:t>
            </a:r>
            <a:r>
              <a:rPr lang="nb-NO" sz="1300" i="1" dirty="0"/>
              <a:t>inneholder</a:t>
            </a:r>
            <a:r>
              <a:rPr lang="nb-NO" sz="1300" dirty="0"/>
              <a:t> Bibelen bare Guds ord?</a:t>
            </a:r>
          </a:p>
          <a:p>
            <a:pPr defTabSz="376226">
              <a:lnSpc>
                <a:spcPts val="3553"/>
              </a:lnSpc>
            </a:pPr>
            <a:r>
              <a:rPr lang="nb-NO" sz="1300" dirty="0">
                <a:latin typeface="Arial" panose="020B0604020202020204" pitchFamily="34" charset="0"/>
                <a:cs typeface="Arial" panose="020B0604020202020204" pitchFamily="34" charset="0"/>
              </a:rPr>
              <a:t>•</a:t>
            </a:r>
            <a:r>
              <a:rPr lang="nb-NO" sz="1300" b="1" dirty="0"/>
              <a:t> Apostlenes og Jesu autoritet – </a:t>
            </a:r>
            <a:r>
              <a:rPr lang="nb-NO" sz="1300" dirty="0"/>
              <a:t>Er vi forpliktet på det de sier? Eller har vi frihet til å legge til side det vi ikke liker, eller som «ikke passer i en ny tid»?</a:t>
            </a:r>
          </a:p>
          <a:p>
            <a:pPr defTabSz="376226">
              <a:lnSpc>
                <a:spcPts val="3553"/>
              </a:lnSpc>
            </a:pPr>
            <a:r>
              <a:rPr lang="nb-NO" sz="1300" dirty="0">
                <a:latin typeface="Arial" panose="020B0604020202020204" pitchFamily="34" charset="0"/>
                <a:cs typeface="Arial" panose="020B0604020202020204" pitchFamily="34" charset="0"/>
              </a:rPr>
              <a:t>•</a:t>
            </a:r>
            <a:r>
              <a:rPr lang="nb-NO" sz="1300" b="1" dirty="0"/>
              <a:t> Evangelieforståelsen – </a:t>
            </a:r>
            <a:r>
              <a:rPr lang="nb-NO" sz="1300" dirty="0"/>
              <a:t>Hva er egentlig innholdet i evangeliet? Har evangeliet konsekvenser for livsførsel og etikk, eller dreier det seg bare om «åndelige» sannheter?</a:t>
            </a:r>
          </a:p>
          <a:p>
            <a:pPr defTabSz="376226">
              <a:lnSpc>
                <a:spcPts val="3553"/>
              </a:lnSpc>
            </a:pPr>
            <a:r>
              <a:rPr lang="nb-NO" sz="1300" dirty="0">
                <a:latin typeface="Arial" panose="020B0604020202020204" pitchFamily="34" charset="0"/>
                <a:cs typeface="Arial" panose="020B0604020202020204" pitchFamily="34" charset="0"/>
              </a:rPr>
              <a:t>•</a:t>
            </a:r>
            <a:r>
              <a:rPr lang="nb-NO" sz="1300" b="1" dirty="0"/>
              <a:t> Teologien om synd og nåde – </a:t>
            </a:r>
            <a:r>
              <a:rPr lang="nb-NO" sz="1300" dirty="0"/>
              <a:t>Er synd både synd mot Gud og mot mennesker? Hva er nåde, og hva er «billig nåde»? (D. </a:t>
            </a:r>
            <a:r>
              <a:rPr lang="nb-NO" sz="1300" dirty="0" err="1"/>
              <a:t>Bonhoeffer</a:t>
            </a:r>
            <a:r>
              <a:rPr lang="nb-NO" sz="1300" dirty="0"/>
              <a:t>). Hva er omvendelse?</a:t>
            </a:r>
          </a:p>
          <a:p>
            <a:pPr defTabSz="376226">
              <a:lnSpc>
                <a:spcPts val="3553"/>
              </a:lnSpc>
            </a:pPr>
            <a:r>
              <a:rPr lang="nb-NO" sz="1300" dirty="0">
                <a:latin typeface="Arial" panose="020B0604020202020204" pitchFamily="34" charset="0"/>
                <a:cs typeface="Arial" panose="020B0604020202020204" pitchFamily="34" charset="0"/>
              </a:rPr>
              <a:t>•</a:t>
            </a:r>
            <a:r>
              <a:rPr lang="nb-NO" sz="1300" b="1" dirty="0"/>
              <a:t> Frelseslæren – </a:t>
            </a:r>
            <a:r>
              <a:rPr lang="nb-NO" sz="1300" dirty="0"/>
              <a:t>Finnes det to utganger på livet, frelse eller fortapelse? Eller blir alle frelst til slutt – uansett? </a:t>
            </a:r>
          </a:p>
          <a:p>
            <a:pPr defTabSz="376226">
              <a:lnSpc>
                <a:spcPts val="3553"/>
              </a:lnSpc>
            </a:pPr>
            <a:r>
              <a:rPr lang="nb-NO" sz="1300" dirty="0">
                <a:latin typeface="Arial" panose="020B0604020202020204" pitchFamily="34" charset="0"/>
                <a:cs typeface="Arial" panose="020B0604020202020204" pitchFamily="34" charset="0"/>
              </a:rPr>
              <a:t>•</a:t>
            </a:r>
            <a:r>
              <a:rPr lang="nb-NO" sz="1300" b="1" dirty="0"/>
              <a:t> Åpenbaringsteologien </a:t>
            </a:r>
            <a:r>
              <a:rPr lang="nb-NO" sz="1300" dirty="0"/>
              <a:t>– Hvordan har Gud åpenbart seg og sin vilje? Kan menneskelige erfaringer erstatte deler av Guds åpenbaring?</a:t>
            </a:r>
          </a:p>
          <a:p>
            <a:pPr defTabSz="376226">
              <a:lnSpc>
                <a:spcPts val="3553"/>
              </a:lnSpc>
            </a:pPr>
            <a:r>
              <a:rPr lang="nb-NO" sz="1300" dirty="0">
                <a:latin typeface="Arial" panose="020B0604020202020204" pitchFamily="34" charset="0"/>
                <a:cs typeface="Arial" panose="020B0604020202020204" pitchFamily="34" charset="0"/>
              </a:rPr>
              <a:t>•</a:t>
            </a:r>
            <a:r>
              <a:rPr lang="nb-NO" sz="1300" b="1" dirty="0"/>
              <a:t> Kirkeforståelsen – </a:t>
            </a:r>
            <a:r>
              <a:rPr lang="nb-NO" sz="1300" dirty="0"/>
              <a:t>Hva er egentlig kirken? Hvem hører til i den? Hvem bestemmer teologien? Hvilken relasjon er det mellom Gud og menigheten?</a:t>
            </a:r>
          </a:p>
          <a:p>
            <a:pPr defTabSz="376226">
              <a:lnSpc>
                <a:spcPts val="3553"/>
              </a:lnSpc>
            </a:pPr>
            <a:r>
              <a:rPr lang="nb-NO" sz="1300" dirty="0">
                <a:latin typeface="Arial" panose="020B0604020202020204" pitchFamily="34" charset="0"/>
                <a:cs typeface="Arial" panose="020B0604020202020204" pitchFamily="34" charset="0"/>
              </a:rPr>
              <a:t>• </a:t>
            </a:r>
            <a:r>
              <a:rPr lang="nb-NO" sz="1300" b="1" dirty="0">
                <a:latin typeface="Arial" panose="020B0604020202020204" pitchFamily="34" charset="0"/>
                <a:cs typeface="Arial" panose="020B0604020202020204" pitchFamily="34" charset="0"/>
              </a:rPr>
              <a:t>Skapelsesteologien</a:t>
            </a:r>
            <a:r>
              <a:rPr lang="nb-NO" sz="1300" dirty="0">
                <a:latin typeface="Arial" panose="020B0604020202020204" pitchFamily="34" charset="0"/>
                <a:cs typeface="Arial" panose="020B0604020202020204" pitchFamily="34" charset="0"/>
              </a:rPr>
              <a:t> – Hva innebærer det at Gud er Skaper og kjenner sitt skaperverk i minste detalj? </a:t>
            </a:r>
          </a:p>
          <a:p>
            <a:r>
              <a:rPr lang="nb-NO" sz="1300" dirty="0"/>
              <a:t> </a:t>
            </a:r>
          </a:p>
          <a:p>
            <a:r>
              <a:rPr lang="nb-NO" sz="1300" b="1" dirty="0"/>
              <a:t>* EN ANNEN JESUS, EN ANNEN ÅND, ET ANNET EVANGELIUM?</a:t>
            </a:r>
            <a:r>
              <a:rPr lang="nb-NO" sz="1300" dirty="0"/>
              <a:t> </a:t>
            </a:r>
          </a:p>
          <a:p>
            <a:r>
              <a:rPr lang="nb-NO" sz="1300" dirty="0"/>
              <a:t>Et tankevekkende utsagn av Paulus i 2 Kor 11,3-4 kan eventuelt brukes i forbindelse med dette lysbildet:</a:t>
            </a:r>
          </a:p>
          <a:p>
            <a:r>
              <a:rPr lang="nb-NO" sz="1300" dirty="0"/>
              <a:t> </a:t>
            </a:r>
          </a:p>
          <a:p>
            <a:r>
              <a:rPr lang="nb-NO" sz="1300" dirty="0"/>
              <a:t>«Jeg er redd at slik slangen narret Eva med sin list, skal også deres tanker bli ført på avveier, bort fra den oppriktige og rene hengivenhet til Kristus. For dere tåler det svært så godt når noen kommer og forkynner </a:t>
            </a:r>
            <a:r>
              <a:rPr lang="nb-NO" sz="1300" b="1" i="1" dirty="0"/>
              <a:t>en annen Jesus</a:t>
            </a:r>
            <a:r>
              <a:rPr lang="nb-NO" sz="1300" dirty="0"/>
              <a:t> enn ham vi har forkynt, eller når dere får </a:t>
            </a:r>
            <a:r>
              <a:rPr lang="nb-NO" sz="1300" b="1" i="1" dirty="0"/>
              <a:t>en annen ånd</a:t>
            </a:r>
            <a:r>
              <a:rPr lang="nb-NO" sz="1300" dirty="0"/>
              <a:t> enn den dere har fått, eller </a:t>
            </a:r>
            <a:r>
              <a:rPr lang="nb-NO" sz="1300" b="1" i="1" dirty="0"/>
              <a:t>et annet evangelium</a:t>
            </a:r>
            <a:r>
              <a:rPr lang="nb-NO" sz="1300" dirty="0"/>
              <a:t> enn det dere har tatt imot.»</a:t>
            </a:r>
          </a:p>
          <a:p>
            <a:endParaRPr lang="nb-NO" sz="1300"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25</a:t>
            </a:fld>
            <a:endParaRPr lang="nb-NO"/>
          </a:p>
        </p:txBody>
      </p:sp>
    </p:spTree>
    <p:extLst>
      <p:ext uri="{BB962C8B-B14F-4D97-AF65-F5344CB8AC3E}">
        <p14:creationId xmlns:p14="http://schemas.microsoft.com/office/powerpoint/2010/main" val="1712664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b="1" dirty="0">
              <a:latin typeface="Arial" panose="020B0604020202020204" pitchFamily="34" charset="0"/>
              <a:cs typeface="Arial" panose="020B0604020202020204" pitchFamily="34" charset="0"/>
            </a:endParaRPr>
          </a:p>
          <a:p>
            <a:r>
              <a:rPr lang="nb-NO" sz="1400" dirty="0">
                <a:latin typeface="Arial" panose="020B0604020202020204" pitchFamily="34" charset="0"/>
                <a:cs typeface="Arial" panose="020B0604020202020204" pitchFamily="34" charset="0"/>
              </a:rPr>
              <a:t>Hver enkelt må ta et bevisst og gjennomtenkt valg og stå for det, selv om familie, venner og kjente kanskje står for det motsatte.</a:t>
            </a:r>
            <a:br>
              <a:rPr lang="nb-NO" sz="14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r>
              <a:rPr lang="nb-NO" sz="1500" b="1" dirty="0">
                <a:latin typeface="Arial" panose="020B0604020202020204" pitchFamily="34" charset="0"/>
                <a:cs typeface="Arial" panose="020B0604020202020204" pitchFamily="34" charset="0"/>
              </a:rPr>
              <a:t>1) ET ANNERLEDES FOLK.</a:t>
            </a:r>
            <a:r>
              <a:rPr lang="nb-NO" sz="1500" dirty="0">
                <a:latin typeface="Arial" panose="020B0604020202020204" pitchFamily="34" charset="0"/>
                <a:cs typeface="Arial" panose="020B0604020202020204" pitchFamily="34" charset="0"/>
              </a:rPr>
              <a:t> Vi tilhører et annet rike, en annen Herre, andre verdier og prioriteringer, en annen autoritet. Vi er «fremmede», sier Peter (1 </a:t>
            </a:r>
            <a:r>
              <a:rPr lang="nb-NO" sz="1500" dirty="0" err="1">
                <a:latin typeface="Arial" panose="020B0604020202020204" pitchFamily="34" charset="0"/>
                <a:cs typeface="Arial" panose="020B0604020202020204" pitchFamily="34" charset="0"/>
              </a:rPr>
              <a:t>Pet</a:t>
            </a:r>
            <a:r>
              <a:rPr lang="nb-NO" sz="1500" dirty="0">
                <a:latin typeface="Arial" panose="020B0604020202020204" pitchFamily="34" charset="0"/>
                <a:cs typeface="Arial" panose="020B0604020202020204" pitchFamily="34" charset="0"/>
              </a:rPr>
              <a:t> 1,1 og 17b).</a:t>
            </a:r>
            <a:endParaRPr lang="nb-NO" sz="1500" b="1" dirty="0">
              <a:latin typeface="Arial" panose="020B0604020202020204" pitchFamily="34" charset="0"/>
              <a:cs typeface="Arial" panose="020B0604020202020204" pitchFamily="34" charset="0"/>
            </a:endParaRPr>
          </a:p>
          <a:p>
            <a:br>
              <a:rPr lang="nb-NO" sz="1400" dirty="0">
                <a:latin typeface="Arial" panose="020B0604020202020204" pitchFamily="34" charset="0"/>
                <a:cs typeface="Arial" panose="020B0604020202020204" pitchFamily="34" charset="0"/>
              </a:rPr>
            </a:br>
            <a:r>
              <a:rPr lang="nb-NO" sz="1400" dirty="0">
                <a:latin typeface="Arial" panose="020B0604020202020204" pitchFamily="34" charset="0"/>
                <a:cs typeface="Arial" panose="020B0604020202020204" pitchFamily="34" charset="0"/>
              </a:rPr>
              <a:t>Som kristne er vi et </a:t>
            </a:r>
            <a:r>
              <a:rPr lang="nb-NO" sz="1400" i="1" dirty="0">
                <a:latin typeface="Arial" panose="020B0604020202020204" pitchFamily="34" charset="0"/>
                <a:cs typeface="Arial" panose="020B0604020202020204" pitchFamily="34" charset="0"/>
              </a:rPr>
              <a:t>annerledes folk</a:t>
            </a:r>
            <a:r>
              <a:rPr lang="nb-NO" sz="1400" dirty="0">
                <a:latin typeface="Arial" panose="020B0604020202020204" pitchFamily="34" charset="0"/>
                <a:cs typeface="Arial" panose="020B0604020202020204" pitchFamily="34" charset="0"/>
              </a:rPr>
              <a:t>. Vi tilhører et annet rike, med en annen Herre, med andre verdier og prioriteringer, og en annen autoritet i vurderingen av hva som er rett, godt og sant. 1 </a:t>
            </a:r>
            <a:r>
              <a:rPr lang="nb-NO" sz="1400" dirty="0" err="1">
                <a:latin typeface="Arial" panose="020B0604020202020204" pitchFamily="34" charset="0"/>
                <a:cs typeface="Arial" panose="020B0604020202020204" pitchFamily="34" charset="0"/>
              </a:rPr>
              <a:t>Pet</a:t>
            </a:r>
            <a:r>
              <a:rPr lang="nb-NO" sz="1400" dirty="0">
                <a:latin typeface="Arial" panose="020B0604020202020204" pitchFamily="34" charset="0"/>
                <a:cs typeface="Arial" panose="020B0604020202020204" pitchFamily="34" charset="0"/>
              </a:rPr>
              <a:t> 1,1 og 17b: Vi er «fremmede». </a:t>
            </a:r>
          </a:p>
          <a:p>
            <a:endParaRPr lang="nb-NO" sz="1400" dirty="0">
              <a:latin typeface="Arial" panose="020B0604020202020204" pitchFamily="34" charset="0"/>
              <a:cs typeface="Arial" panose="020B0604020202020204" pitchFamily="34" charset="0"/>
            </a:endParaRPr>
          </a:p>
          <a:p>
            <a:r>
              <a:rPr lang="nb-NO" sz="1400" dirty="0">
                <a:latin typeface="Arial" panose="020B0604020202020204" pitchFamily="34" charset="0"/>
                <a:cs typeface="Arial" panose="020B0604020202020204" pitchFamily="34" charset="0"/>
              </a:rPr>
              <a:t>Taleren kan eventuelt også sitere fra 1 Kor 1,26-31; Fil 3,20; </a:t>
            </a:r>
            <a:r>
              <a:rPr lang="nb-NO" sz="1400" dirty="0" err="1">
                <a:latin typeface="Arial" panose="020B0604020202020204" pitchFamily="34" charset="0"/>
                <a:cs typeface="Arial" panose="020B0604020202020204" pitchFamily="34" charset="0"/>
              </a:rPr>
              <a:t>Hebr</a:t>
            </a:r>
            <a:r>
              <a:rPr lang="nb-NO" sz="1400" dirty="0">
                <a:latin typeface="Arial" panose="020B0604020202020204" pitchFamily="34" charset="0"/>
                <a:cs typeface="Arial" panose="020B0604020202020204" pitchFamily="34" charset="0"/>
              </a:rPr>
              <a:t> 13,14.</a:t>
            </a:r>
          </a:p>
          <a:p>
            <a:endParaRPr lang="nb-NO" sz="1400" b="1" dirty="0">
              <a:latin typeface="Arial" panose="020B0604020202020204" pitchFamily="34" charset="0"/>
              <a:cs typeface="Arial" panose="020B0604020202020204" pitchFamily="34" charset="0"/>
            </a:endParaRPr>
          </a:p>
          <a:p>
            <a:r>
              <a:rPr lang="nb-NO" sz="1400" b="1" dirty="0">
                <a:latin typeface="Arial" panose="020B0604020202020204" pitchFamily="34" charset="0"/>
                <a:cs typeface="Arial" panose="020B0604020202020204" pitchFamily="34" charset="0"/>
              </a:rPr>
              <a:t>2) GUDS MEDARBEIDERE. </a:t>
            </a:r>
            <a:r>
              <a:rPr lang="nb-NO" dirty="0">
                <a:latin typeface="Arial" panose="020B0604020202020204" pitchFamily="34" charset="0"/>
                <a:cs typeface="Arial" panose="020B0604020202020204" pitchFamily="34" charset="0"/>
              </a:rPr>
              <a:t>Gud kaller oss til å leve i og forsvare hans sannheter, også når det gjelder ekteskap, barn og familie. 1 </a:t>
            </a:r>
            <a:r>
              <a:rPr lang="nb-NO" dirty="0" err="1">
                <a:latin typeface="Arial" panose="020B0604020202020204" pitchFamily="34" charset="0"/>
                <a:cs typeface="Arial" panose="020B0604020202020204" pitchFamily="34" charset="0"/>
              </a:rPr>
              <a:t>Pet</a:t>
            </a:r>
            <a:r>
              <a:rPr lang="nb-NO" dirty="0">
                <a:latin typeface="Arial" panose="020B0604020202020204" pitchFamily="34" charset="0"/>
                <a:cs typeface="Arial" panose="020B0604020202020204" pitchFamily="34" charset="0"/>
              </a:rPr>
              <a:t> 3,14b-16.</a:t>
            </a:r>
            <a:br>
              <a:rPr lang="nb-NO" dirty="0">
                <a:latin typeface="Arial" panose="020B0604020202020204" pitchFamily="34" charset="0"/>
                <a:cs typeface="Arial" panose="020B0604020202020204" pitchFamily="34" charset="0"/>
              </a:rPr>
            </a:br>
            <a:endParaRPr lang="nb-NO" dirty="0">
              <a:latin typeface="Arial" panose="020B0604020202020204" pitchFamily="34" charset="0"/>
              <a:cs typeface="Arial" panose="020B0604020202020204" pitchFamily="34" charset="0"/>
            </a:endParaRPr>
          </a:p>
          <a:p>
            <a:r>
              <a:rPr lang="nb-NO" sz="1400" b="1" dirty="0">
                <a:latin typeface="Arial" panose="020B0604020202020204" pitchFamily="34" charset="0"/>
                <a:cs typeface="Arial" panose="020B0604020202020204" pitchFamily="34" charset="0"/>
              </a:rPr>
              <a:t>3) FORSVARSKAMP. </a:t>
            </a:r>
            <a:r>
              <a:rPr lang="nb-NO" dirty="0">
                <a:latin typeface="Arial" panose="020B0604020202020204" pitchFamily="34" charset="0"/>
                <a:cs typeface="Arial" panose="020B0604020202020204" pitchFamily="34" charset="0"/>
              </a:rPr>
              <a:t>Vi fører ikke en kamp mot mennesker, men en forsvarskamp mot ideologier, tankesystemer og åndskrefter som kolliderer med Guds skapervilje og bud. Ef 6,12: «Vår kamp er ikke mot kjønn og blod, men mot makter og åndskrefter, mot verdens herskere i dette mørket, mot ondskapens åndehær i himmelrommet.» (v. 13: Ta derfor på Guds fulle rustning …)</a:t>
            </a:r>
            <a:br>
              <a:rPr lang="nb-NO" dirty="0">
                <a:latin typeface="Arial" panose="020B0604020202020204" pitchFamily="34" charset="0"/>
                <a:cs typeface="Arial" panose="020B0604020202020204" pitchFamily="34" charset="0"/>
              </a:rPr>
            </a:b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Taleren kan eventuelt også sitere de sterke versene i 2 Kor 4,2; 2 Kor 10,4-5.</a:t>
            </a:r>
            <a:br>
              <a:rPr lang="nb-NO" dirty="0">
                <a:latin typeface="Arial" panose="020B0604020202020204" pitchFamily="34" charset="0"/>
                <a:cs typeface="Arial" panose="020B0604020202020204" pitchFamily="34" charset="0"/>
              </a:rPr>
            </a:br>
            <a:endParaRPr lang="nb-NO" sz="1400" b="1" dirty="0">
              <a:latin typeface="Arial" panose="020B0604020202020204" pitchFamily="34" charset="0"/>
              <a:cs typeface="Arial" panose="020B0604020202020204" pitchFamily="34" charset="0"/>
            </a:endParaRPr>
          </a:p>
          <a:p>
            <a:r>
              <a:rPr lang="nb-NO" sz="1400" b="1" dirty="0">
                <a:latin typeface="Arial" panose="020B0604020202020204" pitchFamily="34" charset="0"/>
                <a:cs typeface="Arial" panose="020B0604020202020204" pitchFamily="34" charset="0"/>
              </a:rPr>
              <a:t>* Et ekstra moment </a:t>
            </a:r>
            <a:r>
              <a:rPr lang="nb-NO" sz="1400" dirty="0">
                <a:latin typeface="Arial" panose="020B0604020202020204" pitchFamily="34" charset="0"/>
                <a:cs typeface="Arial" panose="020B0604020202020204" pitchFamily="34" charset="0"/>
              </a:rPr>
              <a:t>som eventuelt kan kommenteres:</a:t>
            </a:r>
            <a:br>
              <a:rPr lang="nb-NO" sz="1400" dirty="0">
                <a:latin typeface="Arial" panose="020B0604020202020204" pitchFamily="34" charset="0"/>
                <a:cs typeface="Arial" panose="020B0604020202020204" pitchFamily="34" charset="0"/>
              </a:rPr>
            </a:br>
            <a:r>
              <a:rPr lang="nb-NO" sz="1400" b="1" dirty="0">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Vårt ønske og mål er å vitne om Guds gode skapervilje for ekteskap og barn, ikke å påtvinge andre våre meninger. </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26</a:t>
            </a:fld>
            <a:endParaRPr lang="nb-NO"/>
          </a:p>
        </p:txBody>
      </p:sp>
    </p:spTree>
    <p:extLst>
      <p:ext uri="{BB962C8B-B14F-4D97-AF65-F5344CB8AC3E}">
        <p14:creationId xmlns:p14="http://schemas.microsoft.com/office/powerpoint/2010/main" val="2701663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endParaRPr lang="nb-NO" altLang="nb-NO" b="1" dirty="0">
              <a:solidFill>
                <a:srgbClr val="C00000"/>
              </a:solidFill>
              <a:latin typeface="Arial" panose="020B0604020202020204" pitchFamily="34" charset="0"/>
              <a:cs typeface="Arial" panose="020B0604020202020204" pitchFamily="34" charset="0"/>
            </a:endParaRPr>
          </a:p>
          <a:p>
            <a:pPr algn="l" eaLnBrk="1" hangingPunct="1"/>
            <a:r>
              <a:rPr lang="nb-NO" altLang="nb-NO" sz="1000" dirty="0">
                <a:solidFill>
                  <a:srgbClr val="C00000"/>
                </a:solidFill>
                <a:latin typeface="Arial" panose="020B0604020202020204" pitchFamily="34" charset="0"/>
                <a:cs typeface="Arial" panose="020B0604020202020204" pitchFamily="34" charset="0"/>
              </a:rPr>
              <a:t>1. </a:t>
            </a:r>
            <a:r>
              <a:rPr lang="nb-NO" altLang="nb-NO" sz="1000" dirty="0" err="1">
                <a:solidFill>
                  <a:srgbClr val="C00000"/>
                </a:solidFill>
                <a:latin typeface="Arial" panose="020B0604020202020204" pitchFamily="34" charset="0"/>
                <a:cs typeface="Arial" panose="020B0604020202020204" pitchFamily="34" charset="0"/>
              </a:rPr>
              <a:t>Kommentér</a:t>
            </a:r>
            <a:r>
              <a:rPr lang="nb-NO" altLang="nb-NO" sz="1000" dirty="0">
                <a:solidFill>
                  <a:srgbClr val="C00000"/>
                </a:solidFill>
                <a:latin typeface="Arial" panose="020B0604020202020204" pitchFamily="34" charset="0"/>
                <a:cs typeface="Arial" panose="020B0604020202020204" pitchFamily="34" charset="0"/>
              </a:rPr>
              <a:t>  gjerne kort hvert punkt som en repetisjon av undervisningen. Legg vekt på at disse tre punktene/stikkordene er fundamentale sannheter. De er tre knagger å henge vår egen refleksjon og overbevisning på, og en god disposisjon for samtaler og vektlegginger i kontakt med andre.</a:t>
            </a:r>
          </a:p>
          <a:p>
            <a:pPr algn="l" eaLnBrk="1" hangingPunct="1"/>
            <a:endParaRPr lang="nb-NO" altLang="nb-NO" sz="1000" dirty="0">
              <a:solidFill>
                <a:srgbClr val="C00000"/>
              </a:solidFill>
              <a:latin typeface="Arial" panose="020B0604020202020204" pitchFamily="34" charset="0"/>
              <a:cs typeface="Arial" panose="020B0604020202020204" pitchFamily="34" charset="0"/>
            </a:endParaRPr>
          </a:p>
          <a:p>
            <a:pPr algn="l" eaLnBrk="1" hangingPunct="1"/>
            <a:r>
              <a:rPr lang="nb-NO" altLang="nb-NO" sz="1000" dirty="0">
                <a:solidFill>
                  <a:srgbClr val="C00000"/>
                </a:solidFill>
                <a:latin typeface="Arial" panose="020B0604020202020204" pitchFamily="34" charset="0"/>
                <a:cs typeface="Arial" panose="020B0604020202020204" pitchFamily="34" charset="0"/>
              </a:rPr>
              <a:t>2. Gi deltakerne 3-4 minutter til å snakke sammen om de tre stikkordene i par eller i smågrupper, dersom tiden tillater det.</a:t>
            </a:r>
          </a:p>
          <a:p>
            <a:pPr algn="l" eaLnBrk="1" hangingPunct="1"/>
            <a:endParaRPr lang="nb-NO" altLang="nb-NO" b="1" dirty="0">
              <a:solidFill>
                <a:srgbClr val="C00000"/>
              </a:solidFill>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pPr>
              <a:defRPr/>
            </a:pPr>
            <a:fld id="{4A7EED7F-2B95-485D-8358-8A9D7FBA1CA0}" type="slidenum">
              <a:rPr lang="nb-NO" smtClean="0"/>
              <a:pPr>
                <a:defRPr/>
              </a:pPr>
              <a:t>28</a:t>
            </a:fld>
            <a:endParaRPr lang="nb-NO"/>
          </a:p>
        </p:txBody>
      </p:sp>
      <p:sp>
        <p:nvSpPr>
          <p:cNvPr id="2" name="Plassholder for bunntekst 1"/>
          <p:cNvSpPr>
            <a:spLocks noGrp="1"/>
          </p:cNvSpPr>
          <p:nvPr>
            <p:ph type="ftr" sz="quarter" idx="10"/>
          </p:nvPr>
        </p:nvSpPr>
        <p:spPr/>
        <p:txBody>
          <a:bodyPr/>
          <a:lstStyle/>
          <a:p>
            <a:r>
              <a:rPr lang="nb-NO"/>
              <a:t>Seminar over Ekteskapserklæringen</a:t>
            </a:r>
          </a:p>
        </p:txBody>
      </p:sp>
    </p:spTree>
    <p:extLst>
      <p:ext uri="{BB962C8B-B14F-4D97-AF65-F5344CB8AC3E}">
        <p14:creationId xmlns:p14="http://schemas.microsoft.com/office/powerpoint/2010/main" val="2570013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186113" y="487363"/>
            <a:ext cx="3255962" cy="2441575"/>
          </a:xfrm>
        </p:spPr>
      </p:sp>
      <p:sp>
        <p:nvSpPr>
          <p:cNvPr id="3" name="Plassholder for notater 2"/>
          <p:cNvSpPr>
            <a:spLocks noGrp="1"/>
          </p:cNvSpPr>
          <p:nvPr>
            <p:ph type="body" idx="1"/>
          </p:nvPr>
        </p:nvSpPr>
        <p:spPr/>
        <p:txBody>
          <a:bodyPr/>
          <a:lstStyle/>
          <a:p>
            <a:endParaRPr lang="nb-NO" dirty="0"/>
          </a:p>
          <a:p>
            <a:r>
              <a:rPr lang="nb-NO" dirty="0"/>
              <a:t>Dette lysbildet</a:t>
            </a:r>
            <a:r>
              <a:rPr lang="nb-NO" baseline="0" dirty="0"/>
              <a:t> kan fungere som en avslutning og en oppsummering av en presentasjon, men det kan også brukes som et enkeltstående bilde i en andakt eller et kort innslag.</a:t>
            </a:r>
            <a:endParaRPr lang="nb-NO" dirty="0"/>
          </a:p>
          <a:p>
            <a:endParaRPr lang="nb-NO" dirty="0"/>
          </a:p>
          <a:p>
            <a:r>
              <a:rPr lang="nb-NO" dirty="0"/>
              <a:t>Taleren</a:t>
            </a:r>
            <a:r>
              <a:rPr lang="nb-NO" baseline="0" dirty="0"/>
              <a:t> leser </a:t>
            </a:r>
            <a:r>
              <a:rPr lang="nb-NO" dirty="0"/>
              <a:t>disse JA-utsagnene</a:t>
            </a:r>
            <a:r>
              <a:rPr lang="nb-NO" baseline="0" dirty="0"/>
              <a:t> høyt og komment</a:t>
            </a:r>
            <a:r>
              <a:rPr lang="nb-NO" sz="1100" dirty="0"/>
              <a:t>erer eventuelt noen av dem med et par setninger, om tiden tillater det.</a:t>
            </a:r>
          </a:p>
          <a:p>
            <a:endParaRPr lang="nb-NO" sz="1100" dirty="0"/>
          </a:p>
          <a:p>
            <a:r>
              <a:rPr lang="nb-NO" sz="1100" dirty="0"/>
              <a:t>Legg vekt på at vårt utgangspunkt og vår motivasjon ikke er å si nei til og ta avstand fra mennesker og deres meninger, men å si et rungende JA til Guds gode vilje. Av dette følger det selvsagt at vi sier nei til det motsatte. (Vi er ikke schizofrene!) Vårt nei og vår motstand er en </a:t>
            </a:r>
            <a:r>
              <a:rPr lang="nb-NO" sz="1100" b="1" dirty="0"/>
              <a:t>konsekvens</a:t>
            </a:r>
            <a:r>
              <a:rPr lang="nb-NO" sz="1100" dirty="0"/>
              <a:t> av vårt JA, ikke motivasjonen og drivkraften. </a:t>
            </a:r>
          </a:p>
          <a:p>
            <a:endParaRPr lang="nb-NO" sz="1100" dirty="0"/>
          </a:p>
          <a:p>
            <a:r>
              <a:rPr lang="nb-NO" sz="1100" dirty="0"/>
              <a:t>Hvis vi definerer debatten som en kultur- eller åndskamp, handler det for vår del om en </a:t>
            </a:r>
            <a:r>
              <a:rPr lang="nb-NO" sz="1100" b="1" dirty="0"/>
              <a:t>forsvarskamp</a:t>
            </a:r>
            <a:r>
              <a:rPr lang="nb-NO" sz="1100" dirty="0"/>
              <a:t>, ikke en angrepskamp.</a:t>
            </a:r>
          </a:p>
          <a:p>
            <a:endParaRPr lang="nb-NO" sz="1100" dirty="0"/>
          </a:p>
          <a:p>
            <a:r>
              <a:rPr lang="nb-NO" sz="1100" dirty="0"/>
              <a:t>Ja-budskapene på lysbildet er en gjengivelse av Ekteskapserklæringens siste side.</a:t>
            </a:r>
          </a:p>
          <a:p>
            <a:endParaRPr lang="nb-NO" sz="1100" dirty="0"/>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30</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643496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a:t>«De siste årene har debatten om seksualitet og samliv, ekteskap og barn vært intens i ulike sammenhenger og på mange arenaer. </a:t>
            </a:r>
          </a:p>
          <a:p>
            <a:endParaRPr lang="nb-NO" b="1" baseline="0" dirty="0"/>
          </a:p>
          <a:p>
            <a:r>
              <a:rPr lang="nb-NO" b="1" baseline="0" dirty="0"/>
              <a:t>Det som for få år siden var selvsagt for de aller fleste, blir i dag heftig diskutert. </a:t>
            </a:r>
          </a:p>
          <a:p>
            <a:endParaRPr lang="nb-NO" b="1" baseline="0" dirty="0"/>
          </a:p>
          <a:p>
            <a:r>
              <a:rPr lang="nb-NO" b="1" baseline="0" dirty="0"/>
              <a:t>Tematikken angår oss alle. Det er derfor ikke så rart at den engasjerer.</a:t>
            </a:r>
          </a:p>
          <a:p>
            <a:endParaRPr lang="nb-NO" b="1" baseline="0" dirty="0"/>
          </a:p>
          <a:p>
            <a:r>
              <a:rPr lang="nb-NO" b="1" baseline="0" dirty="0"/>
              <a:t>Vi skal se kort på noen av de sentrale spørsmålene.»</a:t>
            </a:r>
          </a:p>
          <a:p>
            <a:endParaRPr lang="nb-NO" baseline="0" dirty="0"/>
          </a:p>
          <a:p>
            <a:pPr marL="219561" indent="-219561">
              <a:buAutoNum type="arabicPeriod"/>
            </a:pPr>
            <a:r>
              <a:rPr lang="nb-NO" baseline="0" dirty="0"/>
              <a:t>Les spørsmålene høyt.</a:t>
            </a:r>
          </a:p>
          <a:p>
            <a:pPr marL="219561" indent="-219561">
              <a:buAutoNum type="arabicPeriod"/>
            </a:pPr>
            <a:r>
              <a:rPr lang="nb-NO" baseline="0" dirty="0"/>
              <a:t>Poenget med dette lysbildet er ikke at taleren skal gi utfyllende kommentarer til hvert spørsmål. Hensikten er å løfte fram aktuelle problemstillinger – til ettertanke og bevisstgjøring.</a:t>
            </a:r>
          </a:p>
          <a:p>
            <a:pPr marL="219561" indent="-219561">
              <a:buAutoNum type="arabicPeriod"/>
            </a:pPr>
            <a:r>
              <a:rPr lang="nb-NO" baseline="0" dirty="0"/>
              <a:t>Etter at alle spørsmålene står på skjermen, kan man gjerne gi deltakerne et par minutter til å prate sammen i smågrupper (2-4 personer) om følgende spørsmål: </a:t>
            </a:r>
          </a:p>
          <a:p>
            <a:r>
              <a:rPr lang="nb-NO" baseline="0" dirty="0"/>
              <a:t>«Hvilke spørsmål synes dere er mest aktuelle? Mest krevende?»</a:t>
            </a:r>
          </a:p>
          <a:p>
            <a:pPr marL="219561" indent="-219561">
              <a:buAutoNum type="arabicPeriod"/>
            </a:pPr>
            <a:endParaRPr lang="nb-NO" baseline="0" dirty="0"/>
          </a:p>
          <a:p>
            <a:pPr marL="219561" indent="-219561">
              <a:buAutoNum type="arabicPeriod"/>
            </a:pPr>
            <a:endParaRPr lang="nb-NO" baseline="0" dirty="0"/>
          </a:p>
          <a:p>
            <a:pPr marL="219561" indent="-219561">
              <a:buAutoNum type="arabicPeriod"/>
            </a:pPr>
            <a:endParaRPr lang="nb-NO" baseline="0"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a:t>
            </a:fld>
            <a:endParaRPr lang="nb-NO"/>
          </a:p>
        </p:txBody>
      </p:sp>
    </p:spTree>
    <p:extLst>
      <p:ext uri="{BB962C8B-B14F-4D97-AF65-F5344CB8AC3E}">
        <p14:creationId xmlns:p14="http://schemas.microsoft.com/office/powerpoint/2010/main" val="194076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TIPS OG MOMENTER TIL TALEREN</a:t>
            </a:r>
          </a:p>
          <a:p>
            <a:endParaRPr lang="nb-NO" dirty="0"/>
          </a:p>
          <a:p>
            <a:r>
              <a:rPr lang="nb-NO" dirty="0"/>
              <a:t>* Som utfyllende kommentarer til hvert punkt anbefaler vi at taleren formidler innholdet i de aktuelle avsnittene i Ekteskapserklæringen</a:t>
            </a:r>
            <a:r>
              <a:rPr lang="nb-NO" baseline="0" dirty="0"/>
              <a:t> – og selvfølgelig andre momenter/illustrasjoner/erfaringer som kan være relevante.</a:t>
            </a:r>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10</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9543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ssholder for notater 2"/>
              <p:cNvSpPr>
                <a:spLocks noGrp="1"/>
              </p:cNvSpPr>
              <p:nvPr>
                <p:ph type="body" idx="1"/>
              </p:nvPr>
            </p:nvSpPr>
            <p:spPr>
              <a:xfrm>
                <a:off x="992664" y="3228898"/>
                <a:ext cx="7941310" cy="3914357"/>
              </a:xfrm>
            </p:spPr>
            <p:txBody>
              <a:bodyPr/>
              <a:lstStyle/>
              <a:p>
                <a:r>
                  <a:rPr lang="nb-NO" sz="1100" dirty="0">
                    <a:latin typeface="Arial" panose="020B0604020202020204" pitchFamily="34" charset="0"/>
                    <a:cs typeface="Arial" panose="020B0604020202020204" pitchFamily="34" charset="0"/>
                  </a:rPr>
                  <a:t>Spørsmålene om kjønn og seksualitet, ekteskap og familie, foreldreskap og barn angår oss alle –  inkludert våre egne barn og barnebarn. Det er umulig å være nøytral. På stadig nye arenaer vil vi bli utfordret til å si hva vi mener, og begrunne hvorfor vi gjør det. </a:t>
                </a:r>
                <a:br>
                  <a:rPr lang="nb-NO" sz="1100" dirty="0">
                    <a:latin typeface="Arial" panose="020B0604020202020204" pitchFamily="34" charset="0"/>
                    <a:cs typeface="Arial" panose="020B0604020202020204" pitchFamily="34" charset="0"/>
                  </a:rPr>
                </a:br>
                <a:br>
                  <a:rPr lang="nb-NO" sz="1100" dirty="0">
                    <a:latin typeface="Arial" panose="020B0604020202020204" pitchFamily="34" charset="0"/>
                    <a:cs typeface="Arial" panose="020B0604020202020204" pitchFamily="34" charset="0"/>
                  </a:rPr>
                </a:br>
                <a:r>
                  <a:rPr lang="nb-NO" sz="1100" dirty="0">
                    <a:latin typeface="Arial" panose="020B0604020202020204" pitchFamily="34" charset="0"/>
                    <a:cs typeface="Arial" panose="020B0604020202020204" pitchFamily="34" charset="0"/>
                  </a:rPr>
                  <a:t>Her er noen stikkord til motivasjon og bevisstgjøring:</a:t>
                </a:r>
                <a:br>
                  <a:rPr lang="nb-NO" sz="1100" dirty="0">
                    <a:latin typeface="Arial" panose="020B0604020202020204" pitchFamily="34" charset="0"/>
                    <a:cs typeface="Arial" panose="020B0604020202020204" pitchFamily="34" charset="0"/>
                  </a:rPr>
                </a:br>
                <a:endParaRPr lang="nb-NO" sz="1100" dirty="0">
                  <a:latin typeface="Arial" panose="020B0604020202020204" pitchFamily="34" charset="0"/>
                  <a:cs typeface="Arial" panose="020B0604020202020204" pitchFamily="34" charset="0"/>
                </a:endParaRPr>
              </a:p>
              <a:p>
                <a14:m>
                  <m:oMath xmlns:m="http://schemas.openxmlformats.org/officeDocument/2006/math">
                    <m:r>
                      <a:rPr lang="nb-NO" sz="1100" i="1" dirty="0">
                        <a:latin typeface="Cambria Math"/>
                      </a:rPr>
                      <m:t>■ </m:t>
                    </m:r>
                  </m:oMath>
                </a14:m>
                <a:r>
                  <a:rPr lang="nb-NO" sz="1100" b="1" dirty="0"/>
                  <a:t>Kjærlighet</a:t>
                </a:r>
                <a:r>
                  <a:rPr lang="nb-NO" sz="1100" dirty="0"/>
                  <a:t> til Gud, til hans Ord og til hans skaperordninger, til barn og kommende generasjoner, til våre medmennesker og til samfunnet. Som kristne er vi </a:t>
                </a:r>
                <a:r>
                  <a:rPr lang="nb-NO" sz="1100" dirty="0">
                    <a:latin typeface="Arial" panose="020B0604020202020204" pitchFamily="34" charset="0"/>
                    <a:cs typeface="Arial" panose="020B0604020202020204" pitchFamily="34" charset="0"/>
                  </a:rPr>
                  <a:t>overbevist om at Gud vil alle menneskers beste. Hans vilje er god -- for oss og for alle mennesker! Hans vilje er ikke alltid enkel og populær, men den er alltid til vårt beste. </a:t>
                </a:r>
                <a:br>
                  <a:rPr lang="nb-NO" sz="1100" dirty="0">
                    <a:latin typeface="Arial" panose="020B0604020202020204" pitchFamily="34" charset="0"/>
                    <a:cs typeface="Arial" panose="020B0604020202020204" pitchFamily="34" charset="0"/>
                  </a:rPr>
                </a:br>
                <a:r>
                  <a:rPr lang="nb-NO" sz="1100" dirty="0"/>
                  <a:t>Vi ønsker at engasjementet vårt skal være preget av Guds kjærlighet som er utøst i våre hjerter (Rom 5,5) – også i møte med dem som er uenige med oss, og som kanskje lever på tvers av det vi mener er Guds vilje. Målet vårt: Å være «tro mot sannheten i kjærlighet» (Ef 4,15).</a:t>
                </a:r>
                <a:br>
                  <a:rPr lang="nb-NO" sz="1100" dirty="0"/>
                </a:br>
                <a:br>
                  <a:rPr lang="nb-NO" sz="1100" dirty="0"/>
                </a:br>
                <a14:m>
                  <m:oMath xmlns:m="http://schemas.openxmlformats.org/officeDocument/2006/math">
                    <m:r>
                      <a:rPr lang="nb-NO" sz="1100" i="1" dirty="0">
                        <a:latin typeface="Cambria Math"/>
                      </a:rPr>
                      <m:t>■</m:t>
                    </m:r>
                  </m:oMath>
                </a14:m>
                <a:r>
                  <a:rPr lang="nb-NO" sz="1100" dirty="0"/>
                  <a:t> </a:t>
                </a:r>
                <a:r>
                  <a:rPr lang="nb-NO" sz="1100" b="1" dirty="0"/>
                  <a:t>Kallet</a:t>
                </a:r>
                <a:r>
                  <a:rPr lang="nb-NO" sz="1100" dirty="0"/>
                  <a:t> fra Herren til å stole på, vitne om, forsvare og leve ut hans gode vilje. «Følg meg!» sier Jesus. Det gjelder på alle områder av livet.</a:t>
                </a:r>
                <a:br>
                  <a:rPr lang="nb-NO" sz="1100" dirty="0"/>
                </a:br>
                <a:br>
                  <a:rPr lang="nb-NO" sz="1100" dirty="0"/>
                </a:br>
                <a14:m>
                  <m:oMath xmlns:m="http://schemas.openxmlformats.org/officeDocument/2006/math">
                    <m:r>
                      <a:rPr lang="nb-NO" sz="1100" i="1" dirty="0">
                        <a:latin typeface="Cambria Math"/>
                      </a:rPr>
                      <m:t>■</m:t>
                    </m:r>
                  </m:oMath>
                </a14:m>
                <a:r>
                  <a:rPr lang="nb-NO" sz="1100" dirty="0"/>
                  <a:t> </a:t>
                </a:r>
                <a:r>
                  <a:rPr lang="nb-NO" sz="1100" b="1" dirty="0"/>
                  <a:t>Konsekvensene.</a:t>
                </a:r>
                <a:r>
                  <a:rPr lang="nb-NO" sz="1100" dirty="0"/>
                  <a:t> Vi innser at de negative ringvirkningene av å oppløse Guds bud og skaperordninger vil bli omfattende på mange plan i samfunnet. Vi avviser og prøver å avsløre overfladiskhet og bagatellisering.</a:t>
                </a:r>
              </a:p>
              <a:p>
                <a:pPr defTabSz="955590">
                  <a:defRPr/>
                </a:pPr>
                <a:br>
                  <a:rPr lang="nb-NO" sz="1100" i="1" dirty="0">
                    <a:latin typeface="Cambria Math"/>
                  </a:rPr>
                </a:br>
                <a14:m>
                  <m:oMath xmlns:m="http://schemas.openxmlformats.org/officeDocument/2006/math">
                    <m:r>
                      <a:rPr lang="nb-NO" sz="1100" i="1" dirty="0">
                        <a:latin typeface="Cambria Math"/>
                      </a:rPr>
                      <m:t>■</m:t>
                    </m:r>
                  </m:oMath>
                </a14:m>
                <a:r>
                  <a:rPr lang="nb-NO" sz="1100" dirty="0">
                    <a:latin typeface="Arial" panose="020B0604020202020204" pitchFamily="34" charset="0"/>
                    <a:cs typeface="Arial" panose="020B0604020202020204" pitchFamily="34" charset="0"/>
                  </a:rPr>
                  <a:t> </a:t>
                </a:r>
                <a:r>
                  <a:rPr lang="nb-NO" sz="1100" b="1" dirty="0">
                    <a:latin typeface="Arial" panose="020B0604020202020204" pitchFamily="34" charset="0"/>
                    <a:cs typeface="Arial" panose="020B0604020202020204" pitchFamily="34" charset="0"/>
                  </a:rPr>
                  <a:t>Kunnskap </a:t>
                </a:r>
                <a:r>
                  <a:rPr lang="nb-NO" sz="1100" dirty="0">
                    <a:latin typeface="Arial" panose="020B0604020202020204" pitchFamily="34" charset="0"/>
                    <a:cs typeface="Arial" panose="020B0604020202020204" pitchFamily="34" charset="0"/>
                  </a:rPr>
                  <a:t>gjør oss trygge på vår overbevisning og det vi tror på. Kunnskap gir oss frimodighet når vi forklarer og forsvarer vår overbevisning. Kunnskap er avgjørende for å kunne avsløre uholdbar retorikk og skjult manipulering, halvsannheter og hersketeknikker.</a:t>
                </a:r>
                <a:br>
                  <a:rPr lang="nb-NO" sz="1100" dirty="0">
                    <a:latin typeface="Arial" panose="020B0604020202020204" pitchFamily="34" charset="0"/>
                    <a:cs typeface="Arial" panose="020B0604020202020204" pitchFamily="34" charset="0"/>
                  </a:rPr>
                </a:br>
                <a:br>
                  <a:rPr lang="nb-NO" sz="1100" dirty="0">
                    <a:latin typeface="Arial" panose="020B0604020202020204" pitchFamily="34" charset="0"/>
                    <a:cs typeface="Arial" panose="020B0604020202020204" pitchFamily="34" charset="0"/>
                  </a:rPr>
                </a:br>
                <a14:m>
                  <m:oMath xmlns:m="http://schemas.openxmlformats.org/officeDocument/2006/math">
                    <m:r>
                      <a:rPr lang="nb-NO" sz="1100" i="1" dirty="0">
                        <a:latin typeface="Cambria Math"/>
                      </a:rPr>
                      <m:t>■</m:t>
                    </m:r>
                  </m:oMath>
                </a14:m>
                <a:r>
                  <a:rPr lang="nb-NO" sz="1100" dirty="0">
                    <a:latin typeface="Arial" panose="020B0604020202020204" pitchFamily="34" charset="0"/>
                    <a:cs typeface="Arial" panose="020B0604020202020204" pitchFamily="34" charset="0"/>
                  </a:rPr>
                  <a:t> </a:t>
                </a:r>
                <a:r>
                  <a:rPr lang="nb-NO" sz="1100" b="1" dirty="0">
                    <a:latin typeface="Arial" panose="020B0604020202020204" pitchFamily="34" charset="0"/>
                    <a:cs typeface="Arial" panose="020B0604020202020204" pitchFamily="34" charset="0"/>
                  </a:rPr>
                  <a:t>Kampen.</a:t>
                </a:r>
                <a:r>
                  <a:rPr lang="nb-NO" sz="1100" dirty="0">
                    <a:latin typeface="Arial" panose="020B0604020202020204" pitchFamily="34" charset="0"/>
                    <a:cs typeface="Arial" panose="020B0604020202020204" pitchFamily="34" charset="0"/>
                  </a:rPr>
                  <a:t> Vi tar på alvor at samlivsdebatten i kirke og samfunn er åndskamp på høyeste nivå, der Guds gode vilje blir angrepet og forvrengt. For kristne dreier det seg om forsvar, ikke angrep. Vi kan ikke trekke oss tilbake eller tilpasse oss ideologier og trender som angriper og undergraver Guds gode plan for ekteskapet, familien og barnet. Vi ønsker å være «tro mot sannheten i kjærlighet» (Ef 4,15) og å «ta til fange hver tanke under lydighet mot Kristus» (2 Kor 10,4-5).</a:t>
                </a:r>
                <a:br>
                  <a:rPr lang="nb-NO" sz="1100" dirty="0">
                    <a:latin typeface="Arial" panose="020B0604020202020204" pitchFamily="34" charset="0"/>
                    <a:cs typeface="Arial" panose="020B0604020202020204" pitchFamily="34" charset="0"/>
                  </a:rPr>
                </a:br>
                <a:br>
                  <a:rPr lang="nb-NO" sz="1100" dirty="0">
                    <a:latin typeface="Arial" panose="020B0604020202020204" pitchFamily="34" charset="0"/>
                    <a:cs typeface="Arial" panose="020B0604020202020204" pitchFamily="34" charset="0"/>
                  </a:rPr>
                </a:br>
                <a14:m>
                  <m:oMath xmlns:m="http://schemas.openxmlformats.org/officeDocument/2006/math">
                    <m:r>
                      <a:rPr lang="nb-NO" sz="1100" i="1" dirty="0">
                        <a:latin typeface="Cambria Math"/>
                      </a:rPr>
                      <m:t>■</m:t>
                    </m:r>
                  </m:oMath>
                </a14:m>
                <a:r>
                  <a:rPr lang="nb-NO" sz="1100" dirty="0">
                    <a:latin typeface="Arial" panose="020B0604020202020204" pitchFamily="34" charset="0"/>
                    <a:cs typeface="Arial" panose="020B0604020202020204" pitchFamily="34" charset="0"/>
                  </a:rPr>
                  <a:t> </a:t>
                </a:r>
                <a:r>
                  <a:rPr lang="nb-NO" sz="1100" b="1" dirty="0">
                    <a:latin typeface="Arial" panose="020B0604020202020204" pitchFamily="34" charset="0"/>
                    <a:cs typeface="Arial" panose="020B0604020202020204" pitchFamily="34" charset="0"/>
                  </a:rPr>
                  <a:t>Kraften.</a:t>
                </a:r>
                <a:r>
                  <a:rPr lang="nb-NO" sz="1100" dirty="0">
                    <a:latin typeface="Arial" panose="020B0604020202020204" pitchFamily="34" charset="0"/>
                    <a:cs typeface="Arial" panose="020B0604020202020204" pitchFamily="34" charset="0"/>
                  </a:rPr>
                  <a:t> Vi regner med Guds kraft når vi går på hans ord og løfte, og når vi eventuelt må betale en pris fordi vi er forpliktet på hans ord. Vi vet også at vi trenger hverandre – både i støtte og i forbønn. «Kraft» = «</a:t>
                </a:r>
                <a:r>
                  <a:rPr lang="nb-NO" sz="1100" dirty="0" err="1">
                    <a:latin typeface="Arial" panose="020B0604020202020204" pitchFamily="34" charset="0"/>
                    <a:cs typeface="Arial" panose="020B0604020202020204" pitchFamily="34" charset="0"/>
                  </a:rPr>
                  <a:t>dynamis</a:t>
                </a:r>
                <a:r>
                  <a:rPr lang="nb-NO" sz="1100" dirty="0">
                    <a:latin typeface="Arial" panose="020B0604020202020204" pitchFamily="34" charset="0"/>
                    <a:cs typeface="Arial" panose="020B0604020202020204" pitchFamily="34" charset="0"/>
                  </a:rPr>
                  <a:t>» på gresk. Dynamitt, dynamisk, dynamo. En dynamo illustrerer at vi får kraft når vi kommer i bevegelse, går i tro, ut av komfortsonen, i lydighet mot Guds ord. (</a:t>
                </a:r>
                <a:r>
                  <a:rPr lang="nb-NO" sz="1100" dirty="0" err="1">
                    <a:latin typeface="Arial" panose="020B0604020202020204" pitchFamily="34" charset="0"/>
                    <a:cs typeface="Arial" panose="020B0604020202020204" pitchFamily="34" charset="0"/>
                  </a:rPr>
                  <a:t>Jfr</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Apgj</a:t>
                </a:r>
                <a:r>
                  <a:rPr lang="nb-NO" sz="1100" dirty="0">
                    <a:latin typeface="Arial" panose="020B0604020202020204" pitchFamily="34" charset="0"/>
                    <a:cs typeface="Arial" panose="020B0604020202020204" pitchFamily="34" charset="0"/>
                  </a:rPr>
                  <a:t> 1,8) </a:t>
                </a:r>
                <a:endParaRPr lang="nb-NO" dirty="0"/>
              </a:p>
            </p:txBody>
          </p:sp>
        </mc:Choice>
        <mc:Fallback xmlns="">
          <p:sp>
            <p:nvSpPr>
              <p:cNvPr id="3" name="Plassholder for notater 2"/>
              <p:cNvSpPr>
                <a:spLocks noGrp="1"/>
              </p:cNvSpPr>
              <p:nvPr>
                <p:ph type="body" idx="1"/>
              </p:nvPr>
            </p:nvSpPr>
            <p:spPr>
              <a:xfrm>
                <a:off x="992664" y="3228898"/>
                <a:ext cx="7941310" cy="3914357"/>
              </a:xfrm>
            </p:spPr>
            <p:txBody>
              <a:bodyPr/>
              <a:lstStyle/>
              <a:p>
                <a:r>
                  <a:rPr lang="nb-NO" sz="1100" dirty="0">
                    <a:latin typeface="Arial" panose="020B0604020202020204" pitchFamily="34" charset="0"/>
                    <a:cs typeface="Arial" panose="020B0604020202020204" pitchFamily="34" charset="0"/>
                  </a:rPr>
                  <a:t>Spørsmålene om kjønn og seksualitet, ekteskap og familie, foreldreskap og barn angår oss alle –  inkludert våre egne barn og barnebarn. Det er umulig å være nøytral. På stadig nye arenaer vil vi bli utfordret til å si hva vi mener, og begrunne hvorfor vi gjør det. </a:t>
                </a:r>
                <a:br>
                  <a:rPr lang="nb-NO" sz="1100" dirty="0">
                    <a:latin typeface="Arial" panose="020B0604020202020204" pitchFamily="34" charset="0"/>
                    <a:cs typeface="Arial" panose="020B0604020202020204" pitchFamily="34" charset="0"/>
                  </a:rPr>
                </a:br>
                <a:br>
                  <a:rPr lang="nb-NO" sz="1100" dirty="0">
                    <a:latin typeface="Arial" panose="020B0604020202020204" pitchFamily="34" charset="0"/>
                    <a:cs typeface="Arial" panose="020B0604020202020204" pitchFamily="34" charset="0"/>
                  </a:rPr>
                </a:br>
                <a:r>
                  <a:rPr lang="nb-NO" sz="1100" dirty="0">
                    <a:latin typeface="Arial" panose="020B0604020202020204" pitchFamily="34" charset="0"/>
                    <a:cs typeface="Arial" panose="020B0604020202020204" pitchFamily="34" charset="0"/>
                  </a:rPr>
                  <a:t>Her er noen stikkord til motivasjon og bevisstgjøring:</a:t>
                </a:r>
                <a:br>
                  <a:rPr lang="nb-NO" sz="1100" dirty="0">
                    <a:latin typeface="Arial" panose="020B0604020202020204" pitchFamily="34" charset="0"/>
                    <a:cs typeface="Arial" panose="020B0604020202020204" pitchFamily="34" charset="0"/>
                  </a:rPr>
                </a:br>
                <a:endParaRPr lang="nb-NO" sz="1100" dirty="0">
                  <a:latin typeface="Arial" panose="020B0604020202020204" pitchFamily="34" charset="0"/>
                  <a:cs typeface="Arial" panose="020B0604020202020204" pitchFamily="34" charset="0"/>
                </a:endParaRPr>
              </a:p>
              <a:p>
                <a:r>
                  <a:rPr lang="nb-NO" sz="1100" i="0" dirty="0">
                    <a:latin typeface="Cambria Math"/>
                  </a:rPr>
                  <a:t>■ </a:t>
                </a:r>
                <a:r>
                  <a:rPr lang="nb-NO" sz="1100" b="1" dirty="0"/>
                  <a:t>Kjærlighet</a:t>
                </a:r>
                <a:r>
                  <a:rPr lang="nb-NO" sz="1100" dirty="0"/>
                  <a:t> til Gud, til hans Ord og til hans skaperordninger, til barn og kommende generasjoner, til våre medmennesker og til samfunnet. Som kristne er vi </a:t>
                </a:r>
                <a:r>
                  <a:rPr lang="nb-NO" sz="1100" dirty="0">
                    <a:latin typeface="Arial" panose="020B0604020202020204" pitchFamily="34" charset="0"/>
                    <a:cs typeface="Arial" panose="020B0604020202020204" pitchFamily="34" charset="0"/>
                  </a:rPr>
                  <a:t>overbevist om at Gud vil alle menneskers beste. Hans vilje er god -- for oss og for alle mennesker! Hans vilje er ikke alltid enkel og populær, men den er alltid til vårt beste. </a:t>
                </a:r>
                <a:br>
                  <a:rPr lang="nb-NO" sz="1100" dirty="0">
                    <a:latin typeface="Arial" panose="020B0604020202020204" pitchFamily="34" charset="0"/>
                    <a:cs typeface="Arial" panose="020B0604020202020204" pitchFamily="34" charset="0"/>
                  </a:rPr>
                </a:br>
                <a:r>
                  <a:rPr lang="nb-NO" sz="1100" dirty="0"/>
                  <a:t>Vi ønsker at engasjementet vårt skal være preget av Guds kjærlighet som er utøst i våre hjerter (Rom 5,5) – også i møte med dem som er uenige med oss, og som kanskje lever på tvers av det vi mener er Guds vilje. Målet vårt: Å være «tro mot sannheten i kjærlighet» (Ef 4,15).</a:t>
                </a:r>
                <a:br>
                  <a:rPr lang="nb-NO" sz="1100" dirty="0"/>
                </a:br>
                <a:br>
                  <a:rPr lang="nb-NO" sz="1100" dirty="0"/>
                </a:br>
                <a:r>
                  <a:rPr lang="nb-NO" sz="1100" i="0" dirty="0">
                    <a:latin typeface="Cambria Math"/>
                  </a:rPr>
                  <a:t>■</a:t>
                </a:r>
                <a:r>
                  <a:rPr lang="nb-NO" sz="1100" dirty="0"/>
                  <a:t> </a:t>
                </a:r>
                <a:r>
                  <a:rPr lang="nb-NO" sz="1100" b="1" dirty="0"/>
                  <a:t>Kallet</a:t>
                </a:r>
                <a:r>
                  <a:rPr lang="nb-NO" sz="1100" dirty="0"/>
                  <a:t> fra Herren til å stole på, vitne om, forsvare og leve ut hans gode vilje. «Følg meg!» sier Jesus. Det gjelder på alle områder av livet.</a:t>
                </a:r>
                <a:br>
                  <a:rPr lang="nb-NO" sz="1100" dirty="0"/>
                </a:br>
                <a:br>
                  <a:rPr lang="nb-NO" sz="1100" dirty="0"/>
                </a:br>
                <a:r>
                  <a:rPr lang="nb-NO" sz="1100" i="0" dirty="0">
                    <a:latin typeface="Cambria Math"/>
                  </a:rPr>
                  <a:t>■</a:t>
                </a:r>
                <a:r>
                  <a:rPr lang="nb-NO" sz="1100" dirty="0"/>
                  <a:t> </a:t>
                </a:r>
                <a:r>
                  <a:rPr lang="nb-NO" sz="1100" b="1" dirty="0"/>
                  <a:t>Konsekvensene.</a:t>
                </a:r>
                <a:r>
                  <a:rPr lang="nb-NO" sz="1100" dirty="0"/>
                  <a:t> Vi innser at de negative ringvirkningene av å oppløse Guds bud og skaperordninger vil bli omfattende på mange plan i samfunnet. Vi avviser og prøver å avsløre overfladiskhet og bagatellisering.</a:t>
                </a:r>
              </a:p>
              <a:p>
                <a:pPr defTabSz="955590">
                  <a:defRPr/>
                </a:pPr>
                <a:br>
                  <a:rPr lang="nb-NO" sz="1100" i="1" dirty="0">
                    <a:latin typeface="Cambria Math"/>
                  </a:rPr>
                </a:br>
                <a:r>
                  <a:rPr lang="nb-NO" sz="1100" i="0" dirty="0">
                    <a:latin typeface="Cambria Math"/>
                  </a:rPr>
                  <a:t>■</a:t>
                </a:r>
                <a:r>
                  <a:rPr lang="nb-NO" sz="1100" dirty="0">
                    <a:latin typeface="Arial" panose="020B0604020202020204" pitchFamily="34" charset="0"/>
                    <a:cs typeface="Arial" panose="020B0604020202020204" pitchFamily="34" charset="0"/>
                  </a:rPr>
                  <a:t> </a:t>
                </a:r>
                <a:r>
                  <a:rPr lang="nb-NO" sz="1100" b="1" dirty="0">
                    <a:latin typeface="Arial" panose="020B0604020202020204" pitchFamily="34" charset="0"/>
                    <a:cs typeface="Arial" panose="020B0604020202020204" pitchFamily="34" charset="0"/>
                  </a:rPr>
                  <a:t>Kunnskap </a:t>
                </a:r>
                <a:r>
                  <a:rPr lang="nb-NO" sz="1100" dirty="0">
                    <a:latin typeface="Arial" panose="020B0604020202020204" pitchFamily="34" charset="0"/>
                    <a:cs typeface="Arial" panose="020B0604020202020204" pitchFamily="34" charset="0"/>
                  </a:rPr>
                  <a:t>gjør oss trygge på vår overbevisning og det vi tror på. Kunnskap gir oss frimodighet når vi forklarer og forsvarer vår overbevisning. Kunnskap er avgjørende for å kunne avsløre uholdbar retorikk og skjult manipulering, halvsannheter og hersketeknikker.</a:t>
                </a:r>
                <a:br>
                  <a:rPr lang="nb-NO" sz="1100" dirty="0">
                    <a:latin typeface="Arial" panose="020B0604020202020204" pitchFamily="34" charset="0"/>
                    <a:cs typeface="Arial" panose="020B0604020202020204" pitchFamily="34" charset="0"/>
                  </a:rPr>
                </a:br>
                <a:br>
                  <a:rPr lang="nb-NO" sz="1100" dirty="0">
                    <a:latin typeface="Arial" panose="020B0604020202020204" pitchFamily="34" charset="0"/>
                    <a:cs typeface="Arial" panose="020B0604020202020204" pitchFamily="34" charset="0"/>
                  </a:rPr>
                </a:br>
                <a:r>
                  <a:rPr lang="nb-NO" sz="1100" i="0" dirty="0">
                    <a:latin typeface="Cambria Math"/>
                  </a:rPr>
                  <a:t>■</a:t>
                </a:r>
                <a:r>
                  <a:rPr lang="nb-NO" sz="1100" dirty="0">
                    <a:latin typeface="Arial" panose="020B0604020202020204" pitchFamily="34" charset="0"/>
                    <a:cs typeface="Arial" panose="020B0604020202020204" pitchFamily="34" charset="0"/>
                  </a:rPr>
                  <a:t> </a:t>
                </a:r>
                <a:r>
                  <a:rPr lang="nb-NO" sz="1100" b="1" dirty="0">
                    <a:latin typeface="Arial" panose="020B0604020202020204" pitchFamily="34" charset="0"/>
                    <a:cs typeface="Arial" panose="020B0604020202020204" pitchFamily="34" charset="0"/>
                  </a:rPr>
                  <a:t>Kampen.</a:t>
                </a:r>
                <a:r>
                  <a:rPr lang="nb-NO" sz="1100" dirty="0">
                    <a:latin typeface="Arial" panose="020B0604020202020204" pitchFamily="34" charset="0"/>
                    <a:cs typeface="Arial" panose="020B0604020202020204" pitchFamily="34" charset="0"/>
                  </a:rPr>
                  <a:t> Vi tar på alvor at samlivsdebatten i kirke og samfunn er åndskamp på høyeste nivå, der Guds gode vilje blir angrepet og forvrengt. For kristne dreier det seg om forsvar, ikke angrep. Vi kan ikke trekke oss tilbake eller tilpasse oss ideologier og trender som angriper og undergraver Guds gode plan for ekteskapet, familien og barnet. Vi ønsker å være «tro mot sannheten i kjærlighet» (Ef 4,15) og å «ta til fange hver tanke under lydighet mot Kristus» (2 Kor 10,4-5).</a:t>
                </a:r>
                <a:br>
                  <a:rPr lang="nb-NO" sz="1100" dirty="0">
                    <a:latin typeface="Arial" panose="020B0604020202020204" pitchFamily="34" charset="0"/>
                    <a:cs typeface="Arial" panose="020B0604020202020204" pitchFamily="34" charset="0"/>
                  </a:rPr>
                </a:br>
                <a:br>
                  <a:rPr lang="nb-NO" sz="1100" dirty="0">
                    <a:latin typeface="Arial" panose="020B0604020202020204" pitchFamily="34" charset="0"/>
                    <a:cs typeface="Arial" panose="020B0604020202020204" pitchFamily="34" charset="0"/>
                  </a:rPr>
                </a:br>
                <a:r>
                  <a:rPr lang="nb-NO" sz="1100" i="0" dirty="0">
                    <a:latin typeface="Cambria Math"/>
                  </a:rPr>
                  <a:t>■</a:t>
                </a:r>
                <a:r>
                  <a:rPr lang="nb-NO" sz="1100" dirty="0">
                    <a:latin typeface="Arial" panose="020B0604020202020204" pitchFamily="34" charset="0"/>
                    <a:cs typeface="Arial" panose="020B0604020202020204" pitchFamily="34" charset="0"/>
                  </a:rPr>
                  <a:t> </a:t>
                </a:r>
                <a:r>
                  <a:rPr lang="nb-NO" sz="1100" b="1" dirty="0">
                    <a:latin typeface="Arial" panose="020B0604020202020204" pitchFamily="34" charset="0"/>
                    <a:cs typeface="Arial" panose="020B0604020202020204" pitchFamily="34" charset="0"/>
                  </a:rPr>
                  <a:t>Kraften.</a:t>
                </a:r>
                <a:r>
                  <a:rPr lang="nb-NO" sz="1100" dirty="0">
                    <a:latin typeface="Arial" panose="020B0604020202020204" pitchFamily="34" charset="0"/>
                    <a:cs typeface="Arial" panose="020B0604020202020204" pitchFamily="34" charset="0"/>
                  </a:rPr>
                  <a:t> Vi regner med Guds kraft når vi går på hans ord og løfte, og når vi eventuelt må betale en pris fordi vi er forpliktet på hans ord. Vi vet også at vi trenger hverandre – både i støtte og i forbønn. «Kraft» = «</a:t>
                </a:r>
                <a:r>
                  <a:rPr lang="nb-NO" sz="1100" dirty="0" err="1">
                    <a:latin typeface="Arial" panose="020B0604020202020204" pitchFamily="34" charset="0"/>
                    <a:cs typeface="Arial" panose="020B0604020202020204" pitchFamily="34" charset="0"/>
                  </a:rPr>
                  <a:t>dynamis</a:t>
                </a:r>
                <a:r>
                  <a:rPr lang="nb-NO" sz="1100" dirty="0">
                    <a:latin typeface="Arial" panose="020B0604020202020204" pitchFamily="34" charset="0"/>
                    <a:cs typeface="Arial" panose="020B0604020202020204" pitchFamily="34" charset="0"/>
                  </a:rPr>
                  <a:t>» på gresk. Dynamitt, dynamisk, dynamo. En dynamo illustrerer at vi får kraft når vi kommer i bevegelse, går i tro, ut av komfortsonen, i lydighet mot Guds ord. (</a:t>
                </a:r>
                <a:r>
                  <a:rPr lang="nb-NO" sz="1100" dirty="0" err="1">
                    <a:latin typeface="Arial" panose="020B0604020202020204" pitchFamily="34" charset="0"/>
                    <a:cs typeface="Arial" panose="020B0604020202020204" pitchFamily="34" charset="0"/>
                  </a:rPr>
                  <a:t>Jfr</a:t>
                </a:r>
                <a:r>
                  <a:rPr lang="nb-NO" sz="1100" dirty="0">
                    <a:latin typeface="Arial" panose="020B0604020202020204" pitchFamily="34" charset="0"/>
                    <a:cs typeface="Arial" panose="020B0604020202020204" pitchFamily="34" charset="0"/>
                  </a:rPr>
                  <a:t> </a:t>
                </a:r>
                <a:r>
                  <a:rPr lang="nb-NO" sz="1100" dirty="0" err="1">
                    <a:latin typeface="Arial" panose="020B0604020202020204" pitchFamily="34" charset="0"/>
                    <a:cs typeface="Arial" panose="020B0604020202020204" pitchFamily="34" charset="0"/>
                  </a:rPr>
                  <a:t>Apgj</a:t>
                </a:r>
                <a:r>
                  <a:rPr lang="nb-NO" sz="1100" dirty="0">
                    <a:latin typeface="Arial" panose="020B0604020202020204" pitchFamily="34" charset="0"/>
                    <a:cs typeface="Arial" panose="020B0604020202020204" pitchFamily="34" charset="0"/>
                  </a:rPr>
                  <a:t> 1,8) </a:t>
                </a:r>
                <a:endParaRPr lang="nb-NO" dirty="0"/>
              </a:p>
            </p:txBody>
          </p:sp>
        </mc:Fallback>
      </mc:AlternateContent>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11</a:t>
            </a:fld>
            <a:endParaRPr lang="nb-NO"/>
          </a:p>
        </p:txBody>
      </p:sp>
    </p:spTree>
    <p:extLst>
      <p:ext uri="{BB962C8B-B14F-4D97-AF65-F5344CB8AC3E}">
        <p14:creationId xmlns:p14="http://schemas.microsoft.com/office/powerpoint/2010/main" val="188860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baseline="0" dirty="0"/>
              <a:t>Hvis taleren ønsker det, kan det være en god idé å kort kommentere noen av de sentrale begrepene i hvert punkt – gjerne i kontrast til Bibelens lære og kristen seksualetikk. La deretter deltakerne få noen minutter til å prate sammen parvis eller i smågrupper om hva de tenker om informasjonen på lysbildet. </a:t>
            </a:r>
          </a:p>
          <a:p>
            <a:br>
              <a:rPr lang="nb-NO" b="0" baseline="0" dirty="0"/>
            </a:br>
            <a:r>
              <a:rPr lang="nb-NO" b="1" baseline="0" dirty="0"/>
              <a:t>GRUPPER</a:t>
            </a:r>
            <a:r>
              <a:rPr lang="nb-NO" b="0" baseline="0" dirty="0"/>
              <a:t>. Hvis taleren foretrekker det, kan hvert punkt bare leses høyt, og deltakerne kan deretter samtale i smågrupper på 2-4 personer. Still f.eks. følgende spørsmål: «H</a:t>
            </a:r>
            <a:r>
              <a:rPr lang="nb-NO" baseline="0" dirty="0"/>
              <a:t>va tenker og føler dere i møte med denne type tenkning og praksis?»</a:t>
            </a:r>
            <a:endParaRPr lang="nb-NO" b="1"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12</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29906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800" dirty="0">
                <a:latin typeface="Arial" panose="020B0604020202020204" pitchFamily="34" charset="0"/>
                <a:cs typeface="Arial" panose="020B0604020202020204" pitchFamily="34" charset="0"/>
              </a:rPr>
              <a:t>Hovedutfordringen </a:t>
            </a:r>
            <a:r>
              <a:rPr lang="nb-NO" sz="800" b="1" dirty="0">
                <a:latin typeface="Arial" panose="020B0604020202020204" pitchFamily="34" charset="0"/>
                <a:cs typeface="Arial" panose="020B0604020202020204" pitchFamily="34" charset="0"/>
              </a:rPr>
              <a:t>i debatten om samliv og ekteskap er </a:t>
            </a:r>
            <a:r>
              <a:rPr lang="nb-NO" sz="800" dirty="0">
                <a:latin typeface="Arial" panose="020B0604020202020204" pitchFamily="34" charset="0"/>
                <a:cs typeface="Arial" panose="020B0604020202020204" pitchFamily="34" charset="0"/>
              </a:rPr>
              <a:t>ikke homofili, men den radikale kjønnsideologien. Denne ideologien kolliderer med grunnleggende sannheter i kristen samlivsetikk. </a:t>
            </a:r>
          </a:p>
          <a:p>
            <a:endParaRPr lang="nb-NO" sz="800" dirty="0">
              <a:latin typeface="Arial" panose="020B0604020202020204" pitchFamily="34" charset="0"/>
              <a:cs typeface="Arial" panose="020B0604020202020204" pitchFamily="34" charset="0"/>
            </a:endParaRPr>
          </a:p>
          <a:p>
            <a:r>
              <a:rPr lang="nb-NO" sz="800" b="1" dirty="0">
                <a:latin typeface="Arial" panose="020B0604020202020204" pitchFamily="34" charset="0"/>
                <a:cs typeface="Arial" panose="020B0604020202020204" pitchFamily="34" charset="0"/>
              </a:rPr>
              <a:t>En radikalt ny måte å tenke på er i ferd med å innta de fleste samfunnsarenaer – fra barnehage og skole til kultur, politikk og lovverk. </a:t>
            </a:r>
          </a:p>
          <a:p>
            <a:endParaRPr lang="nb-NO" sz="800" b="1" dirty="0">
              <a:latin typeface="Arial" panose="020B0604020202020204" pitchFamily="34" charset="0"/>
              <a:cs typeface="Arial" panose="020B0604020202020204" pitchFamily="34" charset="0"/>
            </a:endParaRPr>
          </a:p>
          <a:p>
            <a:r>
              <a:rPr lang="nb-NO" sz="800" b="1" dirty="0">
                <a:latin typeface="Arial" panose="020B0604020202020204" pitchFamily="34" charset="0"/>
                <a:cs typeface="Arial" panose="020B0604020202020204" pitchFamily="34" charset="0"/>
              </a:rPr>
              <a:t>Stadig større deler av befolkningen endrer sitt syn på: </a:t>
            </a:r>
          </a:p>
          <a:p>
            <a:br>
              <a:rPr lang="nb-NO" sz="800" dirty="0">
                <a:latin typeface="Arial" panose="020B0604020202020204" pitchFamily="34" charset="0"/>
                <a:cs typeface="Arial" panose="020B0604020202020204" pitchFamily="34" charset="0"/>
              </a:rPr>
            </a:br>
            <a:r>
              <a:rPr lang="nb-NO" b="0" dirty="0">
                <a:latin typeface="Arial" panose="020B0604020202020204" pitchFamily="34" charset="0"/>
                <a:cs typeface="Arial" panose="020B0604020202020204" pitchFamily="34" charset="0"/>
              </a:rPr>
              <a:t>1. Kjønn. </a:t>
            </a:r>
            <a:r>
              <a:rPr lang="nb-NO" b="1" dirty="0">
                <a:latin typeface="Arial" panose="020B0604020202020204" pitchFamily="34" charset="0"/>
                <a:cs typeface="Arial" panose="020B0604020202020204" pitchFamily="34" charset="0"/>
              </a:rPr>
              <a:t>Betydningen av mann og kvinne, mor og far, blir oppløst.</a:t>
            </a:r>
          </a:p>
          <a:p>
            <a:endParaRPr lang="nb-NO" b="1" dirty="0">
              <a:latin typeface="Arial" panose="020B0604020202020204" pitchFamily="34" charset="0"/>
              <a:cs typeface="Arial" panose="020B0604020202020204" pitchFamily="34" charset="0"/>
            </a:endParaRPr>
          </a:p>
          <a:p>
            <a:r>
              <a:rPr lang="nb-NO" b="0" dirty="0">
                <a:latin typeface="Arial" panose="020B0604020202020204" pitchFamily="34" charset="0"/>
                <a:cs typeface="Arial" panose="020B0604020202020204" pitchFamily="34" charset="0"/>
              </a:rPr>
              <a:t>2. Seksualitet. </a:t>
            </a:r>
            <a:r>
              <a:rPr lang="nb-NO" b="1" dirty="0">
                <a:latin typeface="Arial" panose="020B0604020202020204" pitchFamily="34" charset="0"/>
                <a:cs typeface="Arial" panose="020B0604020202020204" pitchFamily="34" charset="0"/>
              </a:rPr>
              <a:t>Teologien om seksualitetens mening og rammer blir radikalt omdefinert.</a:t>
            </a:r>
          </a:p>
          <a:p>
            <a:endParaRPr lang="nb-NO" b="0" dirty="0">
              <a:latin typeface="Arial" panose="020B0604020202020204" pitchFamily="34" charset="0"/>
              <a:cs typeface="Arial" panose="020B0604020202020204" pitchFamily="34" charset="0"/>
            </a:endParaRPr>
          </a:p>
          <a:p>
            <a:r>
              <a:rPr lang="nb-NO" b="0" dirty="0">
                <a:latin typeface="Arial" panose="020B0604020202020204" pitchFamily="34" charset="0"/>
                <a:cs typeface="Arial" panose="020B0604020202020204" pitchFamily="34" charset="0"/>
              </a:rPr>
              <a:t>3. Foreldreskap. </a:t>
            </a:r>
            <a:r>
              <a:rPr lang="nb-NO" b="1" dirty="0">
                <a:latin typeface="Arial" panose="020B0604020202020204" pitchFamily="34" charset="0"/>
                <a:cs typeface="Arial" panose="020B0604020202020204" pitchFamily="34" charset="0"/>
              </a:rPr>
              <a:t>Foreldre er ikke nødvendigvis mor og far. Mor og «</a:t>
            </a:r>
            <a:r>
              <a:rPr lang="nb-NO" b="1" dirty="0" err="1">
                <a:latin typeface="Arial" panose="020B0604020202020204" pitchFamily="34" charset="0"/>
                <a:cs typeface="Arial" panose="020B0604020202020204" pitchFamily="34" charset="0"/>
              </a:rPr>
              <a:t>medmor</a:t>
            </a:r>
            <a:r>
              <a:rPr lang="nb-NO" b="1" dirty="0">
                <a:latin typeface="Arial" panose="020B0604020202020204" pitchFamily="34" charset="0"/>
                <a:cs typeface="Arial" panose="020B0604020202020204" pitchFamily="34" charset="0"/>
              </a:rPr>
              <a:t>», far og «medfar» er like naturlig og bra – både for barn og foreldre, slekt og samfunn.</a:t>
            </a:r>
            <a:br>
              <a:rPr lang="nb-NO" b="1" dirty="0">
                <a:latin typeface="Arial" panose="020B0604020202020204" pitchFamily="34" charset="0"/>
                <a:cs typeface="Arial" panose="020B0604020202020204" pitchFamily="34" charset="0"/>
              </a:rPr>
            </a:br>
            <a:endParaRPr lang="nb-NO" b="1" dirty="0">
              <a:latin typeface="Arial" panose="020B0604020202020204" pitchFamily="34" charset="0"/>
              <a:cs typeface="Arial" panose="020B0604020202020204" pitchFamily="34" charset="0"/>
            </a:endParaRPr>
          </a:p>
          <a:p>
            <a:r>
              <a:rPr lang="nb-NO" b="0" dirty="0">
                <a:latin typeface="Arial" panose="020B0604020202020204" pitchFamily="34" charset="0"/>
                <a:cs typeface="Arial" panose="020B0604020202020204" pitchFamily="34" charset="0"/>
              </a:rPr>
              <a:t>4. Barn. </a:t>
            </a:r>
            <a:r>
              <a:rPr lang="nb-NO" b="1" dirty="0">
                <a:latin typeface="Arial" panose="020B0604020202020204" pitchFamily="34" charset="0"/>
                <a:cs typeface="Arial" panose="020B0604020202020204" pitchFamily="34" charset="0"/>
              </a:rPr>
              <a:t>Barn har ikke lenger en gudgitt rett til sin egen mor og far. Planlagt farløshet og </a:t>
            </a:r>
            <a:r>
              <a:rPr lang="nb-NO" b="1" dirty="0" err="1">
                <a:latin typeface="Arial" panose="020B0604020202020204" pitchFamily="34" charset="0"/>
                <a:cs typeface="Arial" panose="020B0604020202020204" pitchFamily="34" charset="0"/>
              </a:rPr>
              <a:t>morløshet</a:t>
            </a:r>
            <a:r>
              <a:rPr lang="nb-NO" b="1" dirty="0">
                <a:latin typeface="Arial" panose="020B0604020202020204" pitchFamily="34" charset="0"/>
                <a:cs typeface="Arial" panose="020B0604020202020204" pitchFamily="34" charset="0"/>
              </a:rPr>
              <a:t> blir definert som etisk forsvarlig og høyverdig. </a:t>
            </a:r>
          </a:p>
          <a:p>
            <a:endParaRPr lang="nb-NO" b="0" dirty="0">
              <a:latin typeface="Arial" panose="020B0604020202020204" pitchFamily="34" charset="0"/>
              <a:cs typeface="Arial" panose="020B0604020202020204" pitchFamily="34" charset="0"/>
            </a:endParaRPr>
          </a:p>
          <a:p>
            <a:r>
              <a:rPr lang="nb-NO" b="0" dirty="0">
                <a:latin typeface="Arial" panose="020B0604020202020204" pitchFamily="34" charset="0"/>
                <a:cs typeface="Arial" panose="020B0604020202020204" pitchFamily="34" charset="0"/>
              </a:rPr>
              <a:t>5. Ekteskap. </a:t>
            </a:r>
            <a:r>
              <a:rPr lang="nb-NO" b="1" dirty="0">
                <a:latin typeface="Arial" panose="020B0604020202020204" pitchFamily="34" charset="0"/>
                <a:cs typeface="Arial" panose="020B0604020202020204" pitchFamily="34" charset="0"/>
              </a:rPr>
              <a:t>Ekteskapet er ikke lenger Guds skaperordning for mann og kvinne, men en «sosial konstruksjon», altså en menneskelig oppfinnelse, som kan endres når man ønsker det.</a:t>
            </a:r>
            <a:br>
              <a:rPr lang="nb-NO" b="1" dirty="0">
                <a:latin typeface="Arial" panose="020B0604020202020204" pitchFamily="34" charset="0"/>
                <a:cs typeface="Arial" panose="020B0604020202020204" pitchFamily="34" charset="0"/>
              </a:rPr>
            </a:br>
            <a:endParaRPr lang="nb-NO" b="1" dirty="0">
              <a:latin typeface="Arial" panose="020B0604020202020204" pitchFamily="34" charset="0"/>
              <a:cs typeface="Arial" panose="020B0604020202020204" pitchFamily="34" charset="0"/>
            </a:endParaRPr>
          </a:p>
          <a:p>
            <a:r>
              <a:rPr lang="nb-NO" b="0" dirty="0">
                <a:latin typeface="Arial" panose="020B0604020202020204" pitchFamily="34" charset="0"/>
                <a:cs typeface="Arial" panose="020B0604020202020204" pitchFamily="34" charset="0"/>
              </a:rPr>
              <a:t>6. Familie. </a:t>
            </a:r>
            <a:r>
              <a:rPr lang="nb-NO" b="1" dirty="0">
                <a:latin typeface="Arial" panose="020B0604020202020204" pitchFamily="34" charset="0"/>
                <a:cs typeface="Arial" panose="020B0604020202020204" pitchFamily="34" charset="0"/>
              </a:rPr>
              <a:t>Forståelsen av familie, slekt og relasjoner endres i sine grunnvoller. Mor-far-barn-relasjonen er ikke lenger unik, men bare én variant blant andre normal-varianter.</a:t>
            </a:r>
          </a:p>
          <a:p>
            <a:endParaRPr lang="nb-NO" b="1" dirty="0"/>
          </a:p>
          <a:p>
            <a:r>
              <a:rPr lang="nb-NO" i="1" dirty="0">
                <a:latin typeface="Arial" panose="020B0604020202020204" pitchFamily="34" charset="0"/>
                <a:cs typeface="Arial" panose="020B0604020202020204" pitchFamily="34" charset="0"/>
              </a:rPr>
              <a:t>I de neste sesjonene vil vi utdype innholdet i denne ideologien, og konsekvensene av den.</a:t>
            </a:r>
            <a:endParaRPr lang="nb-NO" b="1"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14</a:t>
            </a:fld>
            <a:endParaRPr lang="nb-NO"/>
          </a:p>
        </p:txBody>
      </p:sp>
    </p:spTree>
    <p:extLst>
      <p:ext uri="{BB962C8B-B14F-4D97-AF65-F5344CB8AC3E}">
        <p14:creationId xmlns:p14="http://schemas.microsoft.com/office/powerpoint/2010/main" val="2886192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63900" y="509588"/>
            <a:ext cx="3398838" cy="2549525"/>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pPr marL="329767" indent="-329767">
              <a:buAutoNum type="arabicPeriod"/>
            </a:pPr>
            <a:endParaRPr lang="nb-NO" dirty="0">
              <a:latin typeface="Arial" panose="020B0604020202020204" pitchFamily="34" charset="0"/>
              <a:cs typeface="Arial" panose="020B0604020202020204" pitchFamily="34" charset="0"/>
            </a:endParaRPr>
          </a:p>
          <a:p>
            <a:r>
              <a:rPr lang="nb-NO" sz="1200" i="1" kern="1200" dirty="0">
                <a:solidFill>
                  <a:schemeClr val="tx1"/>
                </a:solidFill>
                <a:effectLst/>
                <a:latin typeface="+mn-lt"/>
                <a:ea typeface="+mn-ea"/>
                <a:cs typeface="+mn-cs"/>
              </a:rPr>
              <a:t>I forberedelsen til undervisningen bør taleren å gjøre seg kjent med noe av stoffet nedenfor i avsnittet </a:t>
            </a:r>
            <a:r>
              <a:rPr lang="nb-NO" sz="1200" b="1" i="1" kern="1200" dirty="0">
                <a:solidFill>
                  <a:schemeClr val="tx1"/>
                </a:solidFill>
                <a:effectLst/>
                <a:latin typeface="+mn-lt"/>
                <a:ea typeface="+mn-ea"/>
                <a:cs typeface="+mn-cs"/>
              </a:rPr>
              <a:t>Ressurser. </a:t>
            </a:r>
            <a:r>
              <a:rPr lang="nb-NO" sz="1200" b="0" i="1" kern="1200" dirty="0">
                <a:solidFill>
                  <a:schemeClr val="tx1"/>
                </a:solidFill>
                <a:effectLst/>
                <a:latin typeface="+mn-lt"/>
                <a:ea typeface="+mn-ea"/>
                <a:cs typeface="+mn-cs"/>
              </a:rPr>
              <a:t>Endring av juridisk kjønn er et eksempel på konsekvensene av den radikale kjønnsideologien.</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i="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Debatten om kjønn har eksplodert de siste få årene. Med loven som ble vedtatt i 2016 er forholdene lagt til rette for intense debatter og økende kjønnsforvirring blant barn og unge. Kjønn er ikke lenger basert på biologi, men på </a:t>
            </a:r>
          </a:p>
          <a:p>
            <a:r>
              <a:rPr lang="nb-NO" sz="1200" kern="1200" dirty="0">
                <a:solidFill>
                  <a:schemeClr val="tx1"/>
                </a:solidFill>
                <a:effectLst/>
                <a:latin typeface="+mn-lt"/>
                <a:ea typeface="+mn-ea"/>
                <a:cs typeface="+mn-cs"/>
              </a:rPr>
              <a:t>følelser. Hvis noen føler at de er «født i feil kropp», blir ikke dette lenger forstått som en vrangforestilling man må få hjelp med (i likhet med f.eks. anoreksi), men en realitet som samfunnet og omgivelsene må bekrefte og støtte.</a:t>
            </a:r>
          </a:p>
          <a:p>
            <a:pPr marL="329767" indent="-329767">
              <a:buAutoNum type="arabicPeriod"/>
            </a:pPr>
            <a:endParaRPr lang="nb-NO" dirty="0">
              <a:latin typeface="Arial" panose="020B0604020202020204" pitchFamily="34" charset="0"/>
              <a:cs typeface="Arial" panose="020B0604020202020204" pitchFamily="34" charset="0"/>
            </a:endParaRPr>
          </a:p>
          <a:p>
            <a:r>
              <a:rPr lang="nb-NO" b="1" dirty="0">
                <a:latin typeface="Arial" panose="020B0604020202020204" pitchFamily="34" charset="0"/>
                <a:cs typeface="Arial" panose="020B0604020202020204" pitchFamily="34" charset="0"/>
              </a:rPr>
              <a:t>1. </a:t>
            </a:r>
            <a:r>
              <a:rPr lang="nb-NO" sz="1200" kern="1200" dirty="0">
                <a:solidFill>
                  <a:schemeClr val="tx1"/>
                </a:solidFill>
                <a:effectLst/>
                <a:latin typeface="+mn-lt"/>
                <a:ea typeface="+mn-ea"/>
                <a:cs typeface="+mn-cs"/>
              </a:rPr>
              <a:t>I juni 2016 vedtok Stortinget «Lov om endring av juridisk kjønn». Alle som ønsker det, kan nå endre juridisk kjønn ved å skrive under på en egenmelding. Man kan gjøre det så ofte man vil.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En dramatisk konsekvens av loven er at hele samfunnet nå blir påført en ny oppfatning av kjønn, og at alle norske barn får en gedigen ny utfordring i fanget – fra barnehagen av: Er du sikker på at du er en gutt? Er du helt trygg på at du er ei jente? Kanskje du er en annen enn du tror du er? Det må du finne ut ved å eksperimentere og prøve deg fram …</a:t>
            </a:r>
          </a:p>
          <a:p>
            <a:pPr marL="0" indent="0">
              <a:buNone/>
            </a:pPr>
            <a:endParaRPr lang="nb-NO" sz="9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b="1" dirty="0">
                <a:latin typeface="Arial" panose="020B0604020202020204" pitchFamily="34" charset="0"/>
                <a:cs typeface="Arial" panose="020B0604020202020204" pitchFamily="34" charset="0"/>
              </a:rPr>
              <a:t>2. </a:t>
            </a:r>
            <a:r>
              <a:rPr lang="nb-NO" dirty="0">
                <a:latin typeface="Arial" panose="020B0604020202020204" pitchFamily="34" charset="0"/>
                <a:cs typeface="Arial" panose="020B0604020202020204" pitchFamily="34" charset="0"/>
              </a:rPr>
              <a:t>Det kreves ingen kontakt med helsevesenet. Alt som kreves, er personens subjektive følelser, et ønske om å skifte kjønn og en underskrift på et skjema.</a:t>
            </a:r>
            <a:br>
              <a:rPr lang="nb-NO" dirty="0">
                <a:latin typeface="Arial" panose="020B0604020202020204" pitchFamily="34" charset="0"/>
                <a:cs typeface="Arial" panose="020B0604020202020204" pitchFamily="34" charset="0"/>
              </a:rPr>
            </a:br>
            <a:endParaRPr lang="nb-NO"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3. </a:t>
            </a:r>
            <a:r>
              <a:rPr lang="nb-NO" sz="1200" kern="1200" dirty="0">
                <a:solidFill>
                  <a:schemeClr val="tx1"/>
                </a:solidFill>
                <a:effectLst/>
                <a:latin typeface="+mn-lt"/>
                <a:ea typeface="+mn-ea"/>
                <a:cs typeface="+mn-cs"/>
              </a:rPr>
              <a:t>Barn ned til 6 år kan skifte juridisk kjønn, dersom begge foreldre er enige. Amerikanske undersøkelser og erfaringer viser at 80-90% av barn og unge som er usikre og forvirret om sitt eget kjønn, faller til ro i sitt biologiske kjønn når de er gjennom puberteten og ungdomstiden. Allikevel åpner norsk lov for at barn ned til 6 år kan endre juridisk kjønn hvis begge foreldre er enige …</a:t>
            </a:r>
            <a:br>
              <a:rPr lang="nb-NO" sz="1200" kern="1200" dirty="0">
                <a:solidFill>
                  <a:schemeClr val="tx1"/>
                </a:solidFill>
                <a:effectLst/>
                <a:latin typeface="+mn-lt"/>
                <a:ea typeface="+mn-ea"/>
                <a:cs typeface="+mn-cs"/>
              </a:rPr>
            </a:b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Dokumentasjon og en solid behandling av tematikken fra to meget anerkjente amerikanske psykiatere/leger finnes i disse to rapportene:</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a) </a:t>
            </a:r>
            <a:r>
              <a:rPr lang="nb-NO" sz="1200" b="0" i="1" kern="1200" dirty="0" err="1">
                <a:solidFill>
                  <a:schemeClr val="tx1"/>
                </a:solidFill>
                <a:effectLst/>
                <a:latin typeface="+mn-lt"/>
                <a:ea typeface="+mn-ea"/>
                <a:cs typeface="+mn-cs"/>
              </a:rPr>
              <a:t>Sexuality</a:t>
            </a:r>
            <a:r>
              <a:rPr lang="nb-NO" sz="1200" b="0" i="1" kern="1200" dirty="0">
                <a:solidFill>
                  <a:schemeClr val="tx1"/>
                </a:solidFill>
                <a:effectLst/>
                <a:latin typeface="+mn-lt"/>
                <a:ea typeface="+mn-ea"/>
                <a:cs typeface="+mn-cs"/>
              </a:rPr>
              <a:t> and </a:t>
            </a:r>
            <a:r>
              <a:rPr lang="nb-NO" sz="1200" b="0" i="1" kern="1200" dirty="0" err="1">
                <a:solidFill>
                  <a:schemeClr val="tx1"/>
                </a:solidFill>
                <a:effectLst/>
                <a:latin typeface="+mn-lt"/>
                <a:ea typeface="+mn-ea"/>
                <a:cs typeface="+mn-cs"/>
              </a:rPr>
              <a:t>Gender</a:t>
            </a:r>
            <a:r>
              <a:rPr lang="nb-NO" sz="1200" b="0" i="1" kern="1200" dirty="0">
                <a:solidFill>
                  <a:schemeClr val="tx1"/>
                </a:solidFill>
                <a:effectLst/>
                <a:latin typeface="+mn-lt"/>
                <a:ea typeface="+mn-ea"/>
                <a:cs typeface="+mn-cs"/>
              </a:rPr>
              <a:t> - </a:t>
            </a:r>
            <a:r>
              <a:rPr lang="en-US" sz="1200" b="0" i="1" kern="1200" dirty="0">
                <a:solidFill>
                  <a:schemeClr val="tx1"/>
                </a:solidFill>
                <a:effectLst/>
                <a:latin typeface="+mn-lt"/>
                <a:ea typeface="+mn-ea"/>
                <a:cs typeface="+mn-cs"/>
              </a:rPr>
              <a:t>Findings from the Biological, Psychological, and Social Sciences: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hlinkClick r:id="rId3"/>
              </a:rPr>
              <a:t>https://www.thenewatlantis.com/publications/introduction-sexuality-and-gender</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b) </a:t>
            </a:r>
            <a:r>
              <a:rPr lang="nb-NO" sz="1200" b="0" i="1" kern="1200" dirty="0" err="1">
                <a:solidFill>
                  <a:schemeClr val="tx1"/>
                </a:solidFill>
                <a:effectLst/>
                <a:latin typeface="+mn-lt"/>
                <a:ea typeface="+mn-ea"/>
                <a:cs typeface="+mn-cs"/>
              </a:rPr>
              <a:t>Growing</a:t>
            </a:r>
            <a:r>
              <a:rPr lang="nb-NO" sz="1200" b="0" i="1" kern="1200" dirty="0">
                <a:solidFill>
                  <a:schemeClr val="tx1"/>
                </a:solidFill>
                <a:effectLst/>
                <a:latin typeface="+mn-lt"/>
                <a:ea typeface="+mn-ea"/>
                <a:cs typeface="+mn-cs"/>
              </a:rPr>
              <a:t> </a:t>
            </a:r>
            <a:r>
              <a:rPr lang="nb-NO" sz="1200" b="0" i="1" kern="1200" dirty="0" err="1">
                <a:solidFill>
                  <a:schemeClr val="tx1"/>
                </a:solidFill>
                <a:effectLst/>
                <a:latin typeface="+mn-lt"/>
                <a:ea typeface="+mn-ea"/>
                <a:cs typeface="+mn-cs"/>
              </a:rPr>
              <a:t>Pains</a:t>
            </a:r>
            <a:r>
              <a:rPr lang="nb-NO" sz="1200" b="0" i="1" kern="1200" dirty="0">
                <a:solidFill>
                  <a:schemeClr val="tx1"/>
                </a:solidFill>
                <a:effectLst/>
                <a:latin typeface="+mn-lt"/>
                <a:ea typeface="+mn-ea"/>
                <a:cs typeface="+mn-cs"/>
              </a:rPr>
              <a:t> - Problems </a:t>
            </a:r>
            <a:r>
              <a:rPr lang="nb-NO" sz="1200" b="0" i="1" kern="1200" dirty="0" err="1">
                <a:solidFill>
                  <a:schemeClr val="tx1"/>
                </a:solidFill>
                <a:effectLst/>
                <a:latin typeface="+mn-lt"/>
                <a:ea typeface="+mn-ea"/>
                <a:cs typeface="+mn-cs"/>
              </a:rPr>
              <a:t>with</a:t>
            </a:r>
            <a:r>
              <a:rPr lang="nb-NO" sz="1200" b="0" i="1" kern="1200" dirty="0">
                <a:solidFill>
                  <a:schemeClr val="tx1"/>
                </a:solidFill>
                <a:effectLst/>
                <a:latin typeface="+mn-lt"/>
                <a:ea typeface="+mn-ea"/>
                <a:cs typeface="+mn-cs"/>
              </a:rPr>
              <a:t> </a:t>
            </a:r>
            <a:r>
              <a:rPr lang="nb-NO" sz="1200" b="0" i="1" kern="1200" dirty="0" err="1">
                <a:solidFill>
                  <a:schemeClr val="tx1"/>
                </a:solidFill>
                <a:effectLst/>
                <a:latin typeface="+mn-lt"/>
                <a:ea typeface="+mn-ea"/>
                <a:cs typeface="+mn-cs"/>
              </a:rPr>
              <a:t>Puberty</a:t>
            </a:r>
            <a:r>
              <a:rPr lang="nb-NO" sz="1200" b="0" i="1" kern="1200" dirty="0">
                <a:solidFill>
                  <a:schemeClr val="tx1"/>
                </a:solidFill>
                <a:effectLst/>
                <a:latin typeface="+mn-lt"/>
                <a:ea typeface="+mn-ea"/>
                <a:cs typeface="+mn-cs"/>
              </a:rPr>
              <a:t> </a:t>
            </a:r>
            <a:r>
              <a:rPr lang="nb-NO" sz="1200" b="0" i="1" kern="1200" dirty="0" err="1">
                <a:solidFill>
                  <a:schemeClr val="tx1"/>
                </a:solidFill>
                <a:effectLst/>
                <a:latin typeface="+mn-lt"/>
                <a:ea typeface="+mn-ea"/>
                <a:cs typeface="+mn-cs"/>
              </a:rPr>
              <a:t>Suppression</a:t>
            </a:r>
            <a:r>
              <a:rPr lang="nb-NO" sz="1200" b="0" i="1" kern="1200" dirty="0">
                <a:solidFill>
                  <a:schemeClr val="tx1"/>
                </a:solidFill>
                <a:effectLst/>
                <a:latin typeface="+mn-lt"/>
                <a:ea typeface="+mn-ea"/>
                <a:cs typeface="+mn-cs"/>
              </a:rPr>
              <a:t> in </a:t>
            </a:r>
            <a:r>
              <a:rPr lang="nb-NO" sz="1200" b="0" i="1" kern="1200" dirty="0" err="1">
                <a:solidFill>
                  <a:schemeClr val="tx1"/>
                </a:solidFill>
                <a:effectLst/>
                <a:latin typeface="+mn-lt"/>
                <a:ea typeface="+mn-ea"/>
                <a:cs typeface="+mn-cs"/>
              </a:rPr>
              <a:t>Treating</a:t>
            </a:r>
            <a:r>
              <a:rPr lang="nb-NO" sz="1200" b="0" i="1" kern="1200" dirty="0">
                <a:solidFill>
                  <a:schemeClr val="tx1"/>
                </a:solidFill>
                <a:effectLst/>
                <a:latin typeface="+mn-lt"/>
                <a:ea typeface="+mn-ea"/>
                <a:cs typeface="+mn-cs"/>
              </a:rPr>
              <a:t> </a:t>
            </a:r>
            <a:r>
              <a:rPr lang="nb-NO" sz="1200" b="0" i="1" kern="1200" dirty="0" err="1">
                <a:solidFill>
                  <a:schemeClr val="tx1"/>
                </a:solidFill>
                <a:effectLst/>
                <a:latin typeface="+mn-lt"/>
                <a:ea typeface="+mn-ea"/>
                <a:cs typeface="+mn-cs"/>
              </a:rPr>
              <a:t>Gender</a:t>
            </a:r>
            <a:r>
              <a:rPr lang="nb-NO" sz="1200" b="0" i="1" kern="1200" dirty="0">
                <a:solidFill>
                  <a:schemeClr val="tx1"/>
                </a:solidFill>
                <a:effectLst/>
                <a:latin typeface="+mn-lt"/>
                <a:ea typeface="+mn-ea"/>
                <a:cs typeface="+mn-cs"/>
              </a:rPr>
              <a:t> </a:t>
            </a:r>
            <a:r>
              <a:rPr lang="nb-NO" sz="1200" b="0" i="1" kern="1200" dirty="0" err="1">
                <a:solidFill>
                  <a:schemeClr val="tx1"/>
                </a:solidFill>
                <a:effectLst/>
                <a:latin typeface="+mn-lt"/>
                <a:ea typeface="+mn-ea"/>
                <a:cs typeface="+mn-cs"/>
              </a:rPr>
              <a:t>Dysphoria</a:t>
            </a:r>
            <a:r>
              <a:rPr lang="nb-NO" sz="1200" b="0" i="1" kern="1200" dirty="0">
                <a:solidFill>
                  <a:schemeClr val="tx1"/>
                </a:solidFill>
                <a:effectLst/>
                <a:latin typeface="+mn-lt"/>
                <a:ea typeface="+mn-ea"/>
                <a:cs typeface="+mn-cs"/>
              </a:rPr>
              <a:t>: </a:t>
            </a:r>
            <a:r>
              <a:rPr lang="nb-NO" sz="1200" b="0" i="0" kern="1200" dirty="0">
                <a:solidFill>
                  <a:schemeClr val="tx1"/>
                </a:solidFill>
                <a:effectLst/>
                <a:latin typeface="+mn-lt"/>
                <a:ea typeface="+mn-ea"/>
                <a:cs typeface="+mn-cs"/>
                <a:hlinkClick r:id="rId4"/>
              </a:rPr>
              <a:t>https://www.thenewatlantis.com/publications/growing-pains</a:t>
            </a:r>
            <a:br>
              <a:rPr lang="nb-NO" sz="1200" b="0" i="0" kern="1200" dirty="0">
                <a:solidFill>
                  <a:schemeClr val="tx1"/>
                </a:solidFill>
                <a:effectLst/>
                <a:latin typeface="+mn-lt"/>
                <a:ea typeface="+mn-ea"/>
                <a:cs typeface="+mn-cs"/>
              </a:rPr>
            </a:br>
            <a:endParaRPr lang="nb-NO" sz="1200" b="0" i="0" kern="1200" dirty="0">
              <a:solidFill>
                <a:schemeClr val="tx1"/>
              </a:solidFill>
              <a:effectLst/>
              <a:latin typeface="+mn-lt"/>
              <a:ea typeface="+mn-ea"/>
              <a:cs typeface="+mn-cs"/>
            </a:endParaRPr>
          </a:p>
          <a:p>
            <a:pPr marL="0" indent="0">
              <a:buNone/>
            </a:pPr>
            <a:r>
              <a:rPr lang="nb-NO" b="1" dirty="0">
                <a:latin typeface="Arial" panose="020B0604020202020204" pitchFamily="34" charset="0"/>
                <a:cs typeface="Arial" panose="020B0604020202020204" pitchFamily="34" charset="0"/>
              </a:rPr>
              <a:t>4. </a:t>
            </a:r>
            <a:r>
              <a:rPr lang="nb-NO" dirty="0">
                <a:latin typeface="Arial" panose="020B0604020202020204" pitchFamily="34" charset="0"/>
                <a:cs typeface="Arial" panose="020B0604020202020204" pitchFamily="34" charset="0"/>
              </a:rPr>
              <a:t>De som endrer sitt juridiske kjønn, får de like rettigheter og plikter som alle andre med samme juridiske kjønn, selv om de fortsetter å ha den kroppen de ble født med. Alle rundt dem, venner, kolleger, arbeidsgivere </a:t>
            </a:r>
            <a:r>
              <a:rPr lang="nb-NO" dirty="0" err="1">
                <a:latin typeface="Arial" panose="020B0604020202020204" pitchFamily="34" charset="0"/>
                <a:cs typeface="Arial" panose="020B0604020202020204" pitchFamily="34" charset="0"/>
              </a:rPr>
              <a:t>osv</a:t>
            </a:r>
            <a:r>
              <a:rPr lang="nb-NO" dirty="0">
                <a:latin typeface="Arial" panose="020B0604020202020204" pitchFamily="34" charset="0"/>
                <a:cs typeface="Arial" panose="020B0604020202020204" pitchFamily="34" charset="0"/>
              </a:rPr>
              <a:t>, er forpliktet til å behandle og omtale dem med det nye juridiske kjønnet.</a:t>
            </a:r>
            <a:br>
              <a:rPr lang="nb-NO" dirty="0">
                <a:latin typeface="Arial" panose="020B0604020202020204" pitchFamily="34" charset="0"/>
                <a:cs typeface="Arial" panose="020B0604020202020204" pitchFamily="34" charset="0"/>
              </a:rPr>
            </a:br>
            <a:endParaRPr lang="nb-NO" sz="900" dirty="0">
              <a:latin typeface="Arial" panose="020B0604020202020204" pitchFamily="34" charset="0"/>
              <a:cs typeface="Arial" panose="020B0604020202020204" pitchFamily="34" charset="0"/>
            </a:endParaRPr>
          </a:p>
          <a:p>
            <a:r>
              <a:rPr lang="nb-NO" sz="1200" b="1" kern="1200" dirty="0">
                <a:solidFill>
                  <a:schemeClr val="tx1"/>
                </a:solidFill>
                <a:effectLst/>
                <a:latin typeface="+mn-lt"/>
                <a:ea typeface="+mn-ea"/>
                <a:cs typeface="+mn-cs"/>
              </a:rPr>
              <a:t>RESSURSER</a:t>
            </a:r>
            <a:r>
              <a:rPr lang="nb-NO" sz="1200" kern="1200" dirty="0">
                <a:solidFill>
                  <a:schemeClr val="tx1"/>
                </a:solidFill>
                <a:effectLst/>
                <a:latin typeface="+mn-lt"/>
                <a:ea typeface="+mn-ea"/>
                <a:cs typeface="+mn-cs"/>
              </a:rPr>
              <a:t>:</a:t>
            </a:r>
          </a:p>
          <a:p>
            <a:pPr marL="0" indent="0">
              <a:buNone/>
            </a:pPr>
            <a:r>
              <a:rPr lang="nb-NO" sz="1200" kern="1200" dirty="0">
                <a:solidFill>
                  <a:schemeClr val="tx1"/>
                </a:solidFill>
                <a:effectLst/>
                <a:latin typeface="+mn-lt"/>
                <a:ea typeface="+mn-ea"/>
                <a:cs typeface="+mn-cs"/>
              </a:rPr>
              <a:t>a) På nettstedet www.Helsenorge.no ligger det offentlig informasjon</a:t>
            </a:r>
            <a:r>
              <a:rPr lang="nb-NO" sz="1200" kern="1200" baseline="0" dirty="0">
                <a:solidFill>
                  <a:schemeClr val="tx1"/>
                </a:solidFill>
                <a:effectLst/>
                <a:latin typeface="+mn-lt"/>
                <a:ea typeface="+mn-ea"/>
                <a:cs typeface="+mn-cs"/>
              </a:rPr>
              <a:t> om ulike aspekter ved endring av juridisk kjønn:</a:t>
            </a:r>
          </a:p>
          <a:p>
            <a:pPr marL="0" indent="0">
              <a:buNone/>
            </a:pPr>
            <a:r>
              <a:rPr lang="nb-NO" sz="1200" u="sng" kern="1200" dirty="0">
                <a:solidFill>
                  <a:schemeClr val="tx1"/>
                </a:solidFill>
                <a:effectLst/>
                <a:latin typeface="+mn-lt"/>
                <a:ea typeface="+mn-ea"/>
                <a:cs typeface="+mn-cs"/>
                <a:hlinkClick r:id="rId5"/>
              </a:rPr>
              <a:t>https://helsenorge.no/rettigheter/endring-av-juridisk-kjonn#Informasjon-og-veiledning</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 Les mer om å endre juridisk kjønn på ressursarket: </a:t>
            </a:r>
            <a:r>
              <a:rPr lang="nb-NO" sz="1200" b="1" kern="1200" dirty="0">
                <a:solidFill>
                  <a:schemeClr val="tx1"/>
                </a:solidFill>
                <a:effectLst/>
                <a:latin typeface="+mn-lt"/>
                <a:ea typeface="+mn-ea"/>
                <a:cs typeface="+mn-cs"/>
              </a:rPr>
              <a:t>«Vidunderlige nye Norge: Der menn føder barn». </a:t>
            </a:r>
            <a:r>
              <a:rPr lang="nb-NO" sz="1200" kern="1200" dirty="0">
                <a:solidFill>
                  <a:schemeClr val="tx1"/>
                </a:solidFill>
                <a:effectLst/>
                <a:latin typeface="+mn-lt"/>
                <a:ea typeface="+mn-ea"/>
                <a:cs typeface="+mn-cs"/>
              </a:rPr>
              <a:t>Det ligger i hovedmenyen «Nyttige ressurser» i undermenyen «Ressursark i 4 farger».</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Arket kan eventuelt </a:t>
            </a:r>
            <a:r>
              <a:rPr lang="nb-NO" sz="1200" kern="1200" dirty="0" err="1">
                <a:solidFill>
                  <a:schemeClr val="tx1"/>
                </a:solidFill>
                <a:effectLst/>
                <a:latin typeface="+mn-lt"/>
                <a:ea typeface="+mn-ea"/>
                <a:cs typeface="+mn-cs"/>
              </a:rPr>
              <a:t>printes</a:t>
            </a:r>
            <a:r>
              <a:rPr lang="nb-NO" sz="1200" kern="1200" dirty="0">
                <a:solidFill>
                  <a:schemeClr val="tx1"/>
                </a:solidFill>
                <a:effectLst/>
                <a:latin typeface="+mn-lt"/>
                <a:ea typeface="+mn-ea"/>
                <a:cs typeface="+mn-cs"/>
              </a:rPr>
              <a:t> ut, deles ut til deltakerne, kommenteres av taleren og om ønskelig brukes som utgangspunkt i en gruppesamtale.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c) Under hovedmenyen «Nyttige ressurser» </a:t>
            </a:r>
            <a:r>
              <a:rPr lang="nb-NO" sz="1200" kern="1200" dirty="0">
                <a:solidFill>
                  <a:schemeClr val="tx1"/>
                </a:solidFill>
                <a:effectLst/>
                <a:latin typeface="+mn-lt"/>
                <a:ea typeface="+mn-ea"/>
                <a:cs typeface="+mn-cs"/>
                <a:sym typeface="Wingdings"/>
              </a:rPr>
              <a:t></a:t>
            </a:r>
            <a:r>
              <a:rPr lang="nb-NO" sz="1200" kern="1200" dirty="0">
                <a:solidFill>
                  <a:schemeClr val="tx1"/>
                </a:solidFill>
                <a:effectLst/>
                <a:latin typeface="+mn-lt"/>
                <a:ea typeface="+mn-ea"/>
                <a:cs typeface="+mn-cs"/>
              </a:rPr>
              <a:t> «Gode og viktige avisartikler» på www.Samlivsbanken.no ligger det linker til informative artikler om temaet under headingen «Transseksualitet og kjønnsskifte».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 Under menyen «Litteratur» i hovedmenyen «Nyttige ressurser» finnes det forslag til bøker om temaet.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 På dette nettstedet kan man lese sterke historier fra foreldre som opplever at barna deres plutselig</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ønsker å skifte kjønn:</a:t>
            </a:r>
          </a:p>
          <a:p>
            <a:r>
              <a:rPr lang="nb-NO" sz="1200" kern="1200" dirty="0">
                <a:solidFill>
                  <a:schemeClr val="tx1"/>
                </a:solidFill>
                <a:effectLst/>
                <a:latin typeface="+mn-lt"/>
                <a:ea typeface="+mn-ea"/>
                <a:cs typeface="+mn-cs"/>
              </a:rPr>
              <a:t>https://www.parentsofrogdkids.com – Se menyen Our </a:t>
            </a:r>
            <a:r>
              <a:rPr lang="nb-NO" sz="1200" kern="1200" dirty="0" err="1">
                <a:solidFill>
                  <a:schemeClr val="tx1"/>
                </a:solidFill>
                <a:effectLst/>
                <a:latin typeface="+mn-lt"/>
                <a:ea typeface="+mn-ea"/>
                <a:cs typeface="+mn-cs"/>
              </a:rPr>
              <a:t>Stories</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(ROGD</a:t>
            </a:r>
            <a:r>
              <a:rPr lang="nb-NO" sz="1200" kern="1200" baseline="0" dirty="0">
                <a:solidFill>
                  <a:schemeClr val="tx1"/>
                </a:solidFill>
                <a:effectLst/>
                <a:latin typeface="+mn-lt"/>
                <a:ea typeface="+mn-ea"/>
                <a:cs typeface="+mn-cs"/>
              </a:rPr>
              <a:t> = Rapid-</a:t>
            </a:r>
            <a:r>
              <a:rPr lang="nb-NO" sz="1200" kern="1200" baseline="0" dirty="0" err="1">
                <a:solidFill>
                  <a:schemeClr val="tx1"/>
                </a:solidFill>
                <a:effectLst/>
                <a:latin typeface="+mn-lt"/>
                <a:ea typeface="+mn-ea"/>
                <a:cs typeface="+mn-cs"/>
              </a:rPr>
              <a:t>Onset</a:t>
            </a:r>
            <a:r>
              <a:rPr lang="nb-NO" sz="1200" kern="1200" baseline="0" dirty="0">
                <a:solidFill>
                  <a:schemeClr val="tx1"/>
                </a:solidFill>
                <a:effectLst/>
                <a:latin typeface="+mn-lt"/>
                <a:ea typeface="+mn-ea"/>
                <a:cs typeface="+mn-cs"/>
              </a:rPr>
              <a:t> </a:t>
            </a:r>
            <a:r>
              <a:rPr lang="nb-NO" sz="1200" kern="1200" baseline="0" dirty="0" err="1">
                <a:solidFill>
                  <a:schemeClr val="tx1"/>
                </a:solidFill>
                <a:effectLst/>
                <a:latin typeface="+mn-lt"/>
                <a:ea typeface="+mn-ea"/>
                <a:cs typeface="+mn-cs"/>
              </a:rPr>
              <a:t>Gender</a:t>
            </a:r>
            <a:r>
              <a:rPr lang="nb-NO" sz="1200" kern="1200" baseline="0" dirty="0">
                <a:solidFill>
                  <a:schemeClr val="tx1"/>
                </a:solidFill>
                <a:effectLst/>
                <a:latin typeface="+mn-lt"/>
                <a:ea typeface="+mn-ea"/>
                <a:cs typeface="+mn-cs"/>
              </a:rPr>
              <a:t> </a:t>
            </a:r>
            <a:r>
              <a:rPr lang="nb-NO" sz="1200" kern="1200" baseline="0" dirty="0" err="1">
                <a:solidFill>
                  <a:schemeClr val="tx1"/>
                </a:solidFill>
                <a:effectLst/>
                <a:latin typeface="+mn-lt"/>
                <a:ea typeface="+mn-ea"/>
                <a:cs typeface="+mn-cs"/>
              </a:rPr>
              <a:t>Dysphoria</a:t>
            </a:r>
            <a:r>
              <a:rPr lang="nb-NO" sz="1200" kern="1200" baseline="0" dirty="0">
                <a:solidFill>
                  <a:schemeClr val="tx1"/>
                </a:solidFill>
                <a:effectLst/>
                <a:latin typeface="+mn-lt"/>
                <a:ea typeface="+mn-ea"/>
                <a:cs typeface="+mn-cs"/>
              </a:rPr>
              <a:t>)</a:t>
            </a:r>
          </a:p>
          <a:p>
            <a:endParaRPr lang="nb-NO" sz="1200" kern="1200" baseline="0" dirty="0">
              <a:solidFill>
                <a:schemeClr val="tx1"/>
              </a:solidFill>
              <a:effectLst/>
              <a:latin typeface="+mn-lt"/>
              <a:ea typeface="+mn-ea"/>
              <a:cs typeface="+mn-cs"/>
            </a:endParaRPr>
          </a:p>
          <a:p>
            <a:r>
              <a:rPr lang="nb-NO" sz="1200" kern="1200" baseline="0">
                <a:solidFill>
                  <a:schemeClr val="tx1"/>
                </a:solidFill>
                <a:effectLst/>
                <a:latin typeface="+mn-lt"/>
                <a:ea typeface="+mn-ea"/>
                <a:cs typeface="+mn-cs"/>
              </a:rPr>
              <a:t>* </a:t>
            </a:r>
            <a:r>
              <a:rPr lang="nb-NO" sz="1200" kern="1200" baseline="0" dirty="0">
                <a:solidFill>
                  <a:schemeClr val="tx1"/>
                </a:solidFill>
                <a:effectLst/>
                <a:latin typeface="+mn-lt"/>
                <a:ea typeface="+mn-ea"/>
                <a:cs typeface="+mn-cs"/>
              </a:rPr>
              <a:t>Se også en svært tankevekkende artikkel fra bekymrede og sjokkerte tenåringsforeldre i Sverige, publisert i </a:t>
            </a:r>
            <a:r>
              <a:rPr lang="nb-NO" sz="1200" kern="1200" baseline="0" dirty="0" err="1">
                <a:solidFill>
                  <a:schemeClr val="tx1"/>
                </a:solidFill>
                <a:effectLst/>
                <a:latin typeface="+mn-lt"/>
                <a:ea typeface="+mn-ea"/>
                <a:cs typeface="+mn-cs"/>
              </a:rPr>
              <a:t>Svenska</a:t>
            </a:r>
            <a:r>
              <a:rPr lang="nb-NO" sz="1200" kern="1200" baseline="0" dirty="0">
                <a:solidFill>
                  <a:schemeClr val="tx1"/>
                </a:solidFill>
                <a:effectLst/>
                <a:latin typeface="+mn-lt"/>
                <a:ea typeface="+mn-ea"/>
                <a:cs typeface="+mn-cs"/>
              </a:rPr>
              <a:t> Dagbladet i april 2019. Er situasjonen tilsvarende i Norge? - «</a:t>
            </a:r>
            <a:r>
              <a:rPr lang="nb-NO" sz="1200" kern="1200" baseline="0" dirty="0" err="1">
                <a:solidFill>
                  <a:schemeClr val="tx1"/>
                </a:solidFill>
                <a:effectLst/>
                <a:latin typeface="+mn-lt"/>
                <a:ea typeface="+mn-ea"/>
                <a:cs typeface="+mn-cs"/>
              </a:rPr>
              <a:t>Föräldrar</a:t>
            </a:r>
            <a:r>
              <a:rPr lang="nb-NO" sz="1200" kern="1200" baseline="0" dirty="0">
                <a:solidFill>
                  <a:schemeClr val="tx1"/>
                </a:solidFill>
                <a:effectLst/>
                <a:latin typeface="+mn-lt"/>
                <a:ea typeface="+mn-ea"/>
                <a:cs typeface="+mn-cs"/>
              </a:rPr>
              <a:t>: </a:t>
            </a:r>
            <a:r>
              <a:rPr lang="nb-NO" sz="1200" kern="1200" baseline="0" dirty="0" err="1">
                <a:solidFill>
                  <a:schemeClr val="tx1"/>
                </a:solidFill>
                <a:effectLst/>
                <a:latin typeface="+mn-lt"/>
                <a:ea typeface="+mn-ea"/>
                <a:cs typeface="+mn-cs"/>
              </a:rPr>
              <a:t>Transvårdens</a:t>
            </a:r>
            <a:r>
              <a:rPr lang="nb-NO" sz="1200" kern="1200" baseline="0" dirty="0">
                <a:solidFill>
                  <a:schemeClr val="tx1"/>
                </a:solidFill>
                <a:effectLst/>
                <a:latin typeface="+mn-lt"/>
                <a:ea typeface="+mn-ea"/>
                <a:cs typeface="+mn-cs"/>
              </a:rPr>
              <a:t> </a:t>
            </a:r>
            <a:r>
              <a:rPr lang="nb-NO" sz="1200" kern="1200" baseline="0" dirty="0" err="1">
                <a:solidFill>
                  <a:schemeClr val="tx1"/>
                </a:solidFill>
                <a:effectLst/>
                <a:latin typeface="+mn-lt"/>
                <a:ea typeface="+mn-ea"/>
                <a:cs typeface="+mn-cs"/>
              </a:rPr>
              <a:t>attityd</a:t>
            </a:r>
            <a:r>
              <a:rPr lang="nb-NO" sz="1200" kern="1200" baseline="0" dirty="0">
                <a:solidFill>
                  <a:schemeClr val="tx1"/>
                </a:solidFill>
                <a:effectLst/>
                <a:latin typeface="+mn-lt"/>
                <a:ea typeface="+mn-ea"/>
                <a:cs typeface="+mn-cs"/>
              </a:rPr>
              <a:t> </a:t>
            </a:r>
            <a:r>
              <a:rPr lang="nb-NO" sz="1200" kern="1200" baseline="0" dirty="0" err="1">
                <a:solidFill>
                  <a:schemeClr val="tx1"/>
                </a:solidFill>
                <a:effectLst/>
                <a:latin typeface="+mn-lt"/>
                <a:ea typeface="+mn-ea"/>
                <a:cs typeface="+mn-cs"/>
              </a:rPr>
              <a:t>gör</a:t>
            </a:r>
            <a:r>
              <a:rPr lang="nb-NO" sz="1200" kern="1200" baseline="0" dirty="0">
                <a:solidFill>
                  <a:schemeClr val="tx1"/>
                </a:solidFill>
                <a:effectLst/>
                <a:latin typeface="+mn-lt"/>
                <a:ea typeface="+mn-ea"/>
                <a:cs typeface="+mn-cs"/>
              </a:rPr>
              <a:t> oss </a:t>
            </a:r>
            <a:r>
              <a:rPr lang="nb-NO" sz="1200" kern="1200" baseline="0" dirty="0" err="1">
                <a:solidFill>
                  <a:schemeClr val="tx1"/>
                </a:solidFill>
                <a:effectLst/>
                <a:latin typeface="+mn-lt"/>
                <a:ea typeface="+mn-ea"/>
                <a:cs typeface="+mn-cs"/>
              </a:rPr>
              <a:t>oroliga</a:t>
            </a:r>
            <a:r>
              <a:rPr lang="nb-NO" sz="1200" kern="1200" baseline="0" dirty="0">
                <a:solidFill>
                  <a:schemeClr val="tx1"/>
                </a:solidFill>
                <a:effectLst/>
                <a:latin typeface="+mn-lt"/>
                <a:ea typeface="+mn-ea"/>
                <a:cs typeface="+mn-cs"/>
              </a:rPr>
              <a:t>» [</a:t>
            </a:r>
            <a:r>
              <a:rPr lang="nb-NO" sz="1200" kern="1200" baseline="0" dirty="0" err="1">
                <a:solidFill>
                  <a:schemeClr val="tx1"/>
                </a:solidFill>
                <a:effectLst/>
                <a:latin typeface="+mn-lt"/>
                <a:ea typeface="+mn-ea"/>
                <a:cs typeface="+mn-cs"/>
              </a:rPr>
              <a:t>vård</a:t>
            </a:r>
            <a:r>
              <a:rPr lang="nb-NO" sz="1200" kern="1200" baseline="0" dirty="0">
                <a:solidFill>
                  <a:schemeClr val="tx1"/>
                </a:solidFill>
                <a:effectLst/>
                <a:latin typeface="+mn-lt"/>
                <a:ea typeface="+mn-ea"/>
                <a:cs typeface="+mn-cs"/>
              </a:rPr>
              <a:t> = pleie, omsorg, vern] </a:t>
            </a:r>
          </a:p>
          <a:p>
            <a:endParaRPr lang="nb-NO" sz="1200" kern="1200" baseline="0" dirty="0">
              <a:solidFill>
                <a:schemeClr val="tx1"/>
              </a:solidFill>
              <a:effectLst/>
              <a:latin typeface="+mn-lt"/>
              <a:ea typeface="+mn-ea"/>
              <a:cs typeface="+mn-cs"/>
            </a:endParaRPr>
          </a:p>
          <a:p>
            <a:r>
              <a:rPr lang="nb-NO" sz="1200" kern="1200" baseline="0" dirty="0">
                <a:solidFill>
                  <a:schemeClr val="tx2">
                    <a:lumMod val="50000"/>
                  </a:schemeClr>
                </a:solidFill>
                <a:effectLst/>
                <a:latin typeface="+mn-lt"/>
                <a:ea typeface="+mn-ea"/>
                <a:cs typeface="+mn-cs"/>
              </a:rPr>
              <a:t>https://www.svd.se/foraldrar-transvardens-attityd-gor-oss-oroliga#rAr1qA-comments</a:t>
            </a: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15</a:t>
            </a:fld>
            <a:endParaRPr lang="nb-NO"/>
          </a:p>
        </p:txBody>
      </p:sp>
    </p:spTree>
    <p:extLst>
      <p:ext uri="{BB962C8B-B14F-4D97-AF65-F5344CB8AC3E}">
        <p14:creationId xmlns:p14="http://schemas.microsoft.com/office/powerpoint/2010/main" val="3416967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1. BAKGRUNN. </a:t>
            </a:r>
            <a:r>
              <a:rPr lang="nb-NO" b="0" dirty="0"/>
              <a:t>I</a:t>
            </a:r>
            <a:r>
              <a:rPr lang="nb-NO" b="0" baseline="0" dirty="0"/>
              <a:t> de 250 årene som er gått siden </a:t>
            </a:r>
            <a:r>
              <a:rPr lang="nb-NO" b="0" dirty="0"/>
              <a:t>Opplysningstiden, har idealet</a:t>
            </a:r>
            <a:r>
              <a:rPr lang="nb-NO" b="0" baseline="0" dirty="0"/>
              <a:t> for mange vært det autonome og selvstendige mennesket, en person som i stor grad er uavhengig av en gud eller av ytre autoriteter og begrensninger. Målet: Frigjøring fra begrensninger og alt som kan hemme selvrealiseringen.</a:t>
            </a:r>
            <a:br>
              <a:rPr lang="nb-NO" b="0" baseline="0" dirty="0"/>
            </a:br>
            <a:br>
              <a:rPr lang="nb-NO" b="0" baseline="0" dirty="0"/>
            </a:br>
            <a:r>
              <a:rPr lang="nb-NO" dirty="0"/>
              <a:t>Etter at «den seksuelle revolusjon» startet på 1960-tallet, har Bibelens samlivsetikk og de kristne idealene angående seksualitet, ekteskap, barn, mor og far, </a:t>
            </a:r>
            <a:r>
              <a:rPr lang="nb-NO" dirty="0" err="1"/>
              <a:t>osv</a:t>
            </a:r>
            <a:r>
              <a:rPr lang="nb-NO" dirty="0"/>
              <a:t> kommet under stadig sterkere press. Drivkreftene bak utviklingen er mange og sammensatte, men en kjønnsnøytral tenkning har de siste årene spilt en viktig rolle. Når denne tenkningen</a:t>
            </a:r>
            <a:r>
              <a:rPr lang="nb-NO" baseline="0" dirty="0"/>
              <a:t> blir k</a:t>
            </a:r>
            <a:r>
              <a:rPr lang="nb-NO" dirty="0"/>
              <a:t>oblet</a:t>
            </a:r>
            <a:r>
              <a:rPr lang="nb-NO" baseline="0" dirty="0"/>
              <a:t> til en etisk relativisme som sier at ingen typer seksualitet og samlivsform står i noen særstilling, får det enorme konsekvenser.</a:t>
            </a:r>
            <a:endParaRPr lang="nb-NO" dirty="0"/>
          </a:p>
          <a:p>
            <a:endParaRPr lang="nb-NO" dirty="0"/>
          </a:p>
          <a:p>
            <a:r>
              <a:rPr lang="nb-NO" b="1" dirty="0"/>
              <a:t>2. </a:t>
            </a:r>
            <a:r>
              <a:rPr lang="nb-NO" b="1" dirty="0" err="1"/>
              <a:t>Queer</a:t>
            </a:r>
            <a:r>
              <a:rPr lang="nb-NO" b="1" dirty="0"/>
              <a:t>/Skeiv ideologi. </a:t>
            </a:r>
            <a:r>
              <a:rPr lang="nb-NO" dirty="0"/>
              <a:t>Den kjønnsnøytrale tenkningen opphever betydningen av mann og kvinne, mor og far. Denne tenkningen er en sentral del av en enda mer omfattende og radikal kjønnsideologi. Den kalles ofte med det engelske navnet </a:t>
            </a:r>
            <a:r>
              <a:rPr lang="nb-NO" dirty="0" err="1"/>
              <a:t>Queer</a:t>
            </a:r>
            <a:r>
              <a:rPr lang="nb-NO" dirty="0"/>
              <a:t> </a:t>
            </a:r>
            <a:r>
              <a:rPr lang="nb-NO" dirty="0" err="1"/>
              <a:t>theory</a:t>
            </a:r>
            <a:r>
              <a:rPr lang="nb-NO" dirty="0"/>
              <a:t> (eller </a:t>
            </a:r>
            <a:r>
              <a:rPr lang="nb-NO" dirty="0" err="1"/>
              <a:t>Queer</a:t>
            </a:r>
            <a:r>
              <a:rPr lang="nb-NO" dirty="0"/>
              <a:t>-ideologien), og på norsk bruker man ofte benevnelsen Skeiv teori eller Skeiv ideologi.</a:t>
            </a:r>
          </a:p>
          <a:p>
            <a:r>
              <a:rPr lang="nb-NO" dirty="0"/>
              <a:t> </a:t>
            </a:r>
          </a:p>
          <a:p>
            <a:r>
              <a:rPr lang="nb-NO" dirty="0"/>
              <a:t>I denne tenkningen problematiserer man de fleste tradisjonelle oppfatninger om kjønn, seksualitet og ekteskap, og man omdefinerer mye av det som de fleste inntil nylig har sett på som selvsagt. </a:t>
            </a:r>
          </a:p>
          <a:p>
            <a:endParaRPr lang="nb-NO" sz="1100" dirty="0"/>
          </a:p>
          <a:p>
            <a:r>
              <a:rPr lang="nb-NO" b="0" dirty="0">
                <a:latin typeface="Arial" panose="020B0604020202020204" pitchFamily="34" charset="0"/>
                <a:cs typeface="Arial" panose="020B0604020202020204" pitchFamily="34" charset="0"/>
              </a:rPr>
              <a:t>«DEKONSTRUKSJON». </a:t>
            </a:r>
            <a:r>
              <a:rPr lang="nb-NO" dirty="0">
                <a:latin typeface="Arial" panose="020B0604020202020204" pitchFamily="34" charset="0"/>
                <a:cs typeface="Arial" panose="020B0604020202020204" pitchFamily="34" charset="0"/>
              </a:rPr>
              <a:t>Et grunnleggende begrep i kjønnsforskningen er «dekonstruksjon». Man plukker fra hverandre (</a:t>
            </a:r>
            <a:r>
              <a:rPr lang="nb-NO" dirty="0" err="1">
                <a:latin typeface="Arial" panose="020B0604020202020204" pitchFamily="34" charset="0"/>
                <a:cs typeface="Arial" panose="020B0604020202020204" pitchFamily="34" charset="0"/>
              </a:rPr>
              <a:t>de-konstruerer</a:t>
            </a:r>
            <a:r>
              <a:rPr lang="nb-NO" dirty="0">
                <a:latin typeface="Arial" panose="020B0604020202020204" pitchFamily="34" charset="0"/>
                <a:cs typeface="Arial" panose="020B0604020202020204" pitchFamily="34" charset="0"/>
              </a:rPr>
              <a:t>) tradisjonelle normer, strukturer og tenkemåter, og bygger opp en ny forståelse av virkeligheten. Det settes spørsmålstegn ved alle idealer og allment anerkjente sannheter innen kjønn og seksualitet. F.eks. argumenterer mange for at kjønn er en «sosial konstruksjon», og ikke en biologisk gitt realitet. Biologi er uviktig: ideologi, følelser og personlige preferanser trumfer det meste.</a:t>
            </a:r>
            <a:endParaRPr lang="nb-NO" dirty="0"/>
          </a:p>
          <a:p>
            <a:endParaRPr lang="nb-NO" b="1" dirty="0"/>
          </a:p>
          <a:p>
            <a:r>
              <a:rPr lang="nb-NO" b="1" dirty="0"/>
              <a:t>3.</a:t>
            </a:r>
            <a:r>
              <a:rPr lang="nb-NO" dirty="0"/>
              <a:t> </a:t>
            </a:r>
            <a:r>
              <a:rPr lang="nb-NO" b="1" dirty="0"/>
              <a:t>DRIVKREFTENE</a:t>
            </a:r>
            <a:r>
              <a:rPr lang="nb-NO" dirty="0"/>
              <a:t>. Framveksten av Skeiv/</a:t>
            </a:r>
            <a:r>
              <a:rPr lang="nb-NO" dirty="0" err="1"/>
              <a:t>Queer</a:t>
            </a:r>
            <a:r>
              <a:rPr lang="nb-NO" dirty="0"/>
              <a:t> ideologi i Norge har særlig blitt promotert av ulike kjønnsforskningsmiljøer ved norske universiteter – inkludert</a:t>
            </a:r>
            <a:r>
              <a:rPr lang="nb-NO" baseline="0" dirty="0"/>
              <a:t> såkalte sexologer --</a:t>
            </a:r>
            <a:r>
              <a:rPr lang="nb-NO" dirty="0"/>
              <a:t> og av homofile aktivister. Mye av det som skjer i Norge, er inspirert fra utlandet, ikke minst fra USA. De norske miljøene er blitt støttet av generøse bevilgninger fra det offentlige, og de har fått ukritisk drahjelp fra media og kultureliten. De siste 20 årene har den radikale kjønnsideologien i stadig større grad påvirket politikere og lovgivning, journalister og populærkultur, barnehage og skole, - og folk flest. </a:t>
            </a:r>
          </a:p>
          <a:p>
            <a:endParaRPr lang="nb-NO" dirty="0"/>
          </a:p>
          <a:p>
            <a:r>
              <a:rPr lang="nb-NO" dirty="0"/>
              <a:t>Uten at så mange tenker over det, er vi vitne til et kjønns- og samlivsjordskjelv av historiske dimensjoner.</a:t>
            </a:r>
          </a:p>
          <a:p>
            <a:endParaRPr lang="nb-NO" b="1"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17</a:t>
            </a:fld>
            <a:endParaRPr lang="nb-NO"/>
          </a:p>
        </p:txBody>
      </p:sp>
    </p:spTree>
    <p:extLst>
      <p:ext uri="{BB962C8B-B14F-4D97-AF65-F5344CB8AC3E}">
        <p14:creationId xmlns:p14="http://schemas.microsoft.com/office/powerpoint/2010/main" val="110965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882213">
              <a:defRPr/>
            </a:pPr>
            <a:r>
              <a:rPr lang="nb-NO" sz="1500" b="1" dirty="0"/>
              <a:t>TIPS OG MOMENTER TIL TALEREN</a:t>
            </a:r>
          </a:p>
          <a:p>
            <a:endParaRPr lang="nb-NO" sz="1500" b="1" dirty="0">
              <a:latin typeface="Arial" panose="020B0604020202020204" pitchFamily="34" charset="0"/>
              <a:cs typeface="Arial" panose="020B0604020202020204" pitchFamily="34" charset="0"/>
            </a:endParaRPr>
          </a:p>
          <a:p>
            <a:r>
              <a:rPr lang="nb-NO" b="1" dirty="0"/>
              <a:t>1. Aksept</a:t>
            </a:r>
            <a:endParaRPr lang="nb-NO" dirty="0"/>
          </a:p>
          <a:p>
            <a:r>
              <a:rPr lang="nb-NO" dirty="0"/>
              <a:t>De første tiårene (fra rundt 1950) var målet at samfunnet og kulturen skulle godta homoseksuell atferd som lovlig, legitimt og etisk høyverdig. En viktig milepæl ble passert i 1972, da Stortinget avskaffet loven som forbød homoseksuelle handlinger mellom menn. (Se lysbilde 7 og tilhørende ledernotater i Temamøte 1, med navn: «Noen sentrale årstall i norsk lovgivning».)  I 1977 ble homoseksualitet fjernet som medisinsk diagnose. </a:t>
            </a:r>
          </a:p>
          <a:p>
            <a:r>
              <a:rPr lang="nb-NO" dirty="0"/>
              <a:t> </a:t>
            </a:r>
          </a:p>
          <a:p>
            <a:r>
              <a:rPr lang="nb-NO" b="1" dirty="0"/>
              <a:t>2. Likestilling</a:t>
            </a:r>
            <a:br>
              <a:rPr lang="nb-NO" dirty="0"/>
            </a:br>
            <a:r>
              <a:rPr lang="nb-NO" dirty="0"/>
              <a:t>I 1993 ble Partnerskapsloven vedtatt med én stemmes overvekt i Stortinget. Loven ga likekjønnede par de samme juridiske plikter og rettigheter som ektepar og var nesten identisk med ekteskapsloven. De to viktigste unntakene var at partnerskap ikke ga rett til adopsjon og at assistert befruktning for kvinnelige par ikke var tillatt. </a:t>
            </a:r>
          </a:p>
          <a:p>
            <a:endParaRPr lang="nb-NO" dirty="0"/>
          </a:p>
          <a:p>
            <a:r>
              <a:rPr lang="nb-NO" dirty="0"/>
              <a:t>I 2008 ble likestillingen langt på vei fullført på samfunnsplanet, da Stortinget vedtok den kjønnsnøytrale ekteskapsloven. Da fikk likekjønnede par også rett til adopsjon på lik linje med mann og kvinne, og Stortinget vedtok at staten skal legge til rette for assistert befruktning for kvinnelige par som ønsker barn. Partnerskapsloven ble avskaffet.</a:t>
            </a:r>
          </a:p>
          <a:p>
            <a:endParaRPr lang="nb-NO" dirty="0"/>
          </a:p>
          <a:p>
            <a:r>
              <a:rPr lang="nb-NO" dirty="0"/>
              <a:t>Likestillingen angående retten til barn gjelder (foreløpig) ikke for menn, ettersom menn ikke får statens hjelp til å få barn. </a:t>
            </a:r>
            <a:r>
              <a:rPr lang="nb-NO" dirty="0" err="1"/>
              <a:t>Surrogati</a:t>
            </a:r>
            <a:r>
              <a:rPr lang="nb-NO" dirty="0"/>
              <a:t> er fremdeles ulovlig i Norge. Noen partier på Stortinget ønsker å innføre altruistisk </a:t>
            </a:r>
            <a:r>
              <a:rPr lang="nb-NO" dirty="0" err="1"/>
              <a:t>surrogati</a:t>
            </a:r>
            <a:r>
              <a:rPr lang="nb-NO" dirty="0"/>
              <a:t>, altså ikke-kommersiell </a:t>
            </a:r>
            <a:r>
              <a:rPr lang="nb-NO" dirty="0" err="1"/>
              <a:t>surrogati</a:t>
            </a:r>
            <a:r>
              <a:rPr lang="nb-NO" dirty="0"/>
              <a:t>. </a:t>
            </a:r>
          </a:p>
          <a:p>
            <a:r>
              <a:rPr lang="nb-NO" dirty="0"/>
              <a:t> </a:t>
            </a:r>
          </a:p>
          <a:p>
            <a:r>
              <a:rPr lang="nb-NO" dirty="0"/>
              <a:t>Likestillingen innen Den norske kirke ble foreløpig fullført i 2017, da Kirkemøtet innførte vigsel, liturgi og lære for likekjønnet ekteskap.</a:t>
            </a:r>
          </a:p>
          <a:p>
            <a:r>
              <a:rPr lang="nb-NO" dirty="0"/>
              <a:t> </a:t>
            </a:r>
          </a:p>
          <a:p>
            <a:r>
              <a:rPr lang="nb-NO" b="1" dirty="0"/>
              <a:t>3. Dominans</a:t>
            </a:r>
            <a:endParaRPr lang="nb-NO" dirty="0"/>
          </a:p>
          <a:p>
            <a:r>
              <a:rPr lang="nb-NO" dirty="0"/>
              <a:t>De siste årene har den kjønnsnøytrale ideologien blitt stadig mer dominerende i skole, kultur og samfunn. Statens ideologi og lovverk angående kjønn, familie og barn blir i stor grad tilpasset krav og ønsker fra seksuelle minoriteter. En bibelsk forståelse av ekteskap og familie blir motarbeidet og marginalisert på de fleste offentlige arenaer. </a:t>
            </a:r>
          </a:p>
          <a:p>
            <a:r>
              <a:rPr lang="nb-NO" dirty="0"/>
              <a:t> </a:t>
            </a:r>
          </a:p>
          <a:p>
            <a:r>
              <a:rPr lang="nb-NO" dirty="0"/>
              <a:t>Mange vil mene at vi er vitne til noe som nærmer seg «minoritetenes diktatur» på samlivsfronten, ikke minst på bakgrunn av at mennesker med lesbiske, homofile og bifile følelser ifølge Statistisk Sentralbyrå utgjør under 2 prosent av befolkningen. </a:t>
            </a:r>
          </a:p>
          <a:p>
            <a:r>
              <a:rPr lang="nb-NO" dirty="0"/>
              <a:t> </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18</a:t>
            </a:fld>
            <a:endParaRPr lang="nb-NO"/>
          </a:p>
        </p:txBody>
      </p:sp>
    </p:spTree>
    <p:extLst>
      <p:ext uri="{BB962C8B-B14F-4D97-AF65-F5344CB8AC3E}">
        <p14:creationId xmlns:p14="http://schemas.microsoft.com/office/powerpoint/2010/main" val="71768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6FEB7B3-C659-4ABF-9BBC-24DDFA43AE68}" type="datetimeFigureOut">
              <a:rPr lang="nb-NO" smtClean="0"/>
              <a:t>13.10.2022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80139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6FEB7B3-C659-4ABF-9BBC-24DDFA43AE68}" type="datetimeFigureOut">
              <a:rPr lang="nb-NO" smtClean="0"/>
              <a:t>13.10.2022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376617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6FEB7B3-C659-4ABF-9BBC-24DDFA43AE68}" type="datetimeFigureOut">
              <a:rPr lang="nb-NO" smtClean="0"/>
              <a:t>13.10.2022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402441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6FEB7B3-C659-4ABF-9BBC-24DDFA43AE68}" type="datetimeFigureOut">
              <a:rPr lang="nb-NO" smtClean="0"/>
              <a:t>13.10.2022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365337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B6FEB7B3-C659-4ABF-9BBC-24DDFA43AE68}" type="datetimeFigureOut">
              <a:rPr lang="nb-NO" smtClean="0"/>
              <a:t>13.10.2022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139767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6FEB7B3-C659-4ABF-9BBC-24DDFA43AE68}" type="datetimeFigureOut">
              <a:rPr lang="nb-NO" smtClean="0"/>
              <a:t>13.10.2022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300361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6FEB7B3-C659-4ABF-9BBC-24DDFA43AE68}" type="datetimeFigureOut">
              <a:rPr lang="nb-NO" smtClean="0"/>
              <a:t>13.10.2022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373881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6FEB7B3-C659-4ABF-9BBC-24DDFA43AE68}" type="datetimeFigureOut">
              <a:rPr lang="nb-NO" smtClean="0"/>
              <a:t>13.10.2022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173475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6FEB7B3-C659-4ABF-9BBC-24DDFA43AE68}" type="datetimeFigureOut">
              <a:rPr lang="nb-NO" smtClean="0"/>
              <a:t>13.10.2022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327762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6FEB7B3-C659-4ABF-9BBC-24DDFA43AE68}" type="datetimeFigureOut">
              <a:rPr lang="nb-NO" smtClean="0"/>
              <a:t>13.10.2022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222997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6FEB7B3-C659-4ABF-9BBC-24DDFA43AE68}" type="datetimeFigureOut">
              <a:rPr lang="nb-NO" smtClean="0"/>
              <a:t>13.10.2022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08D93A-1EA3-4EB8-BE8B-696F500D9A4D}" type="slidenum">
              <a:rPr lang="nb-NO" smtClean="0"/>
              <a:t>‹#›</a:t>
            </a:fld>
            <a:endParaRPr lang="nb-NO"/>
          </a:p>
        </p:txBody>
      </p:sp>
    </p:spTree>
    <p:extLst>
      <p:ext uri="{BB962C8B-B14F-4D97-AF65-F5344CB8AC3E}">
        <p14:creationId xmlns:p14="http://schemas.microsoft.com/office/powerpoint/2010/main" val="172374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59000">
              <a:srgbClr val="D4DEFF">
                <a:lumMod val="0"/>
                <a:lumOff val="100000"/>
                <a:alpha val="27000"/>
              </a:srgbClr>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EB7B3-C659-4ABF-9BBC-24DDFA43AE68}" type="datetimeFigureOut">
              <a:rPr lang="nb-NO" smtClean="0"/>
              <a:t>13.10.2022</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8D93A-1EA3-4EB8-BE8B-696F500D9A4D}" type="slidenum">
              <a:rPr lang="nb-NO" smtClean="0"/>
              <a:t>‹#›</a:t>
            </a:fld>
            <a:endParaRPr lang="nb-NO"/>
          </a:p>
        </p:txBody>
      </p:sp>
    </p:spTree>
    <p:extLst>
      <p:ext uri="{BB962C8B-B14F-4D97-AF65-F5344CB8AC3E}">
        <p14:creationId xmlns:p14="http://schemas.microsoft.com/office/powerpoint/2010/main" val="261724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www.genspect.org/" TargetMode="External"/><Relationship Id="rId3" Type="http://schemas.openxmlformats.org/officeDocument/2006/relationships/hyperlink" Target="http://www.centerforfaith.com/" TargetMode="External"/><Relationship Id="rId7" Type="http://schemas.openxmlformats.org/officeDocument/2006/relationships/hyperlink" Target="http://www.transgendertrend.com/" TargetMode="External"/><Relationship Id="rId2" Type="http://schemas.openxmlformats.org/officeDocument/2006/relationships/hyperlink" Target="http://www.livingout.org/" TargetMode="External"/><Relationship Id="rId1" Type="http://schemas.openxmlformats.org/officeDocument/2006/relationships/slideLayout" Target="../slideLayouts/slideLayout2.xml"/><Relationship Id="rId6" Type="http://schemas.openxmlformats.org/officeDocument/2006/relationships/hyperlink" Target="http://www.thegospelcoalition.com/" TargetMode="External"/><Relationship Id="rId5" Type="http://schemas.openxmlformats.org/officeDocument/2006/relationships/hyperlink" Target="http://www.thepublicdiscourse.com/" TargetMode="External"/><Relationship Id="rId4" Type="http://schemas.openxmlformats.org/officeDocument/2006/relationships/hyperlink" Target="http://www.robgagnon.net/"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81856" y="215632"/>
            <a:ext cx="8280920" cy="8109912"/>
          </a:xfrm>
          <a:prstGeom prst="rect">
            <a:avLst/>
          </a:prstGeom>
          <a:noFill/>
        </p:spPr>
        <p:txBody>
          <a:bodyPr wrap="square" rtlCol="0">
            <a:spAutoFit/>
          </a:bodyPr>
          <a:lstStyle/>
          <a:p>
            <a:pPr algn="ctr"/>
            <a:endParaRPr lang="nb-NO" sz="700" dirty="0">
              <a:latin typeface="Berlin Sans FB Demi" panose="020E0802020502020306" pitchFamily="34" charset="0"/>
            </a:endParaRPr>
          </a:p>
          <a:p>
            <a:pPr algn="ctr"/>
            <a:r>
              <a:rPr lang="nb-NO" sz="4800" dirty="0" err="1">
                <a:solidFill>
                  <a:srgbClr val="7030A0"/>
                </a:solidFill>
                <a:latin typeface="Arial Black" panose="020B0A04020102020204" pitchFamily="34" charset="0"/>
              </a:rPr>
              <a:t>Gender</a:t>
            </a:r>
            <a:r>
              <a:rPr lang="nb-NO" sz="4800" dirty="0">
                <a:solidFill>
                  <a:srgbClr val="7030A0"/>
                </a:solidFill>
                <a:latin typeface="Arial Black" panose="020B0A04020102020204" pitchFamily="34" charset="0"/>
              </a:rPr>
              <a:t> and sex,</a:t>
            </a:r>
          </a:p>
          <a:p>
            <a:pPr algn="ctr"/>
            <a:r>
              <a:rPr lang="nb-NO" sz="4800" dirty="0" err="1">
                <a:solidFill>
                  <a:srgbClr val="7030A0"/>
                </a:solidFill>
                <a:latin typeface="Arial Black" panose="020B0A04020102020204" pitchFamily="34" charset="0"/>
              </a:rPr>
              <a:t>marriage</a:t>
            </a:r>
            <a:r>
              <a:rPr lang="nb-NO" sz="4800" dirty="0">
                <a:solidFill>
                  <a:srgbClr val="7030A0"/>
                </a:solidFill>
                <a:latin typeface="Arial Black" panose="020B0A04020102020204" pitchFamily="34" charset="0"/>
              </a:rPr>
              <a:t>, </a:t>
            </a:r>
            <a:r>
              <a:rPr lang="nb-NO" sz="4800" dirty="0" err="1">
                <a:solidFill>
                  <a:srgbClr val="7030A0"/>
                </a:solidFill>
                <a:latin typeface="Arial Black" panose="020B0A04020102020204" pitchFamily="34" charset="0"/>
              </a:rPr>
              <a:t>children</a:t>
            </a:r>
            <a:r>
              <a:rPr lang="nb-NO" sz="4800" dirty="0">
                <a:solidFill>
                  <a:srgbClr val="7030A0"/>
                </a:solidFill>
                <a:latin typeface="Arial Black" panose="020B0A04020102020204" pitchFamily="34" charset="0"/>
              </a:rPr>
              <a:t> and </a:t>
            </a:r>
            <a:r>
              <a:rPr lang="nb-NO" sz="4800" dirty="0" err="1">
                <a:solidFill>
                  <a:srgbClr val="7030A0"/>
                </a:solidFill>
                <a:latin typeface="Arial Black" panose="020B0A04020102020204" pitchFamily="34" charset="0"/>
              </a:rPr>
              <a:t>the</a:t>
            </a:r>
            <a:r>
              <a:rPr lang="nb-NO" sz="4800" dirty="0">
                <a:solidFill>
                  <a:srgbClr val="7030A0"/>
                </a:solidFill>
                <a:latin typeface="Arial Black" panose="020B0A04020102020204" pitchFamily="34" charset="0"/>
              </a:rPr>
              <a:t> </a:t>
            </a:r>
            <a:r>
              <a:rPr lang="nb-NO" sz="4800" dirty="0" err="1">
                <a:solidFill>
                  <a:srgbClr val="7030A0"/>
                </a:solidFill>
                <a:latin typeface="Arial Black" panose="020B0A04020102020204" pitchFamily="34" charset="0"/>
              </a:rPr>
              <a:t>Bible</a:t>
            </a:r>
            <a:endParaRPr lang="nb-NO" sz="4800" dirty="0">
              <a:solidFill>
                <a:srgbClr val="7030A0"/>
              </a:solidFill>
              <a:latin typeface="Arial Black" panose="020B0A04020102020204" pitchFamily="34" charset="0"/>
            </a:endParaRPr>
          </a:p>
          <a:p>
            <a:pPr algn="ctr"/>
            <a:r>
              <a:rPr lang="nb-NO" sz="4000" dirty="0">
                <a:solidFill>
                  <a:srgbClr val="7030A0"/>
                </a:solidFill>
                <a:latin typeface="Arial Black" panose="020B0A04020102020204" pitchFamily="34" charset="0"/>
              </a:rPr>
              <a:t>- in a time like </a:t>
            </a:r>
            <a:r>
              <a:rPr lang="nb-NO" sz="4000" dirty="0" err="1">
                <a:solidFill>
                  <a:srgbClr val="7030A0"/>
                </a:solidFill>
                <a:latin typeface="Arial Black" panose="020B0A04020102020204" pitchFamily="34" charset="0"/>
              </a:rPr>
              <a:t>this</a:t>
            </a:r>
            <a:endParaRPr lang="nb-NO" sz="4000" dirty="0">
              <a:solidFill>
                <a:srgbClr val="7030A0"/>
              </a:solidFill>
              <a:latin typeface="Arial Black" panose="020B0A04020102020204" pitchFamily="34" charset="0"/>
            </a:endParaRPr>
          </a:p>
          <a:p>
            <a:pPr algn="ctr"/>
            <a:endParaRPr lang="nb-NO" sz="3600" dirty="0">
              <a:solidFill>
                <a:srgbClr val="C00000"/>
              </a:solidFill>
              <a:latin typeface="Berlin Sans FB Demi" panose="020E0802020502020306" pitchFamily="34" charset="0"/>
            </a:endParaRPr>
          </a:p>
          <a:p>
            <a:pPr algn="ctr"/>
            <a:endParaRPr lang="nb-NO" sz="4400" dirty="0">
              <a:solidFill>
                <a:srgbClr val="C00000"/>
              </a:solidFill>
              <a:latin typeface="Berlin Sans FB Demi" panose="020E0802020502020306" pitchFamily="34" charset="0"/>
            </a:endParaRPr>
          </a:p>
          <a:p>
            <a:pPr algn="ctr"/>
            <a:endParaRPr lang="nb-NO" sz="4400" dirty="0">
              <a:solidFill>
                <a:srgbClr val="C00000"/>
              </a:solidFill>
              <a:latin typeface="Berlin Sans FB Demi" panose="020E0802020502020306" pitchFamily="34" charset="0"/>
            </a:endParaRPr>
          </a:p>
          <a:p>
            <a:pPr algn="ctr"/>
            <a:br>
              <a:rPr lang="nb-NO" sz="1600" dirty="0">
                <a:latin typeface="Arial" panose="020B0604020202020204" pitchFamily="34" charset="0"/>
                <a:cs typeface="Arial" panose="020B0604020202020204" pitchFamily="34" charset="0"/>
              </a:rPr>
            </a:br>
            <a:r>
              <a:rPr lang="nb-NO" sz="4000" dirty="0">
                <a:latin typeface="Arial" panose="020B0604020202020204" pitchFamily="34" charset="0"/>
                <a:cs typeface="Arial" panose="020B0604020202020204" pitchFamily="34" charset="0"/>
              </a:rPr>
              <a:t>By Øivind Benestad</a:t>
            </a:r>
          </a:p>
          <a:p>
            <a:pPr algn="ctr"/>
            <a:r>
              <a:rPr lang="nb-NO" sz="3600" b="1" dirty="0">
                <a:latin typeface="Arial" panose="020B0604020202020204" pitchFamily="34" charset="0"/>
                <a:cs typeface="Arial" panose="020B0604020202020204" pitchFamily="34" charset="0"/>
              </a:rPr>
              <a:t>MorFarBarn.no</a:t>
            </a:r>
            <a:endParaRPr lang="nb-NO" sz="2800" b="1" dirty="0">
              <a:latin typeface="Arial" panose="020B0604020202020204" pitchFamily="34" charset="0"/>
              <a:cs typeface="Arial" panose="020B0604020202020204" pitchFamily="34" charset="0"/>
            </a:endParaRPr>
          </a:p>
          <a:p>
            <a:pPr algn="ctr"/>
            <a:endParaRPr lang="nb-NO" sz="3200" b="1" dirty="0">
              <a:latin typeface="+mj-lt"/>
            </a:endParaRPr>
          </a:p>
          <a:p>
            <a:pPr algn="ctr"/>
            <a:endParaRPr lang="nb-NO" sz="2000" b="1" dirty="0">
              <a:latin typeface="+mj-lt"/>
            </a:endParaRPr>
          </a:p>
          <a:p>
            <a:pPr algn="ctr"/>
            <a:endParaRPr lang="nb-NO" sz="2000" b="1" dirty="0">
              <a:latin typeface="+mj-lt"/>
            </a:endParaRPr>
          </a:p>
          <a:p>
            <a:pPr algn="ctr"/>
            <a:endParaRPr lang="nb-NO" sz="2000" b="1" dirty="0">
              <a:latin typeface="+mj-lt"/>
            </a:endParaRPr>
          </a:p>
          <a:p>
            <a:pPr algn="ctr"/>
            <a:endParaRPr lang="nb-NO" sz="2000" b="1" dirty="0">
              <a:latin typeface="+mj-lt"/>
            </a:endParaRPr>
          </a:p>
        </p:txBody>
      </p:sp>
      <p:pic>
        <p:nvPicPr>
          <p:cNvPr id="1028" name="Picture 4" descr="Image result for Te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3507" y="3415918"/>
            <a:ext cx="2504637" cy="166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138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281911"/>
            <a:ext cx="8514219" cy="6001643"/>
          </a:xfrm>
          <a:prstGeom prst="rect">
            <a:avLst/>
          </a:prstGeom>
          <a:noFill/>
          <a:ln w="0">
            <a:noFill/>
          </a:ln>
        </p:spPr>
        <p:txBody>
          <a:bodyPr wrap="square" rtlCol="0">
            <a:spAutoFit/>
          </a:bodyPr>
          <a:lstStyle/>
          <a:p>
            <a:r>
              <a:rPr lang="nb-NO" sz="4000" dirty="0">
                <a:solidFill>
                  <a:srgbClr val="7030A0"/>
                </a:solidFill>
                <a:latin typeface="Arial Black" panose="020B0A04020102020204" pitchFamily="34" charset="0"/>
                <a:cs typeface="Arial" panose="020B0604020202020204" pitchFamily="34" charset="0"/>
              </a:rPr>
              <a:t>The </a:t>
            </a:r>
            <a:r>
              <a:rPr lang="nb-NO" sz="4000" dirty="0" err="1">
                <a:solidFill>
                  <a:srgbClr val="7030A0"/>
                </a:solidFill>
                <a:latin typeface="Arial Black" panose="020B0A04020102020204" pitchFamily="34" charset="0"/>
                <a:cs typeface="Arial" panose="020B0604020202020204" pitchFamily="34" charset="0"/>
              </a:rPr>
              <a:t>example</a:t>
            </a:r>
            <a:r>
              <a:rPr lang="nb-NO" sz="4000" dirty="0">
                <a:solidFill>
                  <a:srgbClr val="7030A0"/>
                </a:solidFill>
                <a:latin typeface="Arial Black" panose="020B0A04020102020204" pitchFamily="34" charset="0"/>
                <a:cs typeface="Arial" panose="020B0604020202020204" pitchFamily="34" charset="0"/>
              </a:rPr>
              <a:t> and </a:t>
            </a:r>
            <a:br>
              <a:rPr lang="nb-NO" sz="4000" dirty="0">
                <a:solidFill>
                  <a:srgbClr val="7030A0"/>
                </a:solidFill>
                <a:latin typeface="Arial Black" panose="020B0A04020102020204" pitchFamily="34" charset="0"/>
                <a:cs typeface="Arial" panose="020B0604020202020204" pitchFamily="34" charset="0"/>
              </a:rPr>
            </a:br>
            <a:r>
              <a:rPr lang="nb-NO" sz="4000" dirty="0" err="1">
                <a:solidFill>
                  <a:srgbClr val="7030A0"/>
                </a:solidFill>
                <a:latin typeface="Arial Black" panose="020B0A04020102020204" pitchFamily="34" charset="0"/>
                <a:cs typeface="Arial" panose="020B0604020202020204" pitchFamily="34" charset="0"/>
              </a:rPr>
              <a:t>teaching</a:t>
            </a:r>
            <a:r>
              <a:rPr lang="nb-NO" sz="4000" dirty="0">
                <a:solidFill>
                  <a:srgbClr val="7030A0"/>
                </a:solidFill>
                <a:latin typeface="Arial Black" panose="020B0A04020102020204" pitchFamily="34" charset="0"/>
                <a:cs typeface="Arial" panose="020B0604020202020204" pitchFamily="34" charset="0"/>
              </a:rPr>
              <a:t> </a:t>
            </a:r>
            <a:r>
              <a:rPr lang="nb-NO" sz="4000" dirty="0" err="1">
                <a:solidFill>
                  <a:srgbClr val="7030A0"/>
                </a:solidFill>
                <a:latin typeface="Arial Black" panose="020B0A04020102020204" pitchFamily="34" charset="0"/>
                <a:cs typeface="Arial" panose="020B0604020202020204" pitchFamily="34" charset="0"/>
              </a:rPr>
              <a:t>of</a:t>
            </a:r>
            <a:r>
              <a:rPr lang="nb-NO" sz="4000" dirty="0">
                <a:solidFill>
                  <a:srgbClr val="7030A0"/>
                </a:solidFill>
                <a:latin typeface="Arial Black" panose="020B0A04020102020204" pitchFamily="34" charset="0"/>
                <a:cs typeface="Arial" panose="020B0604020202020204" pitchFamily="34" charset="0"/>
              </a:rPr>
              <a:t> Jesus</a:t>
            </a:r>
          </a:p>
          <a:p>
            <a:endParaRPr lang="nb-NO" sz="16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CREATED AND LOVED BY GOD</a:t>
            </a:r>
            <a:endParaRPr lang="nb-NO" sz="2200" b="1" dirty="0">
              <a:latin typeface="Arial" panose="020B0604020202020204" pitchFamily="34" charset="0"/>
              <a:cs typeface="Arial" panose="020B0604020202020204" pitchFamily="34" charset="0"/>
            </a:endParaRPr>
          </a:p>
          <a:p>
            <a:r>
              <a:rPr lang="nb-NO" sz="2400" dirty="0" err="1">
                <a:latin typeface="Arial" panose="020B0604020202020204" pitchFamily="34" charset="0"/>
                <a:cs typeface="Arial" panose="020B0604020202020204" pitchFamily="34" charset="0"/>
              </a:rPr>
              <a:t>Everybody</a:t>
            </a:r>
            <a:r>
              <a:rPr lang="nb-NO" sz="2400" dirty="0">
                <a:latin typeface="Arial" panose="020B0604020202020204" pitchFamily="34" charset="0"/>
                <a:cs typeface="Arial" panose="020B0604020202020204" pitchFamily="34" charset="0"/>
              </a:rPr>
              <a:t> is </a:t>
            </a:r>
            <a:r>
              <a:rPr lang="nb-NO" sz="2400" dirty="0" err="1">
                <a:latin typeface="Arial" panose="020B0604020202020204" pitchFamily="34" charset="0"/>
                <a:cs typeface="Arial" panose="020B0604020202020204" pitchFamily="34" charset="0"/>
              </a:rPr>
              <a:t>created</a:t>
            </a:r>
            <a:r>
              <a:rPr lang="nb-NO" sz="2400" dirty="0">
                <a:latin typeface="Arial" panose="020B0604020202020204" pitchFamily="34" charset="0"/>
                <a:cs typeface="Arial" panose="020B0604020202020204" pitchFamily="34" charset="0"/>
              </a:rPr>
              <a:t> by God, </a:t>
            </a:r>
            <a:r>
              <a:rPr lang="nb-NO" sz="2400" dirty="0" err="1">
                <a:latin typeface="Arial" panose="020B0604020202020204" pitchFamily="34" charset="0"/>
                <a:cs typeface="Arial" panose="020B0604020202020204" pitchFamily="34" charset="0"/>
              </a:rPr>
              <a:t>loved</a:t>
            </a:r>
            <a:r>
              <a:rPr lang="nb-NO" sz="2400" dirty="0">
                <a:latin typeface="Arial" panose="020B0604020202020204" pitchFamily="34" charset="0"/>
                <a:cs typeface="Arial" panose="020B0604020202020204" pitchFamily="34" charset="0"/>
              </a:rPr>
              <a: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by Him and has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same </a:t>
            </a:r>
            <a:r>
              <a:rPr lang="nb-NO" sz="2400" dirty="0" err="1">
                <a:latin typeface="Arial" panose="020B0604020202020204" pitchFamily="34" charset="0"/>
                <a:cs typeface="Arial" panose="020B0604020202020204" pitchFamily="34" charset="0"/>
              </a:rPr>
              <a:t>worth</a:t>
            </a:r>
            <a:r>
              <a:rPr lang="nb-NO" sz="2400" dirty="0">
                <a:latin typeface="Arial" panose="020B0604020202020204" pitchFamily="34" charset="0"/>
                <a:cs typeface="Arial" panose="020B0604020202020204" pitchFamily="34" charset="0"/>
              </a:rPr>
              <a:t> as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a human </a:t>
            </a:r>
            <a:r>
              <a:rPr lang="nb-NO" sz="2400" dirty="0" err="1">
                <a:latin typeface="Arial" panose="020B0604020202020204" pitchFamily="34" charset="0"/>
                <a:cs typeface="Arial" panose="020B0604020202020204" pitchFamily="34" charset="0"/>
              </a:rPr>
              <a:t>being</a:t>
            </a:r>
            <a:r>
              <a:rPr lang="nb-NO" sz="2400" dirty="0">
                <a:latin typeface="Arial" panose="020B0604020202020204" pitchFamily="34" charset="0"/>
                <a:cs typeface="Arial" panose="020B0604020202020204" pitchFamily="34" charset="0"/>
              </a:rPr>
              <a:t>. </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LOVING MY NEIGHBOUR </a:t>
            </a:r>
            <a:br>
              <a:rPr lang="nb-NO" sz="2400" b="1"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As Christians </a:t>
            </a:r>
            <a:r>
              <a:rPr lang="nb-NO" sz="2400" dirty="0" err="1">
                <a:latin typeface="Arial" panose="020B0604020202020204" pitchFamily="34" charset="0"/>
                <a:cs typeface="Arial" panose="020B0604020202020204" pitchFamily="34" charset="0"/>
              </a:rPr>
              <a:t>we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all </a:t>
            </a:r>
            <a:r>
              <a:rPr lang="nb-NO" sz="2400" dirty="0" err="1">
                <a:latin typeface="Arial" panose="020B0604020202020204" pitchFamily="34" charset="0"/>
                <a:cs typeface="Arial" panose="020B0604020202020204" pitchFamily="34" charset="0"/>
              </a:rPr>
              <a:t>called</a:t>
            </a:r>
            <a:r>
              <a:rPr lang="nb-NO" sz="2400" dirty="0">
                <a:latin typeface="Arial" panose="020B0604020202020204" pitchFamily="34" charset="0"/>
                <a:cs typeface="Arial" panose="020B0604020202020204" pitchFamily="34" charset="0"/>
              </a:rPr>
              <a:t> to </a:t>
            </a:r>
            <a:r>
              <a:rPr lang="nb-NO" sz="2400" dirty="0" err="1">
                <a:latin typeface="Arial" panose="020B0604020202020204" pitchFamily="34" charset="0"/>
                <a:cs typeface="Arial" panose="020B0604020202020204" pitchFamily="34" charset="0"/>
              </a:rPr>
              <a:t>meet</a:t>
            </a:r>
            <a:r>
              <a:rPr lang="nb-NO" sz="2400" dirty="0">
                <a:latin typeface="Arial" panose="020B0604020202020204" pitchFamily="34" charset="0"/>
                <a:cs typeface="Arial" panose="020B0604020202020204" pitchFamily="34" charset="0"/>
              </a:rPr>
              <a:t> all </a:t>
            </a:r>
            <a:r>
              <a:rPr lang="nb-NO" sz="2400" dirty="0" err="1">
                <a:latin typeface="Arial" panose="020B0604020202020204" pitchFamily="34" charset="0"/>
                <a:cs typeface="Arial" panose="020B0604020202020204" pitchFamily="34" charset="0"/>
              </a:rPr>
              <a:t>people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with</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love </a:t>
            </a:r>
            <a:r>
              <a:rPr lang="nb-NO" sz="2400" dirty="0" err="1">
                <a:latin typeface="Arial" panose="020B0604020202020204" pitchFamily="34" charset="0"/>
                <a:cs typeface="Arial" panose="020B0604020202020204" pitchFamily="34" charset="0"/>
              </a:rPr>
              <a:t>of</a:t>
            </a:r>
            <a:r>
              <a:rPr lang="nb-NO" sz="2400" dirty="0">
                <a:latin typeface="Arial" panose="020B0604020202020204" pitchFamily="34" charset="0"/>
                <a:cs typeface="Arial" panose="020B0604020202020204" pitchFamily="34" charset="0"/>
              </a:rPr>
              <a:t> Jesus – in </a:t>
            </a:r>
            <a:r>
              <a:rPr lang="nb-NO" sz="2400" dirty="0" err="1">
                <a:latin typeface="Arial" panose="020B0604020202020204" pitchFamily="34" charset="0"/>
                <a:cs typeface="Arial" panose="020B0604020202020204" pitchFamily="34" charset="0"/>
              </a:rPr>
              <a:t>words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attitudes</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actions</a:t>
            </a:r>
            <a:r>
              <a:rPr lang="nb-NO" sz="2400" dirty="0">
                <a:latin typeface="Arial" panose="020B0604020202020204" pitchFamily="34" charset="0"/>
                <a:cs typeface="Arial" panose="020B0604020202020204" pitchFamily="34" charset="0"/>
              </a:rPr>
              <a:t>.</a:t>
            </a:r>
          </a:p>
          <a:p>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GRACE and TRUTH</a:t>
            </a:r>
          </a:p>
          <a:p>
            <a:r>
              <a:rPr lang="nb-NO" sz="2400" dirty="0" err="1">
                <a:latin typeface="Arial" panose="020B0604020202020204" pitchFamily="34" charset="0"/>
                <a:cs typeface="Arial" panose="020B0604020202020204" pitchFamily="34" charset="0"/>
              </a:rPr>
              <a:t>Both</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necessary</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biblical</a:t>
            </a:r>
            <a:r>
              <a:rPr lang="nb-NO" sz="2400" dirty="0">
                <a:latin typeface="Arial" panose="020B0604020202020204" pitchFamily="34" charset="0"/>
                <a:cs typeface="Arial" panose="020B0604020202020204" pitchFamily="34" charset="0"/>
              </a:rPr>
              <a:t> – not </a:t>
            </a:r>
            <a:r>
              <a:rPr lang="nb-NO" sz="2400" dirty="0" err="1">
                <a:latin typeface="Arial" panose="020B0604020202020204" pitchFamily="34" charset="0"/>
                <a:cs typeface="Arial" panose="020B0604020202020204" pitchFamily="34" charset="0"/>
              </a:rPr>
              <a:t>only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grace</a:t>
            </a:r>
            <a:r>
              <a:rPr lang="nb-NO" sz="2400" dirty="0">
                <a:latin typeface="Arial" panose="020B0604020202020204" pitchFamily="34" charset="0"/>
                <a:cs typeface="Arial" panose="020B0604020202020204" pitchFamily="34" charset="0"/>
              </a:rPr>
              <a:t>, or </a:t>
            </a:r>
            <a:r>
              <a:rPr lang="nb-NO" sz="2400" dirty="0" err="1">
                <a:latin typeface="Arial" panose="020B0604020202020204" pitchFamily="34" charset="0"/>
                <a:cs typeface="Arial" panose="020B0604020202020204" pitchFamily="34" charset="0"/>
              </a:rPr>
              <a:t>only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truth</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as </a:t>
            </a:r>
            <a:r>
              <a:rPr lang="nb-NO" sz="2400" dirty="0" err="1">
                <a:latin typeface="Arial" panose="020B0604020202020204" pitchFamily="34" charset="0"/>
                <a:cs typeface="Arial" panose="020B0604020202020204" pitchFamily="34" charset="0"/>
              </a:rPr>
              <a:t>two</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wings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two</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oars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two</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train</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rails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Both</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grace</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truth</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important</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indispensable</a:t>
            </a:r>
            <a:r>
              <a:rPr lang="nb-NO" sz="2400" dirty="0">
                <a:latin typeface="Arial" panose="020B0604020202020204" pitchFamily="34" charset="0"/>
                <a:cs typeface="Arial" panose="020B0604020202020204" pitchFamily="34" charset="0"/>
              </a:rPr>
              <a:t>.</a:t>
            </a:r>
            <a:endParaRPr lang="nb-NO" sz="600" dirty="0">
              <a:latin typeface="Arial" panose="020B0604020202020204" pitchFamily="34" charset="0"/>
              <a:cs typeface="Arial" panose="020B0604020202020204" pitchFamily="34" charset="0"/>
            </a:endParaRPr>
          </a:p>
        </p:txBody>
      </p:sp>
      <p:pic>
        <p:nvPicPr>
          <p:cNvPr id="5" name="Bilde 4" descr="Et bilde som inneholder tekst, innendørs, maleri, stein&#10;&#10;Automatisk generert beskrivelse">
            <a:extLst>
              <a:ext uri="{FF2B5EF4-FFF2-40B4-BE49-F238E27FC236}">
                <a16:creationId xmlns:a16="http://schemas.microsoft.com/office/drawing/2014/main" id="{06A4CE77-93E7-4CB4-8F2D-B4FF1A5498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281911"/>
            <a:ext cx="2411562" cy="3147089"/>
          </a:xfrm>
          <a:prstGeom prst="rect">
            <a:avLst/>
          </a:prstGeom>
        </p:spPr>
      </p:pic>
    </p:spTree>
    <p:extLst>
      <p:ext uri="{BB962C8B-B14F-4D97-AF65-F5344CB8AC3E}">
        <p14:creationId xmlns:p14="http://schemas.microsoft.com/office/powerpoint/2010/main" val="160154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83567" y="116632"/>
            <a:ext cx="8880921"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4 </a:t>
            </a:r>
            <a:r>
              <a:rPr lang="nb-NO" sz="4400" dirty="0" err="1">
                <a:solidFill>
                  <a:srgbClr val="7030A0"/>
                </a:solidFill>
                <a:latin typeface="Arial Black" panose="020B0A04020102020204" pitchFamily="34" charset="0"/>
              </a:rPr>
              <a:t>Truths</a:t>
            </a:r>
            <a:r>
              <a:rPr lang="nb-NO" sz="4400" dirty="0">
                <a:solidFill>
                  <a:srgbClr val="7030A0"/>
                </a:solidFill>
                <a:latin typeface="Arial Black" panose="020B0A04020102020204" pitchFamily="34" charset="0"/>
              </a:rPr>
              <a:t> </a:t>
            </a:r>
            <a:r>
              <a:rPr lang="nb-NO" sz="4400" dirty="0" err="1">
                <a:solidFill>
                  <a:srgbClr val="7030A0"/>
                </a:solidFill>
                <a:latin typeface="Arial Black" panose="020B0A04020102020204" pitchFamily="34" charset="0"/>
              </a:rPr>
              <a:t>we</a:t>
            </a:r>
            <a:r>
              <a:rPr lang="nb-NO" sz="4400" dirty="0">
                <a:solidFill>
                  <a:srgbClr val="7030A0"/>
                </a:solidFill>
                <a:latin typeface="Arial Black" panose="020B0A04020102020204" pitchFamily="34" charset="0"/>
              </a:rPr>
              <a:t> have to </a:t>
            </a:r>
            <a:r>
              <a:rPr lang="nb-NO" sz="4400" dirty="0" err="1">
                <a:solidFill>
                  <a:srgbClr val="7030A0"/>
                </a:solidFill>
                <a:latin typeface="Arial Black" panose="020B0A04020102020204" pitchFamily="34" charset="0"/>
              </a:rPr>
              <a:t>defend</a:t>
            </a:r>
            <a:endParaRPr lang="nb-NO" sz="1200" dirty="0">
              <a:solidFill>
                <a:srgbClr val="7030A0"/>
              </a:solidFill>
              <a:latin typeface="Arial Black" panose="020B0A04020102020204" pitchFamily="34" charset="0"/>
            </a:endParaRPr>
          </a:p>
        </p:txBody>
      </p:sp>
      <p:sp>
        <p:nvSpPr>
          <p:cNvPr id="3" name="TekstSylinder 2"/>
          <p:cNvSpPr txBox="1"/>
          <p:nvPr/>
        </p:nvSpPr>
        <p:spPr>
          <a:xfrm>
            <a:off x="460374" y="980728"/>
            <a:ext cx="8504113" cy="5955476"/>
          </a:xfrm>
          <a:prstGeom prst="rect">
            <a:avLst/>
          </a:prstGeom>
          <a:noFill/>
        </p:spPr>
        <p:txBody>
          <a:bodyPr wrap="square" rtlCol="0">
            <a:spAutoFit/>
          </a:bodyPr>
          <a:lstStyle/>
          <a:p>
            <a:r>
              <a:rPr lang="nb-NO" sz="2800" b="1" dirty="0">
                <a:solidFill>
                  <a:srgbClr val="C00000"/>
                </a:solidFill>
                <a:latin typeface="Arial" panose="020B0604020202020204" pitchFamily="34" charset="0"/>
                <a:cs typeface="Arial" panose="020B0604020202020204" pitchFamily="34" charset="0"/>
              </a:rPr>
              <a:t>1. The Hetero norm</a:t>
            </a:r>
            <a:r>
              <a:rPr lang="nb-NO" sz="2800" dirty="0">
                <a:latin typeface="Arial" panose="020B0604020202020204" pitchFamily="34" charset="0"/>
                <a:cs typeface="Arial" panose="020B0604020202020204" pitchFamily="34" charset="0"/>
              </a:rPr>
              <a:t> </a:t>
            </a:r>
            <a:endParaRPr lang="nb-NO" sz="2400" dirty="0">
              <a:latin typeface="Arial" panose="020B0604020202020204" pitchFamily="34" charset="0"/>
              <a:cs typeface="Arial" panose="020B0604020202020204" pitchFamily="34" charset="0"/>
            </a:endParaRPr>
          </a:p>
          <a:p>
            <a:r>
              <a:rPr lang="nb-NO" sz="2200" dirty="0">
                <a:latin typeface="Arial" panose="020B0604020202020204" pitchFamily="34" charset="0"/>
                <a:cs typeface="Arial" panose="020B0604020202020204" pitchFamily="34" charset="0"/>
              </a:rPr>
              <a:t>Man &amp; </a:t>
            </a:r>
            <a:r>
              <a:rPr lang="nb-NO" sz="2200" dirty="0" err="1">
                <a:latin typeface="Arial" panose="020B0604020202020204" pitchFamily="34" charset="0"/>
                <a:cs typeface="Arial" panose="020B0604020202020204" pitchFamily="34" charset="0"/>
              </a:rPr>
              <a:t>Woman</a:t>
            </a:r>
            <a:r>
              <a:rPr lang="nb-NO" sz="2200" dirty="0">
                <a:latin typeface="Arial" panose="020B0604020202020204" pitchFamily="34" charset="0"/>
                <a:cs typeface="Arial" panose="020B0604020202020204" pitchFamily="34" charset="0"/>
              </a:rPr>
              <a:t> / </a:t>
            </a:r>
            <a:r>
              <a:rPr lang="nb-NO" sz="2200" dirty="0" err="1">
                <a:latin typeface="Arial" panose="020B0604020202020204" pitchFamily="34" charset="0"/>
                <a:cs typeface="Arial" panose="020B0604020202020204" pitchFamily="34" charset="0"/>
              </a:rPr>
              <a:t>Mother</a:t>
            </a:r>
            <a:r>
              <a:rPr lang="nb-NO" sz="2200" dirty="0">
                <a:latin typeface="Arial" panose="020B0604020202020204" pitchFamily="34" charset="0"/>
                <a:cs typeface="Arial" panose="020B0604020202020204" pitchFamily="34" charset="0"/>
              </a:rPr>
              <a:t> &amp; </a:t>
            </a:r>
            <a:r>
              <a:rPr lang="nb-NO" sz="2200" dirty="0" err="1">
                <a:latin typeface="Arial" panose="020B0604020202020204" pitchFamily="34" charset="0"/>
                <a:cs typeface="Arial" panose="020B0604020202020204" pitchFamily="34" charset="0"/>
              </a:rPr>
              <a:t>Father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Complementarity</a:t>
            </a:r>
            <a:r>
              <a:rPr lang="nb-NO" sz="2200" dirty="0">
                <a:latin typeface="Arial" panose="020B0604020202020204" pitchFamily="34" charset="0"/>
                <a:cs typeface="Arial" panose="020B0604020202020204" pitchFamily="34" charset="0"/>
              </a:rPr>
              <a:t>. Basic unit in </a:t>
            </a:r>
            <a:r>
              <a:rPr lang="nb-NO" sz="2200" dirty="0" err="1">
                <a:latin typeface="Arial" panose="020B0604020202020204" pitchFamily="34" charset="0"/>
                <a:cs typeface="Arial" panose="020B0604020202020204" pitchFamily="34" charset="0"/>
              </a:rPr>
              <a:t>humanity</a:t>
            </a:r>
            <a:r>
              <a:rPr lang="nb-NO" sz="2200" dirty="0">
                <a:latin typeface="Arial" panose="020B0604020202020204" pitchFamily="34" charset="0"/>
                <a:cs typeface="Arial" panose="020B0604020202020204" pitchFamily="34" charset="0"/>
              </a:rPr>
              <a:t>. The </a:t>
            </a:r>
            <a:r>
              <a:rPr lang="nb-NO" sz="2200" dirty="0" err="1">
                <a:latin typeface="Arial" panose="020B0604020202020204" pitchFamily="34" charset="0"/>
                <a:cs typeface="Arial" panose="020B0604020202020204" pitchFamily="34" charset="0"/>
              </a:rPr>
              <a:t>Mother</a:t>
            </a:r>
            <a:r>
              <a:rPr lang="nb-NO" sz="2200" dirty="0">
                <a:latin typeface="Arial" panose="020B0604020202020204" pitchFamily="34" charset="0"/>
                <a:cs typeface="Arial" panose="020B0604020202020204" pitchFamily="34" charset="0"/>
              </a:rPr>
              <a:t>-</a:t>
            </a:r>
            <a:r>
              <a:rPr lang="nb-NO" sz="2200" dirty="0" err="1">
                <a:latin typeface="Arial" panose="020B0604020202020204" pitchFamily="34" charset="0"/>
                <a:cs typeface="Arial" panose="020B0604020202020204" pitchFamily="34" charset="0"/>
              </a:rPr>
              <a:t>Father</a:t>
            </a:r>
            <a:r>
              <a:rPr lang="nb-NO" sz="2200" dirty="0">
                <a:latin typeface="Arial" panose="020B0604020202020204" pitchFamily="34" charset="0"/>
                <a:cs typeface="Arial" panose="020B0604020202020204" pitchFamily="34" charset="0"/>
              </a:rPr>
              <a:t>-Child </a:t>
            </a:r>
            <a:r>
              <a:rPr lang="nb-NO" sz="2200" dirty="0" err="1">
                <a:latin typeface="Arial" panose="020B0604020202020204" pitchFamily="34" charset="0"/>
                <a:cs typeface="Arial" panose="020B0604020202020204" pitchFamily="34" charset="0"/>
              </a:rPr>
              <a:t>relationship</a:t>
            </a:r>
            <a:r>
              <a:rPr lang="nb-NO" sz="2200" dirty="0">
                <a:latin typeface="Arial" panose="020B0604020202020204" pitchFamily="34" charset="0"/>
                <a:cs typeface="Arial" panose="020B0604020202020204" pitchFamily="34" charset="0"/>
              </a:rPr>
              <a:t> is </a:t>
            </a:r>
            <a:r>
              <a:rPr lang="nb-NO" sz="2200" dirty="0" err="1">
                <a:latin typeface="Arial" panose="020B0604020202020204" pitchFamily="34" charset="0"/>
                <a:cs typeface="Arial" panose="020B0604020202020204" pitchFamily="34" charset="0"/>
              </a:rPr>
              <a:t>unique</a:t>
            </a:r>
            <a:r>
              <a:rPr lang="nb-NO" sz="2200" dirty="0">
                <a:latin typeface="Arial" panose="020B0604020202020204" pitchFamily="34" charset="0"/>
                <a:cs typeface="Arial" panose="020B0604020202020204" pitchFamily="34" charset="0"/>
              </a:rPr>
              <a:t>.</a:t>
            </a:r>
            <a:br>
              <a:rPr lang="nb-NO" sz="24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r>
              <a:rPr lang="nb-NO" sz="2800" b="1" dirty="0">
                <a:solidFill>
                  <a:srgbClr val="C00000"/>
                </a:solidFill>
                <a:latin typeface="Arial" panose="020B0604020202020204" pitchFamily="34" charset="0"/>
                <a:cs typeface="Arial" panose="020B0604020202020204" pitchFamily="34" charset="0"/>
              </a:rPr>
              <a:t>2. The Sex/</a:t>
            </a:r>
            <a:r>
              <a:rPr lang="nb-NO" sz="2800" b="1" dirty="0" err="1">
                <a:solidFill>
                  <a:srgbClr val="C00000"/>
                </a:solidFill>
                <a:latin typeface="Arial" panose="020B0604020202020204" pitchFamily="34" charset="0"/>
                <a:cs typeface="Arial" panose="020B0604020202020204" pitchFamily="34" charset="0"/>
              </a:rPr>
              <a:t>Gender</a:t>
            </a:r>
            <a:r>
              <a:rPr lang="nb-NO" sz="2800" b="1" dirty="0">
                <a:solidFill>
                  <a:srgbClr val="C00000"/>
                </a:solidFill>
                <a:latin typeface="Arial" panose="020B0604020202020204" pitchFamily="34" charset="0"/>
                <a:cs typeface="Arial" panose="020B0604020202020204" pitchFamily="34" charset="0"/>
              </a:rPr>
              <a:t> norm</a:t>
            </a:r>
            <a:endParaRPr lang="nb-NO" sz="2400" b="1" dirty="0">
              <a:solidFill>
                <a:srgbClr val="C00000"/>
              </a:solidFill>
              <a:latin typeface="Arial" panose="020B0604020202020204" pitchFamily="34" charset="0"/>
              <a:cs typeface="Arial" panose="020B0604020202020204" pitchFamily="34" charset="0"/>
            </a:endParaRPr>
          </a:p>
          <a:p>
            <a:r>
              <a:rPr lang="nb-NO" sz="2200" dirty="0" err="1">
                <a:latin typeface="Arial" panose="020B0604020202020204" pitchFamily="34" charset="0"/>
                <a:cs typeface="Arial" panose="020B0604020202020204" pitchFamily="34" charset="0"/>
              </a:rPr>
              <a:t>There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only</a:t>
            </a:r>
            <a:r>
              <a:rPr lang="nb-NO" sz="2200" dirty="0">
                <a:latin typeface="Arial" panose="020B0604020202020204" pitchFamily="34" charset="0"/>
                <a:cs typeface="Arial" panose="020B0604020202020204" pitchFamily="34" charset="0"/>
              </a:rPr>
              <a:t> 2 </a:t>
            </a:r>
            <a:r>
              <a:rPr lang="nb-NO" sz="2200" dirty="0" err="1">
                <a:latin typeface="Arial" panose="020B0604020202020204" pitchFamily="34" charset="0"/>
                <a:cs typeface="Arial" panose="020B0604020202020204" pitchFamily="34" charset="0"/>
              </a:rPr>
              <a:t>biological</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sexes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Gender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identities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based</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on</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subjective</a:t>
            </a:r>
            <a:r>
              <a:rPr lang="nb-NO" sz="2200" dirty="0">
                <a:latin typeface="Arial" panose="020B0604020202020204" pitchFamily="34" charset="0"/>
                <a:cs typeface="Arial" panose="020B0604020202020204" pitchFamily="34" charset="0"/>
              </a:rPr>
              <a:t> feelings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not </a:t>
            </a:r>
            <a:r>
              <a:rPr lang="nb-NO" sz="2200" dirty="0" err="1">
                <a:latin typeface="Arial" panose="020B0604020202020204" pitchFamily="34" charset="0"/>
                <a:cs typeface="Arial" panose="020B0604020202020204" pitchFamily="34" charset="0"/>
              </a:rPr>
              <a:t>new</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sexes</a:t>
            </a:r>
            <a:r>
              <a:rPr lang="nb-NO" sz="2200" dirty="0">
                <a:latin typeface="Arial" panose="020B0604020202020204" pitchFamily="34" charset="0"/>
                <a:cs typeface="Arial" panose="020B0604020202020204" pitchFamily="34" charset="0"/>
              </a:rPr>
              <a:t>.</a:t>
            </a:r>
            <a:br>
              <a:rPr lang="nb-NO" sz="22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800" b="1" dirty="0">
                <a:solidFill>
                  <a:srgbClr val="C00000"/>
                </a:solidFill>
                <a:latin typeface="Arial" panose="020B0604020202020204" pitchFamily="34" charset="0"/>
                <a:cs typeface="Arial" panose="020B0604020202020204" pitchFamily="34" charset="0"/>
              </a:rPr>
              <a:t>3. The Couple norm</a:t>
            </a:r>
          </a:p>
          <a:p>
            <a:r>
              <a:rPr lang="nb-NO" sz="2200" dirty="0">
                <a:latin typeface="Arial" panose="020B0604020202020204" pitchFamily="34" charset="0"/>
                <a:cs typeface="Arial" panose="020B0604020202020204" pitchFamily="34" charset="0"/>
              </a:rPr>
              <a:t>Marriage and sexual relations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for 2 persons. </a:t>
            </a:r>
          </a:p>
          <a:p>
            <a:r>
              <a:rPr lang="nb-NO" sz="2200" dirty="0" err="1">
                <a:latin typeface="Arial" panose="020B0604020202020204" pitchFamily="34" charset="0"/>
                <a:cs typeface="Arial" panose="020B0604020202020204" pitchFamily="34" charset="0"/>
              </a:rPr>
              <a:t>Polyamorous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relations</a:t>
            </a:r>
            <a:r>
              <a:rPr lang="nb-NO" sz="2200" dirty="0">
                <a:latin typeface="Arial" panose="020B0604020202020204" pitchFamily="34" charset="0"/>
                <a:cs typeface="Arial" panose="020B0604020202020204" pitchFamily="34" charset="0"/>
              </a:rPr>
              <a:t> is not a Christian option.</a:t>
            </a:r>
          </a:p>
          <a:p>
            <a:endParaRPr lang="nb-NO" sz="1600" dirty="0">
              <a:latin typeface="Arial" panose="020B0604020202020204" pitchFamily="34" charset="0"/>
              <a:cs typeface="Arial" panose="020B0604020202020204" pitchFamily="34" charset="0"/>
            </a:endParaRPr>
          </a:p>
          <a:p>
            <a:r>
              <a:rPr lang="nb-NO" sz="2800" b="1" dirty="0">
                <a:solidFill>
                  <a:srgbClr val="C00000"/>
                </a:solidFill>
                <a:latin typeface="Arial" panose="020B0604020202020204" pitchFamily="34" charset="0"/>
                <a:cs typeface="Arial" panose="020B0604020202020204" pitchFamily="34" charset="0"/>
              </a:rPr>
              <a:t>4. The Child norm</a:t>
            </a:r>
          </a:p>
          <a:p>
            <a:r>
              <a:rPr lang="nb-NO" sz="2200" dirty="0" err="1">
                <a:latin typeface="Arial" panose="020B0604020202020204" pitchFamily="34" charset="0"/>
                <a:cs typeface="Arial" panose="020B0604020202020204" pitchFamily="34" charset="0"/>
              </a:rPr>
              <a:t>Children’s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rights</a:t>
            </a:r>
            <a:r>
              <a:rPr lang="nb-NO" sz="2200" dirty="0">
                <a:latin typeface="Arial" panose="020B0604020202020204" pitchFamily="34" charset="0"/>
                <a:cs typeface="Arial" panose="020B0604020202020204" pitchFamily="34" charset="0"/>
              </a:rPr>
              <a:t> to </a:t>
            </a:r>
            <a:r>
              <a:rPr lang="nb-NO" sz="2200" dirty="0" err="1">
                <a:latin typeface="Arial" panose="020B0604020202020204" pitchFamily="34" charset="0"/>
                <a:cs typeface="Arial" panose="020B0604020202020204" pitchFamily="34" charset="0"/>
              </a:rPr>
              <a:t>their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own</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mother</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father</a:t>
            </a:r>
            <a:r>
              <a:rPr lang="nb-NO" sz="2200" dirty="0">
                <a:latin typeface="Arial" panose="020B0604020202020204" pitchFamily="34" charset="0"/>
                <a:cs typeface="Arial" panose="020B0604020202020204" pitchFamily="34" charset="0"/>
              </a:rPr>
              <a:t> is</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fundamental human right and more </a:t>
            </a:r>
            <a:r>
              <a:rPr lang="nb-NO" sz="2200" dirty="0" err="1">
                <a:latin typeface="Arial" panose="020B0604020202020204" pitchFamily="34" charset="0"/>
                <a:cs typeface="Arial" panose="020B0604020202020204" pitchFamily="34" charset="0"/>
              </a:rPr>
              <a:t>important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than</a:t>
            </a:r>
            <a:r>
              <a:rPr lang="nb-NO" sz="2200" dirty="0">
                <a:latin typeface="Arial" panose="020B0604020202020204" pitchFamily="34" charset="0"/>
                <a:cs typeface="Arial" panose="020B0604020202020204" pitchFamily="34" charset="0"/>
              </a:rPr>
              <a:t> </a:t>
            </a:r>
          </a:p>
          <a:p>
            <a:r>
              <a:rPr lang="nb-NO" sz="2200" dirty="0">
                <a:latin typeface="Arial" panose="020B0604020202020204" pitchFamily="34" charset="0"/>
                <a:cs typeface="Arial" panose="020B0604020202020204" pitchFamily="34" charset="0"/>
              </a:rPr>
              <a:t>adults’ </a:t>
            </a:r>
            <a:r>
              <a:rPr lang="nb-NO" sz="2200" dirty="0" err="1">
                <a:latin typeface="Arial" panose="020B0604020202020204" pitchFamily="34" charset="0"/>
                <a:cs typeface="Arial" panose="020B0604020202020204" pitchFamily="34" charset="0"/>
              </a:rPr>
              <a:t>demands</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wishes</a:t>
            </a:r>
            <a:r>
              <a:rPr lang="nb-NO" sz="2200" dirty="0">
                <a:latin typeface="Arial" panose="020B0604020202020204" pitchFamily="34" charset="0"/>
                <a:cs typeface="Arial" panose="020B0604020202020204" pitchFamily="34" charset="0"/>
              </a:rPr>
              <a:t>.</a:t>
            </a:r>
          </a:p>
          <a:p>
            <a:endParaRPr lang="nb-NO" dirty="0"/>
          </a:p>
        </p:txBody>
      </p:sp>
      <p:sp>
        <p:nvSpPr>
          <p:cNvPr id="2" name="AutoShape 2" descr="Bilderesultat for famil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909579" y="3573016"/>
            <a:ext cx="2234421"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5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611560" y="116632"/>
            <a:ext cx="8280920" cy="6771084"/>
          </a:xfrm>
          <a:prstGeom prst="rect">
            <a:avLst/>
          </a:prstGeom>
        </p:spPr>
        <p:txBody>
          <a:bodyPr wrap="square">
            <a:spAutoFit/>
          </a:bodyPr>
          <a:lstStyle/>
          <a:p>
            <a:r>
              <a:rPr lang="nb-NO" sz="5000" b="1" dirty="0">
                <a:solidFill>
                  <a:srgbClr val="7030A0"/>
                </a:solidFill>
                <a:latin typeface="Arial Black" panose="020B0A04020102020204" pitchFamily="34" charset="0"/>
              </a:rPr>
              <a:t>The </a:t>
            </a:r>
            <a:r>
              <a:rPr lang="nb-NO" sz="5000" b="1" dirty="0" err="1">
                <a:solidFill>
                  <a:srgbClr val="7030A0"/>
                </a:solidFill>
                <a:latin typeface="Arial Black" panose="020B0A04020102020204" pitchFamily="34" charset="0"/>
              </a:rPr>
              <a:t>message</a:t>
            </a:r>
            <a:endParaRPr lang="nb-NO" sz="5000" b="1" dirty="0">
              <a:solidFill>
                <a:srgbClr val="7030A0"/>
              </a:solidFill>
              <a:latin typeface="Arial Black" panose="020B0A04020102020204" pitchFamily="34" charset="0"/>
            </a:endParaRPr>
          </a:p>
          <a:p>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radical</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gender</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ideology</a:t>
            </a:r>
            <a:br>
              <a:rPr lang="nb-NO" sz="2400" b="1" dirty="0">
                <a:solidFill>
                  <a:srgbClr val="C00000"/>
                </a:solidFill>
                <a:latin typeface="Berlin Sans FB Demi" panose="020E0802020502020306" pitchFamily="34" charset="0"/>
              </a:rPr>
            </a:br>
            <a:br>
              <a:rPr lang="nb-NO" sz="1400" b="1" dirty="0">
                <a:solidFill>
                  <a:srgbClr val="C00000"/>
                </a:solidFill>
                <a:latin typeface="Berlin Sans FB Demi" panose="020E0802020502020306" pitchFamily="34" charset="0"/>
              </a:rPr>
            </a:br>
            <a:r>
              <a:rPr lang="nb-NO" sz="2200" b="1" dirty="0">
                <a:latin typeface="Arial" panose="020B0604020202020204" pitchFamily="34" charset="0"/>
                <a:cs typeface="Arial" panose="020B0604020202020204" pitchFamily="34" charset="0"/>
              </a:rPr>
              <a:t>1)</a:t>
            </a:r>
            <a:r>
              <a:rPr lang="nb-NO" sz="2200" dirty="0">
                <a:latin typeface="Arial" panose="020B0604020202020204" pitchFamily="34" charset="0"/>
                <a:cs typeface="Arial" panose="020B0604020202020204" pitchFamily="34" charset="0"/>
              </a:rPr>
              <a:t> A fundamental </a:t>
            </a:r>
            <a:r>
              <a:rPr lang="nb-NO" sz="2200" dirty="0" err="1">
                <a:latin typeface="Arial" panose="020B0604020202020204" pitchFamily="34" charset="0"/>
                <a:cs typeface="Arial" panose="020B0604020202020204" pitchFamily="34" charset="0"/>
              </a:rPr>
              <a:t>premise</a:t>
            </a:r>
            <a:r>
              <a:rPr lang="nb-NO" sz="2200" dirty="0">
                <a:latin typeface="Arial" panose="020B0604020202020204" pitchFamily="34" charset="0"/>
                <a:cs typeface="Arial" panose="020B0604020202020204" pitchFamily="34" charset="0"/>
              </a:rPr>
              <a:t>: All </a:t>
            </a:r>
            <a:r>
              <a:rPr lang="nb-NO" sz="2200" dirty="0" err="1">
                <a:latin typeface="Arial" panose="020B0604020202020204" pitchFamily="34" charset="0"/>
                <a:cs typeface="Arial" panose="020B0604020202020204" pitchFamily="34" charset="0"/>
              </a:rPr>
              <a:t>sexual</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orientations</a:t>
            </a:r>
            <a:r>
              <a:rPr lang="nb-NO" sz="2200" dirty="0">
                <a:latin typeface="Arial" panose="020B0604020202020204" pitchFamily="34" charset="0"/>
                <a:cs typeface="Arial" panose="020B0604020202020204" pitchFamily="34" charset="0"/>
              </a:rPr>
              <a:t>, all </a:t>
            </a:r>
            <a:r>
              <a:rPr lang="nb-NO" sz="2200" dirty="0" err="1">
                <a:latin typeface="Arial" panose="020B0604020202020204" pitchFamily="34" charset="0"/>
                <a:cs typeface="Arial" panose="020B0604020202020204" pitchFamily="34" charset="0"/>
              </a:rPr>
              <a:t>gender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identities</a:t>
            </a:r>
            <a:r>
              <a:rPr lang="nb-NO" sz="2200" dirty="0">
                <a:latin typeface="Arial" panose="020B0604020202020204" pitchFamily="34" charset="0"/>
                <a:cs typeface="Arial" panose="020B0604020202020204" pitchFamily="34" charset="0"/>
              </a:rPr>
              <a:t> and all </a:t>
            </a:r>
            <a:r>
              <a:rPr lang="nb-NO" sz="2200" dirty="0" err="1">
                <a:latin typeface="Arial" panose="020B0604020202020204" pitchFamily="34" charset="0"/>
                <a:cs typeface="Arial" panose="020B0604020202020204" pitchFamily="34" charset="0"/>
              </a:rPr>
              <a:t>gender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expressions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equally</a:t>
            </a:r>
            <a:r>
              <a:rPr lang="nb-NO" sz="2200" dirty="0">
                <a:latin typeface="Arial" panose="020B0604020202020204" pitchFamily="34" charset="0"/>
                <a:cs typeface="Arial" panose="020B0604020202020204" pitchFamily="34" charset="0"/>
              </a:rPr>
              <a:t> valid and </a:t>
            </a:r>
            <a:r>
              <a:rPr lang="nb-NO" sz="2200" dirty="0" err="1">
                <a:latin typeface="Arial" panose="020B0604020202020204" pitchFamily="34" charset="0"/>
                <a:cs typeface="Arial" panose="020B0604020202020204" pitchFamily="34" charset="0"/>
              </a:rPr>
              <a:t>valuable</a:t>
            </a:r>
            <a:r>
              <a:rPr lang="nb-NO" sz="2200" dirty="0">
                <a:latin typeface="Arial" panose="020B0604020202020204" pitchFamily="34" charset="0"/>
                <a:cs typeface="Arial" panose="020B0604020202020204" pitchFamily="34" charset="0"/>
              </a:rPr>
              <a:t> «variants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normality</a:t>
            </a:r>
            <a:r>
              <a:rPr lang="nb-NO" sz="2200" dirty="0">
                <a:latin typeface="Arial" panose="020B0604020202020204" pitchFamily="34" charset="0"/>
                <a:cs typeface="Arial" panose="020B0604020202020204" pitchFamily="34" charset="0"/>
              </a:rPr>
              <a:t>»:</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a:t>
            </a:r>
            <a:r>
              <a:rPr lang="nb-NO" sz="2200" dirty="0">
                <a:solidFill>
                  <a:srgbClr val="C00000"/>
                </a:solidFill>
                <a:latin typeface="Arial" panose="020B0604020202020204" pitchFamily="34" charset="0"/>
                <a:cs typeface="Arial" panose="020B0604020202020204" pitchFamily="34" charset="0"/>
              </a:rPr>
              <a:t>   </a:t>
            </a:r>
            <a:r>
              <a:rPr lang="nb-NO" sz="2200" b="1" dirty="0">
                <a:solidFill>
                  <a:srgbClr val="C00000"/>
                </a:solidFill>
                <a:latin typeface="Arial" panose="020B0604020202020204" pitchFamily="34" charset="0"/>
                <a:cs typeface="Arial" panose="020B0604020202020204" pitchFamily="34" charset="0"/>
              </a:rPr>
              <a:t>Hetero, homo, bi, </a:t>
            </a:r>
            <a:r>
              <a:rPr lang="nb-NO" sz="2200" b="1" dirty="0" err="1">
                <a:solidFill>
                  <a:srgbClr val="C00000"/>
                </a:solidFill>
                <a:latin typeface="Arial" panose="020B0604020202020204" pitchFamily="34" charset="0"/>
                <a:cs typeface="Arial" panose="020B0604020202020204" pitchFamily="34" charset="0"/>
              </a:rPr>
              <a:t>poly</a:t>
            </a:r>
            <a:r>
              <a:rPr lang="nb-NO" sz="2200" b="1" dirty="0">
                <a:solidFill>
                  <a:srgbClr val="C00000"/>
                </a:solidFill>
                <a:latin typeface="Arial" panose="020B0604020202020204" pitchFamily="34" charset="0"/>
                <a:cs typeface="Arial" panose="020B0604020202020204" pitchFamily="34" charset="0"/>
              </a:rPr>
              <a:t>, pan, trans, etc., etc.</a:t>
            </a:r>
            <a:r>
              <a:rPr lang="nb-NO" sz="2200" dirty="0">
                <a:solidFill>
                  <a:srgbClr val="C00000"/>
                </a:solidFill>
                <a:latin typeface="Arial" panose="020B0604020202020204" pitchFamily="34" charset="0"/>
                <a:cs typeface="Arial" panose="020B0604020202020204" pitchFamily="34" charset="0"/>
              </a:rPr>
              <a:t> </a:t>
            </a:r>
            <a:br>
              <a:rPr lang="nb-NO" sz="2200" dirty="0">
                <a:solidFill>
                  <a:srgbClr val="C00000"/>
                </a:solidFill>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everything</a:t>
            </a:r>
            <a:r>
              <a:rPr lang="nb-NO" sz="2200" dirty="0">
                <a:latin typeface="Arial" panose="020B0604020202020204" pitchFamily="34" charset="0"/>
                <a:cs typeface="Arial" panose="020B0604020202020204" pitchFamily="34" charset="0"/>
              </a:rPr>
              <a:t> is </a:t>
            </a:r>
            <a:r>
              <a:rPr lang="nb-NO" sz="2200" dirty="0" err="1">
                <a:latin typeface="Arial" panose="020B0604020202020204" pitchFamily="34" charset="0"/>
                <a:cs typeface="Arial" panose="020B0604020202020204" pitchFamily="34" charset="0"/>
              </a:rPr>
              <a:t>considerede</a:t>
            </a:r>
            <a:r>
              <a:rPr lang="nb-NO" sz="2200" dirty="0">
                <a:latin typeface="Arial" panose="020B0604020202020204" pitchFamily="34" charset="0"/>
                <a:cs typeface="Arial" panose="020B0604020202020204" pitchFamily="34" charset="0"/>
              </a:rPr>
              <a:t> as </a:t>
            </a:r>
            <a:r>
              <a:rPr lang="nb-NO" sz="2200" dirty="0" err="1">
                <a:latin typeface="Arial" panose="020B0604020202020204" pitchFamily="34" charset="0"/>
                <a:cs typeface="Arial" panose="020B0604020202020204" pitchFamily="34" charset="0"/>
              </a:rPr>
              <a:t>equally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natural</a:t>
            </a:r>
            <a:r>
              <a:rPr lang="nb-NO" sz="2200" dirty="0">
                <a:latin typeface="Arial" panose="020B0604020202020204" pitchFamily="34" charset="0"/>
                <a:cs typeface="Arial" panose="020B0604020202020204" pitchFamily="34" charset="0"/>
              </a:rPr>
              <a:t>, normal and </a:t>
            </a:r>
            <a:r>
              <a:rPr lang="nb-NO" sz="2200" dirty="0" err="1">
                <a:latin typeface="Arial" panose="020B0604020202020204" pitchFamily="34" charset="0"/>
                <a:cs typeface="Arial" panose="020B0604020202020204" pitchFamily="34" charset="0"/>
              </a:rPr>
              <a:t>ethically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praiseworthy</a:t>
            </a:r>
            <a:r>
              <a:rPr lang="nb-NO" sz="2200" dirty="0">
                <a:latin typeface="Arial" panose="020B0604020202020204" pitchFamily="34" charset="0"/>
                <a:cs typeface="Arial" panose="020B0604020202020204" pitchFamily="34" charset="0"/>
              </a:rPr>
              <a:t>.</a:t>
            </a:r>
            <a:br>
              <a:rPr lang="nb-NO" sz="2200" dirty="0">
                <a:latin typeface="Arial" panose="020B0604020202020204" pitchFamily="34" charset="0"/>
                <a:cs typeface="Arial" panose="020B0604020202020204" pitchFamily="34" charset="0"/>
              </a:rPr>
            </a:br>
            <a:endParaRPr lang="nb-NO" sz="100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2)</a:t>
            </a:r>
            <a:r>
              <a:rPr lang="nb-NO" sz="2200" dirty="0">
                <a:latin typeface="Arial" panose="020B0604020202020204" pitchFamily="34" charset="0"/>
                <a:cs typeface="Arial" panose="020B0604020202020204" pitchFamily="34" charset="0"/>
              </a:rPr>
              <a:t> The </a:t>
            </a:r>
            <a:r>
              <a:rPr lang="nb-NO" sz="2200" dirty="0" err="1">
                <a:latin typeface="Arial" panose="020B0604020202020204" pitchFamily="34" charset="0"/>
                <a:cs typeface="Arial" panose="020B0604020202020204" pitchFamily="34" charset="0"/>
              </a:rPr>
              <a:t>significance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sex,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man and </a:t>
            </a:r>
            <a:r>
              <a:rPr lang="nb-NO" sz="2200" dirty="0" err="1">
                <a:latin typeface="Arial" panose="020B0604020202020204" pitchFamily="34" charset="0"/>
                <a:cs typeface="Arial" panose="020B0604020202020204" pitchFamily="34" charset="0"/>
              </a:rPr>
              <a:t>woman</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mother</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father</a:t>
            </a:r>
            <a:r>
              <a:rPr lang="nb-NO" sz="2200" dirty="0">
                <a:latin typeface="Arial" panose="020B0604020202020204" pitchFamily="34" charset="0"/>
                <a:cs typeface="Arial" panose="020B0604020202020204" pitchFamily="34" charset="0"/>
              </a:rPr>
              <a:t> is </a:t>
            </a:r>
            <a:r>
              <a:rPr lang="nb-NO" sz="2200" dirty="0" err="1">
                <a:latin typeface="Arial" panose="020B0604020202020204" pitchFamily="34" charset="0"/>
                <a:cs typeface="Arial" panose="020B0604020202020204" pitchFamily="34" charset="0"/>
              </a:rPr>
              <a:t>dissolved</a:t>
            </a:r>
            <a:r>
              <a:rPr lang="nb-NO" sz="2200" dirty="0">
                <a:latin typeface="Arial" panose="020B0604020202020204" pitchFamily="34" charset="0"/>
                <a:cs typeface="Arial" panose="020B0604020202020204" pitchFamily="34" charset="0"/>
              </a:rPr>
              <a:t>. The </a:t>
            </a:r>
            <a:r>
              <a:rPr lang="nb-NO" sz="2200" dirty="0" err="1">
                <a:latin typeface="Arial" panose="020B0604020202020204" pitchFamily="34" charset="0"/>
                <a:cs typeface="Arial" panose="020B0604020202020204" pitchFamily="34" charset="0"/>
              </a:rPr>
              <a:t>difference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between</a:t>
            </a:r>
            <a:r>
              <a:rPr lang="nb-NO" sz="2200" dirty="0">
                <a:latin typeface="Arial" panose="020B0604020202020204" pitchFamily="34" charset="0"/>
                <a:cs typeface="Arial" panose="020B0604020202020204" pitchFamily="34" charset="0"/>
              </a:rPr>
              <a:t> norm/ideal and </a:t>
            </a:r>
            <a:r>
              <a:rPr lang="nb-NO" sz="2200" dirty="0" err="1">
                <a:latin typeface="Arial" panose="020B0604020202020204" pitchFamily="34" charset="0"/>
                <a:cs typeface="Arial" panose="020B0604020202020204" pitchFamily="34" charset="0"/>
              </a:rPr>
              <a:t>exception</a:t>
            </a:r>
            <a:r>
              <a:rPr lang="nb-NO" sz="2200" dirty="0">
                <a:latin typeface="Arial" panose="020B0604020202020204" pitchFamily="34" charset="0"/>
                <a:cs typeface="Arial" panose="020B0604020202020204" pitchFamily="34" charset="0"/>
              </a:rPr>
              <a:t> is </a:t>
            </a:r>
            <a:r>
              <a:rPr lang="nb-NO" sz="2200" dirty="0" err="1">
                <a:latin typeface="Arial" panose="020B0604020202020204" pitchFamily="34" charset="0"/>
                <a:cs typeface="Arial" panose="020B0604020202020204" pitchFamily="34" charset="0"/>
              </a:rPr>
              <a:t>abolished</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made</a:t>
            </a:r>
            <a:r>
              <a:rPr lang="nb-NO" sz="2200" dirty="0">
                <a:latin typeface="Arial" panose="020B0604020202020204" pitchFamily="34" charset="0"/>
                <a:cs typeface="Arial" panose="020B0604020202020204" pitchFamily="34" charset="0"/>
              </a:rPr>
              <a:t> irrelevant. </a:t>
            </a:r>
          </a:p>
          <a:p>
            <a:endParaRPr lang="nb-NO" sz="1000" b="1"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3) </a:t>
            </a:r>
            <a:r>
              <a:rPr lang="nb-NO" sz="2200" dirty="0">
                <a:latin typeface="Arial" panose="020B0604020202020204" pitchFamily="34" charset="0"/>
                <a:cs typeface="Arial" panose="020B0604020202020204" pitchFamily="34" charset="0"/>
              </a:rPr>
              <a:t>All </a:t>
            </a:r>
            <a:r>
              <a:rPr lang="nb-NO" sz="2200" dirty="0" err="1">
                <a:latin typeface="Arial" panose="020B0604020202020204" pitchFamily="34" charset="0"/>
                <a:cs typeface="Arial" panose="020B0604020202020204" pitchFamily="34" charset="0"/>
              </a:rPr>
              <a:t>kinds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sexuality</a:t>
            </a:r>
            <a:r>
              <a:rPr lang="nb-NO" sz="2200" dirty="0">
                <a:latin typeface="Arial" panose="020B0604020202020204" pitchFamily="34" charset="0"/>
                <a:cs typeface="Arial" panose="020B0604020202020204" pitchFamily="34" charset="0"/>
              </a:rPr>
              <a:t>, all </a:t>
            </a:r>
            <a:r>
              <a:rPr lang="nb-NO" sz="2200" dirty="0" err="1">
                <a:latin typeface="Arial" panose="020B0604020202020204" pitchFamily="34" charset="0"/>
                <a:cs typeface="Arial" panose="020B0604020202020204" pitchFamily="34" charset="0"/>
              </a:rPr>
              <a:t>kinds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sexual</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acts</a:t>
            </a:r>
            <a:r>
              <a:rPr lang="nb-NO" sz="2200" dirty="0">
                <a:latin typeface="Arial" panose="020B0604020202020204" pitchFamily="34" charset="0"/>
                <a:cs typeface="Arial" panose="020B0604020202020204" pitchFamily="34" charset="0"/>
              </a:rPr>
              <a:t> and all </a:t>
            </a:r>
            <a:r>
              <a:rPr lang="nb-NO" sz="2200" dirty="0" err="1">
                <a:latin typeface="Arial" panose="020B0604020202020204" pitchFamily="34" charset="0"/>
                <a:cs typeface="Arial" panose="020B0604020202020204" pitchFamily="34" charset="0"/>
              </a:rPr>
              <a:t>kinds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relations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considered</a:t>
            </a:r>
            <a:r>
              <a:rPr lang="nb-NO" sz="2200" dirty="0">
                <a:latin typeface="Arial" panose="020B0604020202020204" pitchFamily="34" charset="0"/>
                <a:cs typeface="Arial" panose="020B0604020202020204" pitchFamily="34" charset="0"/>
              </a:rPr>
              <a:t> positive, as </a:t>
            </a:r>
            <a:r>
              <a:rPr lang="nb-NO" sz="2200" dirty="0" err="1">
                <a:latin typeface="Arial" panose="020B0604020202020204" pitchFamily="34" charset="0"/>
                <a:cs typeface="Arial" panose="020B0604020202020204" pitchFamily="34" charset="0"/>
              </a:rPr>
              <a:t>long</a:t>
            </a:r>
            <a:r>
              <a:rPr lang="nb-NO" sz="2200" dirty="0">
                <a:latin typeface="Arial" panose="020B0604020202020204" pitchFamily="34" charset="0"/>
                <a:cs typeface="Arial" panose="020B0604020202020204" pitchFamily="34" charset="0"/>
              </a:rPr>
              <a:t> as </a:t>
            </a:r>
            <a:r>
              <a:rPr lang="nb-NO" sz="2200" dirty="0" err="1">
                <a:latin typeface="Arial" panose="020B0604020202020204" pitchFamily="34" charset="0"/>
                <a:cs typeface="Arial" panose="020B0604020202020204" pitchFamily="34" charset="0"/>
              </a:rPr>
              <a:t>they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voluntary</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without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pressure</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abuse</a:t>
            </a:r>
            <a:r>
              <a:rPr lang="nb-NO" sz="2200" dirty="0">
                <a:latin typeface="Arial" panose="020B0604020202020204" pitchFamily="34" charset="0"/>
                <a:cs typeface="Arial" panose="020B0604020202020204" pitchFamily="34" charset="0"/>
              </a:rPr>
              <a:t>. The ideal and goal is </a:t>
            </a:r>
            <a:r>
              <a:rPr lang="nb-NO" sz="2200" dirty="0" err="1">
                <a:latin typeface="Arial" panose="020B0604020202020204" pitchFamily="34" charset="0"/>
                <a:cs typeface="Arial" panose="020B0604020202020204" pitchFamily="34" charset="0"/>
              </a:rPr>
              <a:t>unlimited</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diversity</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freedom</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without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boundaries</a:t>
            </a:r>
            <a:r>
              <a:rPr lang="nb-NO" sz="2200" dirty="0">
                <a:latin typeface="Arial" panose="020B0604020202020204" pitchFamily="34" charset="0"/>
                <a:cs typeface="Arial" panose="020B0604020202020204" pitchFamily="34" charset="0"/>
              </a:rPr>
              <a:t>. </a:t>
            </a:r>
          </a:p>
          <a:p>
            <a:endParaRPr lang="nb-NO" sz="10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4) </a:t>
            </a:r>
            <a:r>
              <a:rPr lang="nb-NO" sz="2200" dirty="0">
                <a:latin typeface="Arial" panose="020B0604020202020204" pitchFamily="34" charset="0"/>
                <a:cs typeface="Arial" panose="020B0604020202020204" pitchFamily="34" charset="0"/>
              </a:rPr>
              <a:t>The </a:t>
            </a:r>
            <a:r>
              <a:rPr lang="nb-NO" sz="2200" dirty="0" err="1">
                <a:latin typeface="Arial" panose="020B0604020202020204" pitchFamily="34" charset="0"/>
                <a:cs typeface="Arial" panose="020B0604020202020204" pitchFamily="34" charset="0"/>
              </a:rPr>
              <a:t>focus</a:t>
            </a:r>
            <a:r>
              <a:rPr lang="nb-NO" sz="2200" dirty="0">
                <a:latin typeface="Arial" panose="020B0604020202020204" pitchFamily="34" charset="0"/>
                <a:cs typeface="Arial" panose="020B0604020202020204" pitchFamily="34" charset="0"/>
              </a:rPr>
              <a:t> is </a:t>
            </a:r>
            <a:r>
              <a:rPr lang="nb-NO" sz="2200" dirty="0" err="1">
                <a:latin typeface="Arial" panose="020B0604020202020204" pitchFamily="34" charset="0"/>
                <a:cs typeface="Arial" panose="020B0604020202020204" pitchFamily="34" charset="0"/>
              </a:rPr>
              <a:t>on</a:t>
            </a:r>
            <a:r>
              <a:rPr lang="nb-NO" sz="2200" dirty="0">
                <a:latin typeface="Arial" panose="020B0604020202020204" pitchFamily="34" charset="0"/>
                <a:cs typeface="Arial" panose="020B0604020202020204" pitchFamily="34" charset="0"/>
              </a:rPr>
              <a:t> adults and </a:t>
            </a:r>
            <a:r>
              <a:rPr lang="nb-NO" sz="2200" dirty="0" err="1">
                <a:latin typeface="Arial" panose="020B0604020202020204" pitchFamily="34" charset="0"/>
                <a:cs typeface="Arial" panose="020B0604020202020204" pitchFamily="34" charset="0"/>
              </a:rPr>
              <a:t>their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demands</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wishes</a:t>
            </a:r>
            <a:r>
              <a:rPr lang="nb-NO" sz="2200" dirty="0">
                <a:latin typeface="Arial" panose="020B0604020202020204" pitchFamily="34" charset="0"/>
                <a:cs typeface="Arial" panose="020B0604020202020204" pitchFamily="34" charset="0"/>
              </a:rPr>
              <a:t>.</a:t>
            </a:r>
          </a:p>
          <a:p>
            <a:endParaRPr lang="nb-NO" sz="600" dirty="0">
              <a:latin typeface="+mj-lt"/>
            </a:endParaRPr>
          </a:p>
        </p:txBody>
      </p:sp>
      <p:pic>
        <p:nvPicPr>
          <p:cNvPr id="3" name="Picture 4" descr="Bilderesultat for polyam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60648"/>
            <a:ext cx="2016224" cy="113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05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23528" y="832058"/>
            <a:ext cx="3528392" cy="6740307"/>
          </a:xfrm>
          <a:prstGeom prst="rect">
            <a:avLst/>
          </a:prstGeom>
          <a:noFill/>
        </p:spPr>
        <p:txBody>
          <a:bodyPr wrap="square" rtlCol="0">
            <a:spAutoFit/>
          </a:bodyPr>
          <a:lstStyle/>
          <a:p>
            <a:r>
              <a:rPr lang="en-US" b="1" dirty="0" err="1">
                <a:latin typeface="Arial Narrow" panose="020B0606020202030204" pitchFamily="34" charset="0"/>
              </a:rPr>
              <a:t>Agender</a:t>
            </a:r>
            <a:endParaRPr lang="nb-NO" b="1" dirty="0">
              <a:latin typeface="Arial Narrow" panose="020B0606020202030204" pitchFamily="34" charset="0"/>
            </a:endParaRPr>
          </a:p>
          <a:p>
            <a:r>
              <a:rPr lang="en-US" b="1" dirty="0" err="1">
                <a:latin typeface="Arial Narrow" panose="020B0606020202030204" pitchFamily="34" charset="0"/>
              </a:rPr>
              <a:t>Androgyne</a:t>
            </a:r>
            <a:endParaRPr lang="nb-NO" b="1" dirty="0">
              <a:latin typeface="Arial Narrow" panose="020B0606020202030204" pitchFamily="34" charset="0"/>
            </a:endParaRPr>
          </a:p>
          <a:p>
            <a:r>
              <a:rPr lang="en-US" b="1" dirty="0" err="1">
                <a:latin typeface="Arial Narrow" panose="020B0606020202030204" pitchFamily="34" charset="0"/>
              </a:rPr>
              <a:t>Androgynes</a:t>
            </a:r>
            <a:endParaRPr lang="nb-NO" b="1" dirty="0">
              <a:latin typeface="Arial Narrow" panose="020B0606020202030204" pitchFamily="34" charset="0"/>
            </a:endParaRPr>
          </a:p>
          <a:p>
            <a:r>
              <a:rPr lang="en-US" b="1" dirty="0">
                <a:latin typeface="Arial Narrow" panose="020B0606020202030204" pitchFamily="34" charset="0"/>
              </a:rPr>
              <a:t>Androgynous</a:t>
            </a:r>
            <a:endParaRPr lang="nb-NO" b="1" dirty="0">
              <a:latin typeface="Arial Narrow" panose="020B0606020202030204" pitchFamily="34" charset="0"/>
            </a:endParaRPr>
          </a:p>
          <a:p>
            <a:r>
              <a:rPr lang="en-US" b="1" dirty="0">
                <a:latin typeface="Arial Narrow" panose="020B0606020202030204" pitchFamily="34" charset="0"/>
              </a:rPr>
              <a:t>Asexual</a:t>
            </a:r>
            <a:endParaRPr lang="nb-NO" b="1" dirty="0">
              <a:latin typeface="Arial Narrow" panose="020B0606020202030204" pitchFamily="34" charset="0"/>
            </a:endParaRPr>
          </a:p>
          <a:p>
            <a:r>
              <a:rPr lang="en-US" b="1" dirty="0" err="1">
                <a:latin typeface="Arial Narrow" panose="020B0606020202030204" pitchFamily="34" charset="0"/>
              </a:rPr>
              <a:t>Bigender</a:t>
            </a:r>
            <a:endParaRPr lang="nb-NO" b="1" dirty="0">
              <a:latin typeface="Arial Narrow" panose="020B0606020202030204" pitchFamily="34" charset="0"/>
            </a:endParaRPr>
          </a:p>
          <a:p>
            <a:r>
              <a:rPr lang="en-US" b="1" dirty="0">
                <a:latin typeface="Arial Narrow" panose="020B0606020202030204" pitchFamily="34" charset="0"/>
              </a:rPr>
              <a:t>Cis</a:t>
            </a:r>
            <a:endParaRPr lang="nb-NO" b="1" dirty="0">
              <a:latin typeface="Arial Narrow" panose="020B0606020202030204" pitchFamily="34" charset="0"/>
            </a:endParaRPr>
          </a:p>
          <a:p>
            <a:r>
              <a:rPr lang="en-US" b="1" dirty="0">
                <a:latin typeface="Arial Narrow" panose="020B0606020202030204" pitchFamily="34" charset="0"/>
              </a:rPr>
              <a:t>Cis Female</a:t>
            </a:r>
            <a:endParaRPr lang="nb-NO" b="1" dirty="0">
              <a:latin typeface="Arial Narrow" panose="020B0606020202030204" pitchFamily="34" charset="0"/>
            </a:endParaRPr>
          </a:p>
          <a:p>
            <a:r>
              <a:rPr lang="en-US" b="1" dirty="0">
                <a:latin typeface="Arial Narrow" panose="020B0606020202030204" pitchFamily="34" charset="0"/>
              </a:rPr>
              <a:t>Cis Male</a:t>
            </a:r>
            <a:endParaRPr lang="nb-NO" b="1" dirty="0">
              <a:latin typeface="Arial Narrow" panose="020B0606020202030204" pitchFamily="34" charset="0"/>
            </a:endParaRPr>
          </a:p>
          <a:p>
            <a:r>
              <a:rPr lang="en-US" b="1" dirty="0">
                <a:latin typeface="Arial Narrow" panose="020B0606020202030204" pitchFamily="34" charset="0"/>
              </a:rPr>
              <a:t>Cis Man</a:t>
            </a:r>
            <a:endParaRPr lang="nb-NO" b="1" dirty="0">
              <a:latin typeface="Arial Narrow" panose="020B0606020202030204" pitchFamily="34" charset="0"/>
            </a:endParaRPr>
          </a:p>
          <a:p>
            <a:r>
              <a:rPr lang="en-US" b="1" dirty="0">
                <a:latin typeface="Arial Narrow" panose="020B0606020202030204" pitchFamily="34" charset="0"/>
              </a:rPr>
              <a:t>Cis Woman</a:t>
            </a:r>
            <a:endParaRPr lang="nb-NO" b="1" dirty="0">
              <a:latin typeface="Arial Narrow" panose="020B0606020202030204" pitchFamily="34" charset="0"/>
            </a:endParaRPr>
          </a:p>
          <a:p>
            <a:r>
              <a:rPr lang="en-US" b="1" dirty="0">
                <a:latin typeface="Arial Narrow" panose="020B0606020202030204" pitchFamily="34" charset="0"/>
              </a:rPr>
              <a:t>Cisgender</a:t>
            </a:r>
            <a:endParaRPr lang="nb-NO" b="1" dirty="0">
              <a:latin typeface="Arial Narrow" panose="020B0606020202030204" pitchFamily="34" charset="0"/>
            </a:endParaRPr>
          </a:p>
          <a:p>
            <a:r>
              <a:rPr lang="en-US" b="1" dirty="0">
                <a:latin typeface="Arial Narrow" panose="020B0606020202030204" pitchFamily="34" charset="0"/>
              </a:rPr>
              <a:t>Cisgender Female</a:t>
            </a:r>
            <a:endParaRPr lang="nb-NO" b="1" dirty="0">
              <a:latin typeface="Arial Narrow" panose="020B0606020202030204" pitchFamily="34" charset="0"/>
            </a:endParaRPr>
          </a:p>
          <a:p>
            <a:r>
              <a:rPr lang="en-US" b="1" dirty="0">
                <a:latin typeface="Arial Narrow" panose="020B0606020202030204" pitchFamily="34" charset="0"/>
              </a:rPr>
              <a:t>Cisgender Male</a:t>
            </a:r>
            <a:endParaRPr lang="nb-NO" b="1" dirty="0">
              <a:latin typeface="Arial Narrow" panose="020B0606020202030204" pitchFamily="34" charset="0"/>
            </a:endParaRPr>
          </a:p>
          <a:p>
            <a:r>
              <a:rPr lang="en-US" b="1" dirty="0">
                <a:latin typeface="Arial Narrow" panose="020B0606020202030204" pitchFamily="34" charset="0"/>
              </a:rPr>
              <a:t>Cisgender Man</a:t>
            </a:r>
            <a:endParaRPr lang="nb-NO" b="1" dirty="0">
              <a:latin typeface="Arial Narrow" panose="020B0606020202030204" pitchFamily="34" charset="0"/>
            </a:endParaRPr>
          </a:p>
          <a:p>
            <a:r>
              <a:rPr lang="en-US" b="1" dirty="0">
                <a:latin typeface="Arial Narrow" panose="020B0606020202030204" pitchFamily="34" charset="0"/>
              </a:rPr>
              <a:t>Cisgender Woman</a:t>
            </a:r>
            <a:endParaRPr lang="nb-NO" b="1" dirty="0">
              <a:latin typeface="Arial Narrow" panose="020B0606020202030204" pitchFamily="34" charset="0"/>
            </a:endParaRPr>
          </a:p>
          <a:p>
            <a:r>
              <a:rPr lang="en-US" b="1" dirty="0">
                <a:latin typeface="Arial Narrow" panose="020B0606020202030204" pitchFamily="34" charset="0"/>
              </a:rPr>
              <a:t>Female to Male</a:t>
            </a:r>
            <a:endParaRPr lang="nb-NO" b="1" dirty="0">
              <a:latin typeface="Arial Narrow" panose="020B0606020202030204" pitchFamily="34" charset="0"/>
            </a:endParaRPr>
          </a:p>
          <a:p>
            <a:r>
              <a:rPr lang="en-US" b="1" dirty="0">
                <a:latin typeface="Arial Narrow" panose="020B0606020202030204" pitchFamily="34" charset="0"/>
              </a:rPr>
              <a:t>Female to male </a:t>
            </a:r>
            <a:br>
              <a:rPr lang="en-US" b="1" dirty="0">
                <a:latin typeface="Arial Narrow" panose="020B0606020202030204" pitchFamily="34" charset="0"/>
              </a:rPr>
            </a:br>
            <a:r>
              <a:rPr lang="en-US" b="1" dirty="0">
                <a:latin typeface="Arial Narrow" panose="020B0606020202030204" pitchFamily="34" charset="0"/>
              </a:rPr>
              <a:t>     trans man</a:t>
            </a:r>
            <a:endParaRPr lang="nb-NO" b="1" dirty="0">
              <a:latin typeface="Arial Narrow" panose="020B0606020202030204" pitchFamily="34" charset="0"/>
            </a:endParaRPr>
          </a:p>
          <a:p>
            <a:r>
              <a:rPr lang="en-US" b="1" dirty="0">
                <a:latin typeface="Arial Narrow" panose="020B0606020202030204" pitchFamily="34" charset="0"/>
              </a:rPr>
              <a:t>Female to male </a:t>
            </a:r>
            <a:br>
              <a:rPr lang="en-US" b="1" dirty="0">
                <a:latin typeface="Arial Narrow" panose="020B0606020202030204" pitchFamily="34" charset="0"/>
              </a:rPr>
            </a:br>
            <a:r>
              <a:rPr lang="en-US" b="1" dirty="0">
                <a:latin typeface="Arial Narrow" panose="020B0606020202030204" pitchFamily="34" charset="0"/>
              </a:rPr>
              <a:t>     transgender man</a:t>
            </a:r>
            <a:endParaRPr lang="nb-NO" b="1" dirty="0">
              <a:latin typeface="Arial Narrow" panose="020B0606020202030204" pitchFamily="34" charset="0"/>
            </a:endParaRPr>
          </a:p>
          <a:p>
            <a:endParaRPr lang="en-US" dirty="0"/>
          </a:p>
          <a:p>
            <a:endParaRPr lang="nb-NO" dirty="0"/>
          </a:p>
          <a:p>
            <a:endParaRPr lang="nb-NO" dirty="0"/>
          </a:p>
        </p:txBody>
      </p:sp>
      <p:sp>
        <p:nvSpPr>
          <p:cNvPr id="4" name="TekstSylinder 3"/>
          <p:cNvSpPr txBox="1"/>
          <p:nvPr/>
        </p:nvSpPr>
        <p:spPr>
          <a:xfrm>
            <a:off x="2411760" y="836712"/>
            <a:ext cx="2592288" cy="5632311"/>
          </a:xfrm>
          <a:prstGeom prst="rect">
            <a:avLst/>
          </a:prstGeom>
          <a:noFill/>
        </p:spPr>
        <p:txBody>
          <a:bodyPr wrap="square" rtlCol="0">
            <a:spAutoFit/>
          </a:bodyPr>
          <a:lstStyle/>
          <a:p>
            <a:r>
              <a:rPr lang="en-US" b="1" dirty="0">
                <a:latin typeface="Arial Narrow" panose="020B0606020202030204" pitchFamily="34" charset="0"/>
              </a:rPr>
              <a:t>Female to male </a:t>
            </a:r>
            <a:br>
              <a:rPr lang="en-US" b="1" dirty="0">
                <a:latin typeface="Arial Narrow" panose="020B0606020202030204" pitchFamily="34" charset="0"/>
              </a:rPr>
            </a:br>
            <a:r>
              <a:rPr lang="en-US" b="1" dirty="0">
                <a:latin typeface="Arial Narrow" panose="020B0606020202030204" pitchFamily="34" charset="0"/>
              </a:rPr>
              <a:t>     transsexual man</a:t>
            </a:r>
            <a:endParaRPr lang="nb-NO" b="1" dirty="0">
              <a:latin typeface="Arial Narrow" panose="020B0606020202030204" pitchFamily="34" charset="0"/>
            </a:endParaRPr>
          </a:p>
          <a:p>
            <a:r>
              <a:rPr lang="en-US" b="1" dirty="0">
                <a:latin typeface="Arial Narrow" panose="020B0606020202030204" pitchFamily="34" charset="0"/>
              </a:rPr>
              <a:t>F2M</a:t>
            </a:r>
            <a:endParaRPr lang="nb-NO" b="1" dirty="0">
              <a:latin typeface="Arial Narrow" panose="020B0606020202030204" pitchFamily="34" charset="0"/>
            </a:endParaRPr>
          </a:p>
          <a:p>
            <a:r>
              <a:rPr lang="en-US" b="1" dirty="0">
                <a:latin typeface="Arial Narrow" panose="020B0606020202030204" pitchFamily="34" charset="0"/>
              </a:rPr>
              <a:t>FTM</a:t>
            </a:r>
            <a:endParaRPr lang="nb-NO" b="1" dirty="0">
              <a:latin typeface="Arial Narrow" panose="020B0606020202030204" pitchFamily="34" charset="0"/>
            </a:endParaRPr>
          </a:p>
          <a:p>
            <a:r>
              <a:rPr lang="en-US" b="1" dirty="0">
                <a:latin typeface="Arial Narrow" panose="020B0606020202030204" pitchFamily="34" charset="0"/>
              </a:rPr>
              <a:t>Gender Fluid</a:t>
            </a:r>
            <a:endParaRPr lang="nb-NO" b="1" dirty="0">
              <a:latin typeface="Arial Narrow" panose="020B0606020202030204" pitchFamily="34" charset="0"/>
            </a:endParaRPr>
          </a:p>
          <a:p>
            <a:r>
              <a:rPr lang="en-US" b="1" dirty="0">
                <a:latin typeface="Arial Narrow" panose="020B0606020202030204" pitchFamily="34" charset="0"/>
              </a:rPr>
              <a:t>Gender neutral</a:t>
            </a:r>
            <a:endParaRPr lang="nb-NO" b="1" dirty="0">
              <a:latin typeface="Arial Narrow" panose="020B0606020202030204" pitchFamily="34" charset="0"/>
            </a:endParaRPr>
          </a:p>
          <a:p>
            <a:r>
              <a:rPr lang="en-US" b="1" dirty="0">
                <a:latin typeface="Arial Narrow" panose="020B0606020202030204" pitchFamily="34" charset="0"/>
              </a:rPr>
              <a:t>Gender Nonconforming</a:t>
            </a:r>
            <a:endParaRPr lang="nb-NO" b="1" dirty="0">
              <a:latin typeface="Arial Narrow" panose="020B0606020202030204" pitchFamily="34" charset="0"/>
            </a:endParaRPr>
          </a:p>
          <a:p>
            <a:r>
              <a:rPr lang="en-US" b="1" dirty="0">
                <a:latin typeface="Arial Narrow" panose="020B0606020202030204" pitchFamily="34" charset="0"/>
              </a:rPr>
              <a:t>Gender Questioning</a:t>
            </a:r>
            <a:endParaRPr lang="nb-NO" b="1" dirty="0">
              <a:latin typeface="Arial Narrow" panose="020B0606020202030204" pitchFamily="34" charset="0"/>
            </a:endParaRPr>
          </a:p>
          <a:p>
            <a:r>
              <a:rPr lang="en-US" b="1" dirty="0">
                <a:latin typeface="Arial Narrow" panose="020B0606020202030204" pitchFamily="34" charset="0"/>
              </a:rPr>
              <a:t>Gender Variant</a:t>
            </a:r>
            <a:endParaRPr lang="nb-NO" b="1" dirty="0">
              <a:latin typeface="Arial Narrow" panose="020B0606020202030204" pitchFamily="34" charset="0"/>
            </a:endParaRPr>
          </a:p>
          <a:p>
            <a:r>
              <a:rPr lang="en-US" b="1" dirty="0">
                <a:latin typeface="Arial Narrow" panose="020B0606020202030204" pitchFamily="34" charset="0"/>
              </a:rPr>
              <a:t>Genderqueer</a:t>
            </a:r>
            <a:endParaRPr lang="nb-NO" b="1" dirty="0">
              <a:latin typeface="Arial Narrow" panose="020B0606020202030204" pitchFamily="34" charset="0"/>
            </a:endParaRPr>
          </a:p>
          <a:p>
            <a:r>
              <a:rPr lang="en-US" b="1" dirty="0">
                <a:latin typeface="Arial Narrow" panose="020B0606020202030204" pitchFamily="34" charset="0"/>
              </a:rPr>
              <a:t>Hermaphrodite</a:t>
            </a:r>
            <a:endParaRPr lang="nb-NO" b="1" dirty="0">
              <a:latin typeface="Arial Narrow" panose="020B0606020202030204" pitchFamily="34" charset="0"/>
            </a:endParaRPr>
          </a:p>
          <a:p>
            <a:r>
              <a:rPr lang="en-US" b="1" dirty="0">
                <a:latin typeface="Arial Narrow" panose="020B0606020202030204" pitchFamily="34" charset="0"/>
              </a:rPr>
              <a:t>Intersex</a:t>
            </a:r>
            <a:endParaRPr lang="nb-NO" b="1" dirty="0">
              <a:latin typeface="Arial Narrow" panose="020B0606020202030204" pitchFamily="34" charset="0"/>
            </a:endParaRPr>
          </a:p>
          <a:p>
            <a:r>
              <a:rPr lang="en-US" b="1" dirty="0">
                <a:latin typeface="Arial Narrow" panose="020B0606020202030204" pitchFamily="34" charset="0"/>
              </a:rPr>
              <a:t>Intersex man</a:t>
            </a:r>
            <a:endParaRPr lang="nb-NO" b="1" dirty="0">
              <a:latin typeface="Arial Narrow" panose="020B0606020202030204" pitchFamily="34" charset="0"/>
            </a:endParaRPr>
          </a:p>
          <a:p>
            <a:r>
              <a:rPr lang="en-US" b="1" dirty="0">
                <a:latin typeface="Arial Narrow" panose="020B0606020202030204" pitchFamily="34" charset="0"/>
              </a:rPr>
              <a:t>Intersex person</a:t>
            </a:r>
            <a:endParaRPr lang="nb-NO" b="1" dirty="0">
              <a:latin typeface="Arial Narrow" panose="020B0606020202030204" pitchFamily="34" charset="0"/>
            </a:endParaRPr>
          </a:p>
          <a:p>
            <a:r>
              <a:rPr lang="en-US" b="1" dirty="0">
                <a:latin typeface="Arial Narrow" panose="020B0606020202030204" pitchFamily="34" charset="0"/>
              </a:rPr>
              <a:t>Intersex woman</a:t>
            </a:r>
            <a:endParaRPr lang="nb-NO" b="1" dirty="0">
              <a:latin typeface="Arial Narrow" panose="020B0606020202030204" pitchFamily="34" charset="0"/>
            </a:endParaRPr>
          </a:p>
          <a:p>
            <a:r>
              <a:rPr lang="en-US" b="1" dirty="0">
                <a:latin typeface="Arial Narrow" panose="020B0606020202030204" pitchFamily="34" charset="0"/>
              </a:rPr>
              <a:t>Male to Female</a:t>
            </a:r>
            <a:endParaRPr lang="nb-NO" b="1" dirty="0">
              <a:latin typeface="Arial Narrow" panose="020B0606020202030204" pitchFamily="34" charset="0"/>
            </a:endParaRPr>
          </a:p>
          <a:p>
            <a:r>
              <a:rPr lang="en-US" b="1" dirty="0">
                <a:latin typeface="Arial Narrow" panose="020B0606020202030204" pitchFamily="34" charset="0"/>
              </a:rPr>
              <a:t>Male to female </a:t>
            </a:r>
            <a:br>
              <a:rPr lang="en-US" b="1" dirty="0">
                <a:latin typeface="Arial Narrow" panose="020B0606020202030204" pitchFamily="34" charset="0"/>
              </a:rPr>
            </a:br>
            <a:r>
              <a:rPr lang="en-US" b="1" dirty="0">
                <a:latin typeface="Arial Narrow" panose="020B0606020202030204" pitchFamily="34" charset="0"/>
              </a:rPr>
              <a:t>     trans woman</a:t>
            </a:r>
            <a:endParaRPr lang="nb-NO" b="1" dirty="0">
              <a:latin typeface="Arial Narrow" panose="020B0606020202030204" pitchFamily="34" charset="0"/>
            </a:endParaRPr>
          </a:p>
          <a:p>
            <a:r>
              <a:rPr lang="en-US" b="1" dirty="0">
                <a:latin typeface="Arial Narrow" panose="020B0606020202030204" pitchFamily="34" charset="0"/>
              </a:rPr>
              <a:t>Male to female </a:t>
            </a:r>
            <a:br>
              <a:rPr lang="en-US" b="1" dirty="0">
                <a:latin typeface="Arial Narrow" panose="020B0606020202030204" pitchFamily="34" charset="0"/>
              </a:rPr>
            </a:br>
            <a:r>
              <a:rPr lang="en-US" b="1" dirty="0">
                <a:latin typeface="Arial Narrow" panose="020B0606020202030204" pitchFamily="34" charset="0"/>
              </a:rPr>
              <a:t>     transgender woman</a:t>
            </a:r>
            <a:endParaRPr lang="nb-NO" b="1" dirty="0">
              <a:latin typeface="Arial Narrow" panose="020B0606020202030204" pitchFamily="34" charset="0"/>
            </a:endParaRPr>
          </a:p>
        </p:txBody>
      </p:sp>
      <p:sp>
        <p:nvSpPr>
          <p:cNvPr id="5" name="TekstSylinder 4"/>
          <p:cNvSpPr txBox="1"/>
          <p:nvPr/>
        </p:nvSpPr>
        <p:spPr>
          <a:xfrm>
            <a:off x="4860032" y="836712"/>
            <a:ext cx="2160240" cy="5909310"/>
          </a:xfrm>
          <a:prstGeom prst="rect">
            <a:avLst/>
          </a:prstGeom>
          <a:noFill/>
        </p:spPr>
        <p:txBody>
          <a:bodyPr wrap="square" rtlCol="0">
            <a:spAutoFit/>
          </a:bodyPr>
          <a:lstStyle/>
          <a:p>
            <a:r>
              <a:rPr lang="en-US" b="1" dirty="0">
                <a:latin typeface="Arial Narrow" panose="020B0606020202030204" pitchFamily="34" charset="0"/>
              </a:rPr>
              <a:t>Male to female      </a:t>
            </a:r>
          </a:p>
          <a:p>
            <a:r>
              <a:rPr lang="en-US" b="1" dirty="0">
                <a:latin typeface="Arial Narrow" panose="020B0606020202030204" pitchFamily="34" charset="0"/>
              </a:rPr>
              <a:t>   transsexual woman</a:t>
            </a:r>
            <a:endParaRPr lang="nb-NO" b="1" dirty="0">
              <a:latin typeface="Arial Narrow" panose="020B0606020202030204" pitchFamily="34" charset="0"/>
            </a:endParaRPr>
          </a:p>
          <a:p>
            <a:r>
              <a:rPr lang="en-US" b="1" dirty="0">
                <a:latin typeface="Arial Narrow" panose="020B0606020202030204" pitchFamily="34" charset="0"/>
              </a:rPr>
              <a:t>Man</a:t>
            </a:r>
            <a:endParaRPr lang="nb-NO" b="1" dirty="0">
              <a:latin typeface="Arial Narrow" panose="020B0606020202030204" pitchFamily="34" charset="0"/>
            </a:endParaRPr>
          </a:p>
          <a:p>
            <a:r>
              <a:rPr lang="en-US" b="1" dirty="0">
                <a:latin typeface="Arial Narrow" panose="020B0606020202030204" pitchFamily="34" charset="0"/>
              </a:rPr>
              <a:t>M2F</a:t>
            </a:r>
            <a:endParaRPr lang="nb-NO" b="1" dirty="0">
              <a:latin typeface="Arial Narrow" panose="020B0606020202030204" pitchFamily="34" charset="0"/>
            </a:endParaRPr>
          </a:p>
          <a:p>
            <a:r>
              <a:rPr lang="en-US" b="1" dirty="0">
                <a:latin typeface="Arial Narrow" panose="020B0606020202030204" pitchFamily="34" charset="0"/>
              </a:rPr>
              <a:t>MTF</a:t>
            </a:r>
            <a:endParaRPr lang="nb-NO" b="1" dirty="0">
              <a:latin typeface="Arial Narrow" panose="020B0606020202030204" pitchFamily="34" charset="0"/>
            </a:endParaRPr>
          </a:p>
          <a:p>
            <a:r>
              <a:rPr lang="en-US" b="1" dirty="0">
                <a:latin typeface="Arial Narrow" panose="020B0606020202030204" pitchFamily="34" charset="0"/>
              </a:rPr>
              <a:t>Neither</a:t>
            </a:r>
            <a:endParaRPr lang="nb-NO" b="1" dirty="0">
              <a:latin typeface="Arial Narrow" panose="020B0606020202030204" pitchFamily="34" charset="0"/>
            </a:endParaRPr>
          </a:p>
          <a:p>
            <a:r>
              <a:rPr lang="en-US" b="1" dirty="0" err="1">
                <a:latin typeface="Arial Narrow" panose="020B0606020202030204" pitchFamily="34" charset="0"/>
              </a:rPr>
              <a:t>Neutrois</a:t>
            </a:r>
            <a:endParaRPr lang="nb-NO" b="1" dirty="0">
              <a:latin typeface="Arial Narrow" panose="020B0606020202030204" pitchFamily="34" charset="0"/>
            </a:endParaRPr>
          </a:p>
          <a:p>
            <a:r>
              <a:rPr lang="en-US" b="1" dirty="0">
                <a:latin typeface="Arial Narrow" panose="020B0606020202030204" pitchFamily="34" charset="0"/>
              </a:rPr>
              <a:t>Non-binary</a:t>
            </a:r>
            <a:endParaRPr lang="nb-NO" b="1" dirty="0">
              <a:latin typeface="Arial Narrow" panose="020B0606020202030204" pitchFamily="34" charset="0"/>
            </a:endParaRPr>
          </a:p>
          <a:p>
            <a:r>
              <a:rPr lang="en-US" b="1" dirty="0">
                <a:latin typeface="Arial Narrow" panose="020B0606020202030204" pitchFamily="34" charset="0"/>
              </a:rPr>
              <a:t>Other</a:t>
            </a:r>
            <a:endParaRPr lang="nb-NO" b="1" dirty="0">
              <a:latin typeface="Arial Narrow" panose="020B0606020202030204" pitchFamily="34" charset="0"/>
            </a:endParaRPr>
          </a:p>
          <a:p>
            <a:r>
              <a:rPr lang="en-US" b="1" dirty="0">
                <a:latin typeface="Arial Narrow" panose="020B0606020202030204" pitchFamily="34" charset="0"/>
              </a:rPr>
              <a:t>Pangender</a:t>
            </a:r>
            <a:endParaRPr lang="nb-NO" b="1" dirty="0">
              <a:latin typeface="Arial Narrow" panose="020B0606020202030204" pitchFamily="34" charset="0"/>
            </a:endParaRPr>
          </a:p>
          <a:p>
            <a:r>
              <a:rPr lang="en-US" b="1" dirty="0" err="1">
                <a:latin typeface="Arial Narrow" panose="020B0606020202030204" pitchFamily="34" charset="0"/>
              </a:rPr>
              <a:t>Polygender</a:t>
            </a:r>
            <a:endParaRPr lang="nb-NO" b="1" dirty="0">
              <a:latin typeface="Arial Narrow" panose="020B0606020202030204" pitchFamily="34" charset="0"/>
            </a:endParaRPr>
          </a:p>
          <a:p>
            <a:r>
              <a:rPr lang="en-US" b="1" dirty="0">
                <a:latin typeface="Arial Narrow" panose="020B0606020202030204" pitchFamily="34" charset="0"/>
              </a:rPr>
              <a:t>T* man</a:t>
            </a:r>
            <a:endParaRPr lang="nb-NO" b="1" dirty="0">
              <a:latin typeface="Arial Narrow" panose="020B0606020202030204" pitchFamily="34" charset="0"/>
            </a:endParaRPr>
          </a:p>
          <a:p>
            <a:r>
              <a:rPr lang="en-US" b="1" dirty="0">
                <a:latin typeface="Arial Narrow" panose="020B0606020202030204" pitchFamily="34" charset="0"/>
              </a:rPr>
              <a:t>T* woman</a:t>
            </a:r>
            <a:endParaRPr lang="nb-NO" b="1" dirty="0">
              <a:latin typeface="Arial Narrow" panose="020B0606020202030204" pitchFamily="34" charset="0"/>
            </a:endParaRPr>
          </a:p>
          <a:p>
            <a:r>
              <a:rPr lang="nb-NO" b="1" dirty="0">
                <a:latin typeface="Arial Narrow" panose="020B0606020202030204" pitchFamily="34" charset="0"/>
              </a:rPr>
              <a:t>Trans</a:t>
            </a:r>
          </a:p>
          <a:p>
            <a:r>
              <a:rPr lang="nb-NO" b="1" dirty="0">
                <a:latin typeface="Arial Narrow" panose="020B0606020202030204" pitchFamily="34" charset="0"/>
              </a:rPr>
              <a:t>Trans </a:t>
            </a:r>
            <a:r>
              <a:rPr lang="nb-NO" b="1" dirty="0" err="1">
                <a:latin typeface="Arial Narrow" panose="020B0606020202030204" pitchFamily="34" charset="0"/>
              </a:rPr>
              <a:t>Female</a:t>
            </a:r>
            <a:endParaRPr lang="nb-NO" b="1" dirty="0">
              <a:latin typeface="Arial Narrow" panose="020B0606020202030204" pitchFamily="34" charset="0"/>
            </a:endParaRPr>
          </a:p>
          <a:p>
            <a:r>
              <a:rPr lang="nb-NO" b="1" dirty="0">
                <a:latin typeface="Arial Narrow" panose="020B0606020202030204" pitchFamily="34" charset="0"/>
              </a:rPr>
              <a:t>Trans Male</a:t>
            </a:r>
          </a:p>
          <a:p>
            <a:r>
              <a:rPr lang="nb-NO" b="1" dirty="0">
                <a:latin typeface="Arial Narrow" panose="020B0606020202030204" pitchFamily="34" charset="0"/>
              </a:rPr>
              <a:t>Trans Man</a:t>
            </a:r>
          </a:p>
          <a:p>
            <a:r>
              <a:rPr lang="nb-NO" b="1" dirty="0">
                <a:latin typeface="Arial Narrow" panose="020B0606020202030204" pitchFamily="34" charset="0"/>
              </a:rPr>
              <a:t>Trans Person</a:t>
            </a:r>
          </a:p>
          <a:p>
            <a:r>
              <a:rPr lang="nb-NO" b="1" dirty="0">
                <a:latin typeface="Arial Narrow" panose="020B0606020202030204" pitchFamily="34" charset="0"/>
              </a:rPr>
              <a:t>Trans*</a:t>
            </a:r>
            <a:r>
              <a:rPr lang="nb-NO" b="1" dirty="0" err="1">
                <a:latin typeface="Arial Narrow" panose="020B0606020202030204" pitchFamily="34" charset="0"/>
              </a:rPr>
              <a:t>Female</a:t>
            </a:r>
            <a:endParaRPr lang="nb-NO" b="1" dirty="0">
              <a:latin typeface="Arial Narrow" panose="020B0606020202030204" pitchFamily="34" charset="0"/>
            </a:endParaRPr>
          </a:p>
          <a:p>
            <a:r>
              <a:rPr lang="en-US" b="1" dirty="0">
                <a:latin typeface="Arial Narrow" panose="020B0606020202030204" pitchFamily="34" charset="0"/>
              </a:rPr>
              <a:t>Trans*Male</a:t>
            </a:r>
            <a:endParaRPr lang="nb-NO" b="1" dirty="0">
              <a:latin typeface="Arial Narrow" panose="020B0606020202030204" pitchFamily="34" charset="0"/>
            </a:endParaRPr>
          </a:p>
          <a:p>
            <a:endParaRPr lang="nb-NO" dirty="0"/>
          </a:p>
        </p:txBody>
      </p:sp>
      <p:sp>
        <p:nvSpPr>
          <p:cNvPr id="6" name="TekstSylinder 5"/>
          <p:cNvSpPr txBox="1"/>
          <p:nvPr/>
        </p:nvSpPr>
        <p:spPr>
          <a:xfrm>
            <a:off x="6876256" y="2156078"/>
            <a:ext cx="3384376" cy="4801314"/>
          </a:xfrm>
          <a:prstGeom prst="rect">
            <a:avLst/>
          </a:prstGeom>
          <a:noFill/>
        </p:spPr>
        <p:txBody>
          <a:bodyPr wrap="square" rtlCol="0">
            <a:spAutoFit/>
          </a:bodyPr>
          <a:lstStyle/>
          <a:p>
            <a:r>
              <a:rPr lang="en-US" b="1" dirty="0">
                <a:latin typeface="Arial Narrow" panose="020B0606020202030204" pitchFamily="34" charset="0"/>
              </a:rPr>
              <a:t>Trans*Man</a:t>
            </a:r>
            <a:endParaRPr lang="nb-NO" b="1" dirty="0">
              <a:latin typeface="Arial Narrow" panose="020B0606020202030204" pitchFamily="34" charset="0"/>
            </a:endParaRPr>
          </a:p>
          <a:p>
            <a:r>
              <a:rPr lang="en-US" b="1" dirty="0">
                <a:latin typeface="Arial Narrow" panose="020B0606020202030204" pitchFamily="34" charset="0"/>
              </a:rPr>
              <a:t>Trans*Person</a:t>
            </a:r>
            <a:endParaRPr lang="nb-NO" b="1" dirty="0">
              <a:latin typeface="Arial Narrow" panose="020B0606020202030204" pitchFamily="34" charset="0"/>
            </a:endParaRPr>
          </a:p>
          <a:p>
            <a:r>
              <a:rPr lang="en-US" b="1" dirty="0">
                <a:latin typeface="Arial Narrow" panose="020B0606020202030204" pitchFamily="34" charset="0"/>
              </a:rPr>
              <a:t>Trans*Woman</a:t>
            </a:r>
            <a:endParaRPr lang="nb-NO" b="1" dirty="0">
              <a:latin typeface="Arial Narrow" panose="020B0606020202030204" pitchFamily="34" charset="0"/>
            </a:endParaRPr>
          </a:p>
          <a:p>
            <a:r>
              <a:rPr lang="en-US" b="1" dirty="0">
                <a:latin typeface="Arial Narrow" panose="020B0606020202030204" pitchFamily="34" charset="0"/>
              </a:rPr>
              <a:t>Transsexual</a:t>
            </a:r>
            <a:endParaRPr lang="nb-NO" b="1" dirty="0">
              <a:latin typeface="Arial Narrow" panose="020B0606020202030204" pitchFamily="34" charset="0"/>
            </a:endParaRPr>
          </a:p>
          <a:p>
            <a:r>
              <a:rPr lang="en-US" b="1" dirty="0">
                <a:latin typeface="Arial Narrow" panose="020B0606020202030204" pitchFamily="34" charset="0"/>
              </a:rPr>
              <a:t>Transsexual Female</a:t>
            </a:r>
            <a:endParaRPr lang="nb-NO" b="1" dirty="0">
              <a:latin typeface="Arial Narrow" panose="020B0606020202030204" pitchFamily="34" charset="0"/>
            </a:endParaRPr>
          </a:p>
          <a:p>
            <a:r>
              <a:rPr lang="en-US" b="1" dirty="0">
                <a:latin typeface="Arial Narrow" panose="020B0606020202030204" pitchFamily="34" charset="0"/>
              </a:rPr>
              <a:t>Transsexual Male</a:t>
            </a:r>
            <a:endParaRPr lang="nb-NO" b="1" dirty="0">
              <a:latin typeface="Arial Narrow" panose="020B0606020202030204" pitchFamily="34" charset="0"/>
            </a:endParaRPr>
          </a:p>
          <a:p>
            <a:r>
              <a:rPr lang="en-US" b="1" dirty="0">
                <a:latin typeface="Arial Narrow" panose="020B0606020202030204" pitchFamily="34" charset="0"/>
              </a:rPr>
              <a:t>Transsexual Man</a:t>
            </a:r>
            <a:endParaRPr lang="nb-NO" b="1" dirty="0">
              <a:latin typeface="Arial Narrow" panose="020B0606020202030204" pitchFamily="34" charset="0"/>
            </a:endParaRPr>
          </a:p>
          <a:p>
            <a:r>
              <a:rPr lang="en-US" b="1" dirty="0">
                <a:latin typeface="Arial Narrow" panose="020B0606020202030204" pitchFamily="34" charset="0"/>
              </a:rPr>
              <a:t>Transsexual Person</a:t>
            </a:r>
            <a:endParaRPr lang="nb-NO" b="1" dirty="0">
              <a:latin typeface="Arial Narrow" panose="020B0606020202030204" pitchFamily="34" charset="0"/>
            </a:endParaRPr>
          </a:p>
          <a:p>
            <a:r>
              <a:rPr lang="en-US" b="1" dirty="0">
                <a:latin typeface="Arial Narrow" panose="020B0606020202030204" pitchFamily="34" charset="0"/>
              </a:rPr>
              <a:t>Transsexual Woman</a:t>
            </a:r>
            <a:endParaRPr lang="nb-NO" b="1" dirty="0">
              <a:latin typeface="Arial Narrow" panose="020B0606020202030204" pitchFamily="34" charset="0"/>
            </a:endParaRPr>
          </a:p>
          <a:p>
            <a:r>
              <a:rPr lang="en-US" b="1" dirty="0">
                <a:latin typeface="Arial Narrow" panose="020B0606020202030204" pitchFamily="34" charset="0"/>
              </a:rPr>
              <a:t>Transgender Female</a:t>
            </a:r>
            <a:endParaRPr lang="nb-NO" b="1" dirty="0">
              <a:latin typeface="Arial Narrow" panose="020B0606020202030204" pitchFamily="34" charset="0"/>
            </a:endParaRPr>
          </a:p>
          <a:p>
            <a:r>
              <a:rPr lang="en-US" b="1" dirty="0">
                <a:latin typeface="Arial Narrow" panose="020B0606020202030204" pitchFamily="34" charset="0"/>
              </a:rPr>
              <a:t>Transgender Person</a:t>
            </a:r>
            <a:endParaRPr lang="nb-NO" b="1" dirty="0">
              <a:latin typeface="Arial Narrow" panose="020B0606020202030204" pitchFamily="34" charset="0"/>
            </a:endParaRPr>
          </a:p>
          <a:p>
            <a:r>
              <a:rPr lang="en-US" b="1" dirty="0" err="1">
                <a:latin typeface="Arial Narrow" panose="020B0606020202030204" pitchFamily="34" charset="0"/>
              </a:rPr>
              <a:t>Transmasculine</a:t>
            </a:r>
            <a:endParaRPr lang="nb-NO" b="1" dirty="0">
              <a:latin typeface="Arial Narrow" panose="020B0606020202030204" pitchFamily="34" charset="0"/>
            </a:endParaRPr>
          </a:p>
          <a:p>
            <a:r>
              <a:rPr lang="en-US" b="1" dirty="0">
                <a:latin typeface="Arial Narrow" panose="020B0606020202030204" pitchFamily="34" charset="0"/>
              </a:rPr>
              <a:t>Two* person</a:t>
            </a:r>
            <a:endParaRPr lang="nb-NO" b="1" dirty="0">
              <a:latin typeface="Arial Narrow" panose="020B0606020202030204" pitchFamily="34" charset="0"/>
            </a:endParaRPr>
          </a:p>
          <a:p>
            <a:r>
              <a:rPr lang="en-US" b="1" dirty="0">
                <a:latin typeface="Arial Narrow" panose="020B0606020202030204" pitchFamily="34" charset="0"/>
              </a:rPr>
              <a:t>Two-spirit</a:t>
            </a:r>
            <a:endParaRPr lang="nb-NO" b="1" dirty="0">
              <a:latin typeface="Arial Narrow" panose="020B0606020202030204" pitchFamily="34" charset="0"/>
            </a:endParaRPr>
          </a:p>
          <a:p>
            <a:r>
              <a:rPr lang="en-US" b="1" dirty="0">
                <a:latin typeface="Arial Narrow" panose="020B0606020202030204" pitchFamily="34" charset="0"/>
              </a:rPr>
              <a:t>Two-spirit person</a:t>
            </a:r>
            <a:endParaRPr lang="nb-NO" b="1" dirty="0">
              <a:latin typeface="Arial Narrow" panose="020B0606020202030204" pitchFamily="34" charset="0"/>
            </a:endParaRPr>
          </a:p>
          <a:p>
            <a:r>
              <a:rPr lang="en-US" b="1" dirty="0">
                <a:latin typeface="Arial Narrow" panose="020B0606020202030204" pitchFamily="34" charset="0"/>
              </a:rPr>
              <a:t>Woman</a:t>
            </a:r>
            <a:endParaRPr lang="nb-NO" b="1" dirty="0">
              <a:latin typeface="Arial Narrow" panose="020B0606020202030204" pitchFamily="34" charset="0"/>
            </a:endParaRPr>
          </a:p>
          <a:p>
            <a:endParaRPr lang="nb-NO" dirty="0"/>
          </a:p>
        </p:txBody>
      </p:sp>
      <p:sp>
        <p:nvSpPr>
          <p:cNvPr id="8" name="TekstSylinder 7"/>
          <p:cNvSpPr txBox="1"/>
          <p:nvPr/>
        </p:nvSpPr>
        <p:spPr>
          <a:xfrm>
            <a:off x="323528" y="303039"/>
            <a:ext cx="9001000" cy="553998"/>
          </a:xfrm>
          <a:prstGeom prst="rect">
            <a:avLst/>
          </a:prstGeom>
          <a:noFill/>
        </p:spPr>
        <p:txBody>
          <a:bodyPr wrap="square" rtlCol="0">
            <a:spAutoFit/>
          </a:bodyPr>
          <a:lstStyle/>
          <a:p>
            <a:r>
              <a:rPr lang="en-US" sz="3000" b="1" dirty="0">
                <a:solidFill>
                  <a:srgbClr val="7030A0"/>
                </a:solidFill>
                <a:latin typeface="+mj-lt"/>
              </a:rPr>
              <a:t>71 gender identities for users of Facebook in England</a:t>
            </a:r>
            <a:endParaRPr lang="nb-NO" sz="3000" dirty="0">
              <a:solidFill>
                <a:srgbClr val="7030A0"/>
              </a:solidFill>
              <a:latin typeface="+mj-lt"/>
            </a:endParaRPr>
          </a:p>
        </p:txBody>
      </p:sp>
      <p:pic>
        <p:nvPicPr>
          <p:cNvPr id="9" name="Bil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8988" y="885202"/>
            <a:ext cx="1235419" cy="1235419"/>
          </a:xfrm>
          <a:prstGeom prst="rect">
            <a:avLst/>
          </a:prstGeom>
        </p:spPr>
      </p:pic>
    </p:spTree>
    <p:extLst>
      <p:ext uri="{BB962C8B-B14F-4D97-AF65-F5344CB8AC3E}">
        <p14:creationId xmlns:p14="http://schemas.microsoft.com/office/powerpoint/2010/main" val="301273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683568" y="355303"/>
            <a:ext cx="7848872" cy="769441"/>
          </a:xfrm>
          <a:prstGeom prst="rect">
            <a:avLst/>
          </a:prstGeom>
          <a:noFill/>
        </p:spPr>
        <p:txBody>
          <a:bodyPr wrap="square" rtlCol="0">
            <a:spAutoFit/>
          </a:bodyPr>
          <a:lstStyle/>
          <a:p>
            <a:pPr algn="ctr"/>
            <a:r>
              <a:rPr lang="nb-NO" sz="4400" dirty="0" err="1">
                <a:solidFill>
                  <a:srgbClr val="7030A0"/>
                </a:solidFill>
                <a:latin typeface="Arial Black" panose="020B0A04020102020204" pitchFamily="34" charset="0"/>
                <a:cs typeface="Arial" panose="020B0604020202020204" pitchFamily="34" charset="0"/>
              </a:rPr>
              <a:t>Radical</a:t>
            </a:r>
            <a:r>
              <a:rPr lang="nb-NO" sz="4400" dirty="0">
                <a:solidFill>
                  <a:srgbClr val="7030A0"/>
                </a:solidFill>
                <a:latin typeface="Arial Black" panose="020B0A04020102020204" pitchFamily="34" charset="0"/>
                <a:cs typeface="Arial" panose="020B0604020202020204" pitchFamily="34" charset="0"/>
              </a:rPr>
              <a:t> </a:t>
            </a:r>
            <a:r>
              <a:rPr lang="nb-NO" sz="4400" dirty="0" err="1">
                <a:solidFill>
                  <a:srgbClr val="7030A0"/>
                </a:solidFill>
                <a:latin typeface="Arial Black" panose="020B0A04020102020204" pitchFamily="34" charset="0"/>
                <a:cs typeface="Arial" panose="020B0604020202020204" pitchFamily="34" charset="0"/>
              </a:rPr>
              <a:t>gender</a:t>
            </a:r>
            <a:r>
              <a:rPr lang="nb-NO" sz="4400" dirty="0">
                <a:solidFill>
                  <a:srgbClr val="7030A0"/>
                </a:solidFill>
                <a:latin typeface="Arial Black" panose="020B0A04020102020204" pitchFamily="34" charset="0"/>
                <a:cs typeface="Arial" panose="020B0604020202020204" pitchFamily="34" charset="0"/>
              </a:rPr>
              <a:t> </a:t>
            </a:r>
            <a:r>
              <a:rPr lang="nb-NO" sz="4400" dirty="0" err="1">
                <a:solidFill>
                  <a:srgbClr val="7030A0"/>
                </a:solidFill>
                <a:latin typeface="Arial Black" panose="020B0A04020102020204" pitchFamily="34" charset="0"/>
                <a:cs typeface="Arial" panose="020B0604020202020204" pitchFamily="34" charset="0"/>
              </a:rPr>
              <a:t>ideology</a:t>
            </a:r>
            <a:endParaRPr lang="nb-NO" dirty="0">
              <a:solidFill>
                <a:srgbClr val="7030A0"/>
              </a:solidFill>
              <a:latin typeface="Arial Black" panose="020B0A04020102020204" pitchFamily="34" charset="0"/>
              <a:cs typeface="Arial" panose="020B0604020202020204" pitchFamily="34" charset="0"/>
            </a:endParaRPr>
          </a:p>
        </p:txBody>
      </p:sp>
      <p:sp>
        <p:nvSpPr>
          <p:cNvPr id="6" name="TekstSylinder 5"/>
          <p:cNvSpPr txBox="1"/>
          <p:nvPr/>
        </p:nvSpPr>
        <p:spPr>
          <a:xfrm>
            <a:off x="611560" y="1340768"/>
            <a:ext cx="8136904" cy="4632037"/>
          </a:xfrm>
          <a:prstGeom prst="rect">
            <a:avLst/>
          </a:prstGeom>
          <a:noFill/>
        </p:spPr>
        <p:txBody>
          <a:bodyPr wrap="square" rtlCol="0">
            <a:spAutoFit/>
          </a:bodyPr>
          <a:lstStyle/>
          <a:p>
            <a:r>
              <a:rPr lang="nb-NO" sz="2400" dirty="0">
                <a:latin typeface="Arial" panose="020B0604020202020204" pitchFamily="34" charset="0"/>
                <a:cs typeface="Arial" panose="020B0604020202020204" pitchFamily="34" charset="0"/>
              </a:rPr>
              <a:t>This </a:t>
            </a:r>
            <a:r>
              <a:rPr lang="nb-NO" sz="2400" dirty="0" err="1">
                <a:latin typeface="Arial" panose="020B0604020202020204" pitchFamily="34" charset="0"/>
                <a:cs typeface="Arial" panose="020B0604020202020204" pitchFamily="34" charset="0"/>
              </a:rPr>
              <a:t>ideology</a:t>
            </a:r>
            <a:r>
              <a:rPr lang="nb-NO" sz="2400" dirty="0">
                <a:latin typeface="Arial" panose="020B0604020202020204" pitchFamily="34" charset="0"/>
                <a:cs typeface="Arial" panose="020B0604020202020204" pitchFamily="34" charset="0"/>
              </a:rPr>
              <a:t> is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main</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challenge</a:t>
            </a:r>
            <a:r>
              <a:rPr lang="nb-NO" sz="2400" dirty="0">
                <a:latin typeface="Arial" panose="020B0604020202020204" pitchFamily="34" charset="0"/>
                <a:cs typeface="Arial" panose="020B0604020202020204" pitchFamily="34" charset="0"/>
              </a:rPr>
              <a:t> (and problem). </a:t>
            </a:r>
            <a:r>
              <a:rPr lang="nb-NO" sz="2400" dirty="0" err="1">
                <a:latin typeface="Arial" panose="020B0604020202020204" pitchFamily="34" charset="0"/>
                <a:cs typeface="Arial" panose="020B0604020202020204" pitchFamily="34" charset="0"/>
              </a:rPr>
              <a:t>Homosexuality</a:t>
            </a:r>
            <a:r>
              <a:rPr lang="nb-NO" sz="2400" dirty="0">
                <a:latin typeface="Arial" panose="020B0604020202020204" pitchFamily="34" charset="0"/>
                <a:cs typeface="Arial" panose="020B0604020202020204" pitchFamily="34" charset="0"/>
              </a:rPr>
              <a:t> is </a:t>
            </a:r>
            <a:r>
              <a:rPr lang="nb-NO" sz="2400" dirty="0" err="1">
                <a:latin typeface="Arial" panose="020B0604020202020204" pitchFamily="34" charset="0"/>
                <a:cs typeface="Arial" panose="020B0604020202020204" pitchFamily="34" charset="0"/>
              </a:rPr>
              <a:t>only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tip</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of</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the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ice</a:t>
            </a:r>
            <a:r>
              <a:rPr lang="nb-NO" sz="2400" dirty="0">
                <a:latin typeface="Arial" panose="020B0604020202020204" pitchFamily="34" charset="0"/>
                <a:cs typeface="Arial" panose="020B0604020202020204" pitchFamily="34" charset="0"/>
              </a:rPr>
              <a:t> berg. The </a:t>
            </a:r>
            <a:r>
              <a:rPr lang="nb-NO" sz="2400" dirty="0" err="1">
                <a:latin typeface="Arial" panose="020B0604020202020204" pitchFamily="34" charset="0"/>
                <a:cs typeface="Arial" panose="020B0604020202020204" pitchFamily="34" charset="0"/>
              </a:rPr>
              <a:t>radical</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gender</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ideology</a:t>
            </a:r>
            <a:r>
              <a:rPr lang="nb-NO" sz="2400" dirty="0">
                <a:latin typeface="Arial" panose="020B0604020202020204" pitchFamily="34" charset="0"/>
                <a:cs typeface="Arial" panose="020B0604020202020204" pitchFamily="34" charset="0"/>
              </a:rPr>
              <a:t> is in </a:t>
            </a:r>
            <a:r>
              <a:rPr lang="nb-NO" sz="2400" dirty="0" err="1">
                <a:latin typeface="Arial" panose="020B0604020202020204" pitchFamily="34" charset="0"/>
                <a:cs typeface="Arial" panose="020B0604020202020204" pitchFamily="34" charset="0"/>
              </a:rPr>
              <a:t>conflict</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with</a:t>
            </a:r>
            <a:r>
              <a:rPr lang="nb-NO" sz="2400" dirty="0">
                <a:latin typeface="Arial" panose="020B0604020202020204" pitchFamily="34" charset="0"/>
                <a:cs typeface="Arial" panose="020B0604020202020204" pitchFamily="34" charset="0"/>
              </a:rPr>
              <a:t> fundamental </a:t>
            </a:r>
            <a:r>
              <a:rPr lang="nb-NO" sz="2400" dirty="0" err="1">
                <a:latin typeface="Arial" panose="020B0604020202020204" pitchFamily="34" charset="0"/>
                <a:cs typeface="Arial" panose="020B0604020202020204" pitchFamily="34" charset="0"/>
              </a:rPr>
              <a:t>truths</a:t>
            </a:r>
            <a:r>
              <a:rPr lang="nb-NO" sz="2400" dirty="0">
                <a:latin typeface="Arial" panose="020B0604020202020204" pitchFamily="34" charset="0"/>
                <a:cs typeface="Arial" panose="020B0604020202020204" pitchFamily="34" charset="0"/>
              </a:rPr>
              <a:t> in Christian </a:t>
            </a:r>
            <a:r>
              <a:rPr lang="nb-NO" sz="2400" dirty="0" err="1">
                <a:latin typeface="Arial" panose="020B0604020202020204" pitchFamily="34" charset="0"/>
                <a:cs typeface="Arial" panose="020B0604020202020204" pitchFamily="34" charset="0"/>
              </a:rPr>
              <a:t>theology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teachings</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ethics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about</a:t>
            </a:r>
            <a:r>
              <a:rPr lang="nb-NO" sz="2400" dirty="0">
                <a:latin typeface="Arial" panose="020B0604020202020204" pitchFamily="34" charset="0"/>
                <a:cs typeface="Arial" panose="020B0604020202020204" pitchFamily="34" charset="0"/>
              </a:rPr>
              <a:t> human </a:t>
            </a:r>
            <a:r>
              <a:rPr lang="nb-NO" sz="2400" dirty="0" err="1">
                <a:latin typeface="Arial" panose="020B0604020202020204" pitchFamily="34" charset="0"/>
                <a:cs typeface="Arial" panose="020B0604020202020204" pitchFamily="34" charset="0"/>
              </a:rPr>
              <a:t>life</a:t>
            </a:r>
            <a:r>
              <a:rPr lang="nb-NO" sz="2400" dirty="0">
                <a:latin typeface="Arial" panose="020B0604020202020204" pitchFamily="34" charset="0"/>
                <a:cs typeface="Arial" panose="020B0604020202020204" pitchFamily="34" charset="0"/>
              </a:rPr>
              <a:t>.</a:t>
            </a:r>
            <a:br>
              <a:rPr lang="nb-NO" sz="2400" dirty="0">
                <a:latin typeface="Arial" panose="020B0604020202020204" pitchFamily="34" charset="0"/>
                <a:cs typeface="Arial" panose="020B0604020202020204" pitchFamily="34" charset="0"/>
              </a:rPr>
            </a:br>
            <a:br>
              <a:rPr lang="nb-NO" sz="1600" dirty="0">
                <a:latin typeface="Arial" panose="020B0604020202020204" pitchFamily="34" charset="0"/>
                <a:cs typeface="Arial" panose="020B0604020202020204" pitchFamily="34" charset="0"/>
              </a:rPr>
            </a:br>
            <a:endParaRPr lang="nb-NO" sz="600" dirty="0">
              <a:latin typeface="Arial" panose="020B0604020202020204" pitchFamily="34" charset="0"/>
              <a:cs typeface="Arial" panose="020B0604020202020204" pitchFamily="34" charset="0"/>
            </a:endParaRPr>
          </a:p>
          <a:p>
            <a:r>
              <a:rPr lang="nb-NO" sz="2800" dirty="0">
                <a:latin typeface="Arial" panose="020B0604020202020204" pitchFamily="34" charset="0"/>
                <a:cs typeface="Arial" panose="020B0604020202020204" pitchFamily="34" charset="0"/>
              </a:rPr>
              <a:t>	1. </a:t>
            </a:r>
            <a:r>
              <a:rPr lang="nb-NO" sz="2800" b="1" dirty="0">
                <a:latin typeface="Arial" panose="020B0604020202020204" pitchFamily="34" charset="0"/>
                <a:cs typeface="Arial" panose="020B0604020202020204" pitchFamily="34" charset="0"/>
              </a:rPr>
              <a:t>Sex &amp; </a:t>
            </a:r>
            <a:r>
              <a:rPr lang="nb-NO" sz="2800" b="1" dirty="0" err="1">
                <a:latin typeface="Arial" panose="020B0604020202020204" pitchFamily="34" charset="0"/>
                <a:cs typeface="Arial" panose="020B0604020202020204" pitchFamily="34" charset="0"/>
              </a:rPr>
              <a:t>Gender</a:t>
            </a:r>
            <a:endParaRPr lang="nb-NO" sz="2800" dirty="0">
              <a:latin typeface="Arial" panose="020B0604020202020204" pitchFamily="34" charset="0"/>
              <a:cs typeface="Arial" panose="020B0604020202020204" pitchFamily="34" charset="0"/>
            </a:endParaRPr>
          </a:p>
          <a:p>
            <a:r>
              <a:rPr lang="nb-NO" sz="2800" dirty="0">
                <a:latin typeface="Arial" panose="020B0604020202020204" pitchFamily="34" charset="0"/>
                <a:cs typeface="Arial" panose="020B0604020202020204" pitchFamily="34" charset="0"/>
              </a:rPr>
              <a:t>	2. </a:t>
            </a:r>
            <a:r>
              <a:rPr lang="nb-NO" sz="2800" b="1" dirty="0" err="1">
                <a:latin typeface="Arial" panose="020B0604020202020204" pitchFamily="34" charset="0"/>
                <a:cs typeface="Arial" panose="020B0604020202020204" pitchFamily="34" charset="0"/>
              </a:rPr>
              <a:t>Sexuality</a:t>
            </a:r>
            <a:endParaRPr lang="nb-NO" sz="2800" dirty="0">
              <a:latin typeface="Arial" panose="020B0604020202020204" pitchFamily="34" charset="0"/>
              <a:cs typeface="Arial" panose="020B0604020202020204" pitchFamily="34" charset="0"/>
            </a:endParaRPr>
          </a:p>
          <a:p>
            <a:r>
              <a:rPr lang="nb-NO" sz="2800" dirty="0">
                <a:latin typeface="Arial" panose="020B0604020202020204" pitchFamily="34" charset="0"/>
                <a:cs typeface="Arial" panose="020B0604020202020204" pitchFamily="34" charset="0"/>
              </a:rPr>
              <a:t>	3. </a:t>
            </a:r>
            <a:r>
              <a:rPr lang="nb-NO" sz="2800" b="1" dirty="0" err="1">
                <a:latin typeface="Arial" panose="020B0604020202020204" pitchFamily="34" charset="0"/>
                <a:cs typeface="Arial" panose="020B0604020202020204" pitchFamily="34" charset="0"/>
              </a:rPr>
              <a:t>Parenthood</a:t>
            </a:r>
            <a:endParaRPr lang="nb-NO" sz="2800" dirty="0">
              <a:latin typeface="Arial" panose="020B0604020202020204" pitchFamily="34" charset="0"/>
              <a:cs typeface="Arial" panose="020B0604020202020204" pitchFamily="34" charset="0"/>
            </a:endParaRPr>
          </a:p>
          <a:p>
            <a:r>
              <a:rPr lang="nb-NO" sz="2800" dirty="0">
                <a:latin typeface="Arial" panose="020B0604020202020204" pitchFamily="34" charset="0"/>
                <a:cs typeface="Arial" panose="020B0604020202020204" pitchFamily="34" charset="0"/>
              </a:rPr>
              <a:t>	4. </a:t>
            </a:r>
            <a:r>
              <a:rPr lang="nb-NO" sz="2800" b="1" dirty="0" err="1">
                <a:latin typeface="Arial" panose="020B0604020202020204" pitchFamily="34" charset="0"/>
                <a:cs typeface="Arial" panose="020B0604020202020204" pitchFamily="34" charset="0"/>
              </a:rPr>
              <a:t>Children</a:t>
            </a:r>
            <a:endParaRPr lang="nb-NO" sz="2800" dirty="0">
              <a:latin typeface="Arial" panose="020B0604020202020204" pitchFamily="34" charset="0"/>
              <a:cs typeface="Arial" panose="020B0604020202020204" pitchFamily="34" charset="0"/>
            </a:endParaRPr>
          </a:p>
          <a:p>
            <a:r>
              <a:rPr lang="nb-NO" sz="2800" dirty="0">
                <a:latin typeface="Arial" panose="020B0604020202020204" pitchFamily="34" charset="0"/>
                <a:cs typeface="Arial" panose="020B0604020202020204" pitchFamily="34" charset="0"/>
              </a:rPr>
              <a:t>	5. </a:t>
            </a:r>
            <a:r>
              <a:rPr lang="nb-NO" sz="2800" b="1" dirty="0" err="1">
                <a:latin typeface="Arial" panose="020B0604020202020204" pitchFamily="34" charset="0"/>
                <a:cs typeface="Arial" panose="020B0604020202020204" pitchFamily="34" charset="0"/>
              </a:rPr>
              <a:t>Marriage</a:t>
            </a:r>
            <a:endParaRPr lang="nb-NO" sz="2800" dirty="0">
              <a:latin typeface="Arial" panose="020B0604020202020204" pitchFamily="34" charset="0"/>
              <a:cs typeface="Arial" panose="020B0604020202020204" pitchFamily="34" charset="0"/>
            </a:endParaRPr>
          </a:p>
          <a:p>
            <a:r>
              <a:rPr lang="nb-NO" sz="2800" dirty="0">
                <a:latin typeface="Arial" panose="020B0604020202020204" pitchFamily="34" charset="0"/>
                <a:cs typeface="Arial" panose="020B0604020202020204" pitchFamily="34" charset="0"/>
              </a:rPr>
              <a:t>	6. </a:t>
            </a:r>
            <a:r>
              <a:rPr lang="nb-NO" sz="2800" b="1" dirty="0">
                <a:latin typeface="Arial" panose="020B0604020202020204" pitchFamily="34" charset="0"/>
                <a:cs typeface="Arial" panose="020B0604020202020204" pitchFamily="34" charset="0"/>
              </a:rPr>
              <a:t>Family</a:t>
            </a:r>
            <a:endParaRPr lang="nb-NO" sz="2800" dirty="0">
              <a:latin typeface="Arial" panose="020B0604020202020204" pitchFamily="34" charset="0"/>
              <a:cs typeface="Arial" panose="020B0604020202020204" pitchFamily="34" charset="0"/>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733" y="3356992"/>
            <a:ext cx="3712691" cy="2484950"/>
          </a:xfrm>
          <a:prstGeom prst="rect">
            <a:avLst/>
          </a:prstGeom>
        </p:spPr>
      </p:pic>
    </p:spTree>
    <p:extLst>
      <p:ext uri="{BB962C8B-B14F-4D97-AF65-F5344CB8AC3E}">
        <p14:creationId xmlns:p14="http://schemas.microsoft.com/office/powerpoint/2010/main" val="297741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476672"/>
            <a:ext cx="8288218" cy="6017032"/>
          </a:xfrm>
          <a:prstGeom prst="rect">
            <a:avLst/>
          </a:prstGeom>
          <a:noFill/>
        </p:spPr>
        <p:txBody>
          <a:bodyPr wrap="square" rtlCol="0">
            <a:spAutoFit/>
          </a:bodyPr>
          <a:lstStyle/>
          <a:p>
            <a:pPr algn="ctr"/>
            <a:r>
              <a:rPr lang="nb-NO" b="1" dirty="0">
                <a:solidFill>
                  <a:schemeClr val="tx1">
                    <a:lumMod val="95000"/>
                    <a:lumOff val="5000"/>
                  </a:schemeClr>
                </a:solidFill>
                <a:latin typeface="Arial Black" panose="020B0A04020102020204" pitchFamily="34" charset="0"/>
              </a:rPr>
              <a:t>One Norwegian </a:t>
            </a:r>
            <a:r>
              <a:rPr lang="nb-NO" b="1" dirty="0" err="1">
                <a:solidFill>
                  <a:schemeClr val="tx1">
                    <a:lumMod val="95000"/>
                    <a:lumOff val="5000"/>
                  </a:schemeClr>
                </a:solidFill>
                <a:latin typeface="Arial Black" panose="020B0A04020102020204" pitchFamily="34" charset="0"/>
              </a:rPr>
              <a:t>example</a:t>
            </a:r>
            <a:r>
              <a:rPr lang="nb-NO" b="1" dirty="0">
                <a:solidFill>
                  <a:schemeClr val="tx1">
                    <a:lumMod val="95000"/>
                    <a:lumOff val="5000"/>
                  </a:schemeClr>
                </a:solidFill>
                <a:latin typeface="Arial Black" panose="020B0A04020102020204" pitchFamily="34" charset="0"/>
              </a:rPr>
              <a:t> </a:t>
            </a:r>
            <a:r>
              <a:rPr lang="nb-NO" b="1" dirty="0" err="1">
                <a:solidFill>
                  <a:schemeClr val="tx1">
                    <a:lumMod val="95000"/>
                    <a:lumOff val="5000"/>
                  </a:schemeClr>
                </a:solidFill>
                <a:latin typeface="Arial Black" panose="020B0A04020102020204" pitchFamily="34" charset="0"/>
              </a:rPr>
              <a:t>of</a:t>
            </a:r>
            <a:r>
              <a:rPr lang="nb-NO" b="1" dirty="0">
                <a:solidFill>
                  <a:schemeClr val="tx1">
                    <a:lumMod val="95000"/>
                    <a:lumOff val="5000"/>
                  </a:schemeClr>
                </a:solidFill>
                <a:latin typeface="Arial Black" panose="020B0A04020102020204" pitchFamily="34" charset="0"/>
              </a:rPr>
              <a:t> </a:t>
            </a:r>
            <a:r>
              <a:rPr lang="nb-NO" b="1" dirty="0" err="1">
                <a:solidFill>
                  <a:schemeClr val="tx1">
                    <a:lumMod val="95000"/>
                    <a:lumOff val="5000"/>
                  </a:schemeClr>
                </a:solidFill>
                <a:latin typeface="Arial Black" panose="020B0A04020102020204" pitchFamily="34" charset="0"/>
              </a:rPr>
              <a:t>the</a:t>
            </a:r>
            <a:r>
              <a:rPr lang="nb-NO" b="1" dirty="0">
                <a:solidFill>
                  <a:schemeClr val="tx1">
                    <a:lumMod val="95000"/>
                    <a:lumOff val="5000"/>
                  </a:schemeClr>
                </a:solidFill>
                <a:latin typeface="Arial Black" panose="020B0A04020102020204" pitchFamily="34" charset="0"/>
              </a:rPr>
              <a:t> </a:t>
            </a:r>
            <a:r>
              <a:rPr lang="nb-NO" b="1" dirty="0" err="1">
                <a:solidFill>
                  <a:schemeClr val="tx1">
                    <a:lumMod val="95000"/>
                    <a:lumOff val="5000"/>
                  </a:schemeClr>
                </a:solidFill>
                <a:latin typeface="Arial Black" panose="020B0A04020102020204" pitchFamily="34" charset="0"/>
              </a:rPr>
              <a:t>radical</a:t>
            </a:r>
            <a:r>
              <a:rPr lang="nb-NO" b="1" dirty="0">
                <a:solidFill>
                  <a:schemeClr val="tx1">
                    <a:lumMod val="95000"/>
                    <a:lumOff val="5000"/>
                  </a:schemeClr>
                </a:solidFill>
                <a:latin typeface="Arial Black" panose="020B0A04020102020204" pitchFamily="34" charset="0"/>
              </a:rPr>
              <a:t> </a:t>
            </a:r>
            <a:r>
              <a:rPr lang="nb-NO" b="1" dirty="0" err="1">
                <a:solidFill>
                  <a:schemeClr val="tx1">
                    <a:lumMod val="95000"/>
                    <a:lumOff val="5000"/>
                  </a:schemeClr>
                </a:solidFill>
                <a:latin typeface="Arial Black" panose="020B0A04020102020204" pitchFamily="34" charset="0"/>
              </a:rPr>
              <a:t>gender</a:t>
            </a:r>
            <a:r>
              <a:rPr lang="nb-NO" b="1" dirty="0">
                <a:solidFill>
                  <a:schemeClr val="tx1">
                    <a:lumMod val="95000"/>
                    <a:lumOff val="5000"/>
                  </a:schemeClr>
                </a:solidFill>
                <a:latin typeface="Arial Black" panose="020B0A04020102020204" pitchFamily="34" charset="0"/>
              </a:rPr>
              <a:t> </a:t>
            </a:r>
            <a:r>
              <a:rPr lang="nb-NO" b="1" dirty="0" err="1">
                <a:solidFill>
                  <a:schemeClr val="tx1">
                    <a:lumMod val="95000"/>
                    <a:lumOff val="5000"/>
                  </a:schemeClr>
                </a:solidFill>
                <a:latin typeface="Arial Black" panose="020B0A04020102020204" pitchFamily="34" charset="0"/>
              </a:rPr>
              <a:t>ideology</a:t>
            </a:r>
            <a:endParaRPr lang="nb-NO" b="1" dirty="0">
              <a:solidFill>
                <a:schemeClr val="tx1">
                  <a:lumMod val="95000"/>
                  <a:lumOff val="5000"/>
                </a:schemeClr>
              </a:solidFill>
              <a:latin typeface="Arial Black" panose="020B0A04020102020204" pitchFamily="34" charset="0"/>
            </a:endParaRPr>
          </a:p>
          <a:p>
            <a:pPr algn="ctr"/>
            <a:r>
              <a:rPr lang="nb-NO" sz="4000" dirty="0" err="1">
                <a:solidFill>
                  <a:srgbClr val="7030A0"/>
                </a:solidFill>
                <a:latin typeface="Arial Black" panose="020B0A04020102020204" pitchFamily="34" charset="0"/>
              </a:rPr>
              <a:t>Changing</a:t>
            </a:r>
            <a:r>
              <a:rPr lang="nb-NO" sz="4000" dirty="0">
                <a:solidFill>
                  <a:srgbClr val="7030A0"/>
                </a:solidFill>
                <a:latin typeface="Arial Black" panose="020B0A04020102020204" pitchFamily="34" charset="0"/>
              </a:rPr>
              <a:t> </a:t>
            </a:r>
            <a:r>
              <a:rPr lang="nb-NO" sz="4000" dirty="0" err="1">
                <a:solidFill>
                  <a:srgbClr val="7030A0"/>
                </a:solidFill>
                <a:latin typeface="Arial Black" panose="020B0A04020102020204" pitchFamily="34" charset="0"/>
              </a:rPr>
              <a:t>one’s</a:t>
            </a:r>
            <a:r>
              <a:rPr lang="nb-NO" sz="4000" dirty="0">
                <a:solidFill>
                  <a:srgbClr val="7030A0"/>
                </a:solidFill>
                <a:latin typeface="Arial Black" panose="020B0A04020102020204" pitchFamily="34" charset="0"/>
              </a:rPr>
              <a:t> legal </a:t>
            </a:r>
            <a:r>
              <a:rPr lang="nb-NO" sz="4000" dirty="0" err="1">
                <a:solidFill>
                  <a:srgbClr val="7030A0"/>
                </a:solidFill>
                <a:latin typeface="Arial Black" panose="020B0A04020102020204" pitchFamily="34" charset="0"/>
              </a:rPr>
              <a:t>gender</a:t>
            </a:r>
            <a:br>
              <a:rPr lang="nb-NO" sz="3000" dirty="0">
                <a:solidFill>
                  <a:srgbClr val="7030A0"/>
                </a:solidFill>
                <a:latin typeface="Arial Black" panose="020B0A04020102020204" pitchFamily="34" charset="0"/>
              </a:rPr>
            </a:br>
            <a:endParaRPr lang="nb-NO" sz="1500" b="1" dirty="0">
              <a:solidFill>
                <a:srgbClr val="7030A0"/>
              </a:solidFill>
              <a:latin typeface="Arial Black" panose="020B0A04020102020204" pitchFamily="34" charset="0"/>
            </a:endParaRPr>
          </a:p>
          <a:p>
            <a:r>
              <a:rPr lang="nb-NO" sz="2400" b="1" dirty="0">
                <a:latin typeface="Arial" panose="020B0604020202020204" pitchFamily="34" charset="0"/>
                <a:cs typeface="Arial" panose="020B0604020202020204" pitchFamily="34" charset="0"/>
              </a:rPr>
              <a:t>1. </a:t>
            </a:r>
            <a:r>
              <a:rPr lang="nb-NO" sz="2400" dirty="0">
                <a:latin typeface="Arial" panose="020B0604020202020204" pitchFamily="34" charset="0"/>
                <a:cs typeface="Arial" panose="020B0604020202020204" pitchFamily="34" charset="0"/>
              </a:rPr>
              <a:t>Juni 2016: «Lov om endring av juridisk kjønn».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Gjelder alle. Egenmelding. Så ofte man vil fra 16 år. </a:t>
            </a:r>
          </a:p>
          <a:p>
            <a:pPr marL="257175" indent="-257175">
              <a:buAutoNum type="arabicPeriod"/>
            </a:pP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2.</a:t>
            </a:r>
            <a:r>
              <a:rPr lang="nb-NO" sz="2400" dirty="0">
                <a:latin typeface="Arial" panose="020B0604020202020204" pitchFamily="34" charset="0"/>
                <a:cs typeface="Arial" panose="020B0604020202020204" pitchFamily="34" charset="0"/>
              </a:rPr>
              <a:t> Ingen rådgivning, ingen medisinsk diagnose, ingen behandling eller kjønnsoperasjon for å skifte kjønn. </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3.</a:t>
            </a:r>
            <a:r>
              <a:rPr lang="nb-NO" sz="2400" dirty="0">
                <a:latin typeface="Arial" panose="020B0604020202020204" pitchFamily="34" charset="0"/>
                <a:cs typeface="Arial" panose="020B0604020202020204" pitchFamily="34" charset="0"/>
              </a:rPr>
              <a:t> Barn ned til 6 år kan skifte juridisk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kjønn, dersom begge foreldre er enige.</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4.</a:t>
            </a:r>
            <a:r>
              <a:rPr lang="nb-NO" sz="2400" dirty="0">
                <a:latin typeface="Arial" panose="020B0604020202020204" pitchFamily="34" charset="0"/>
                <a:cs typeface="Arial" panose="020B0604020202020204" pitchFamily="34" charset="0"/>
              </a:rPr>
              <a:t> Like rettigheter og plikter som alle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andre med samme juridiske kjønn.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Kvinne med mannskropp, mann med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kvinnekropp. Juridisk mann kan føde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barn. </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3573016"/>
            <a:ext cx="2815610" cy="2232248"/>
          </a:xfrm>
          <a:prstGeom prst="rect">
            <a:avLst/>
          </a:prstGeom>
        </p:spPr>
      </p:pic>
    </p:spTree>
    <p:extLst>
      <p:ext uri="{BB962C8B-B14F-4D97-AF65-F5344CB8AC3E}">
        <p14:creationId xmlns:p14="http://schemas.microsoft.com/office/powerpoint/2010/main" val="16148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28F8FA7-4784-4539-B5A8-849F93115AA4}"/>
              </a:ext>
            </a:extLst>
          </p:cNvPr>
          <p:cNvSpPr txBox="1"/>
          <p:nvPr/>
        </p:nvSpPr>
        <p:spPr>
          <a:xfrm>
            <a:off x="611560" y="360521"/>
            <a:ext cx="8064896" cy="7025000"/>
          </a:xfrm>
          <a:prstGeom prst="rect">
            <a:avLst/>
          </a:prstGeom>
          <a:noFill/>
        </p:spPr>
        <p:txBody>
          <a:bodyPr wrap="square" rtlCol="0">
            <a:spAutoFit/>
          </a:bodyPr>
          <a:lstStyle/>
          <a:p>
            <a:pPr algn="ctr"/>
            <a:r>
              <a:rPr lang="nb-NO" sz="4000" dirty="0">
                <a:solidFill>
                  <a:srgbClr val="7030A0"/>
                </a:solidFill>
                <a:latin typeface="Arial Black" panose="020B0A04020102020204" pitchFamily="34" charset="0"/>
              </a:rPr>
              <a:t>«Conversion </a:t>
            </a:r>
            <a:r>
              <a:rPr lang="nb-NO" sz="4000" dirty="0" err="1">
                <a:solidFill>
                  <a:srgbClr val="7030A0"/>
                </a:solidFill>
                <a:latin typeface="Arial Black" panose="020B0A04020102020204" pitchFamily="34" charset="0"/>
              </a:rPr>
              <a:t>therapy</a:t>
            </a:r>
            <a:r>
              <a:rPr lang="nb-NO" sz="4000" dirty="0">
                <a:solidFill>
                  <a:srgbClr val="7030A0"/>
                </a:solidFill>
                <a:latin typeface="Arial Black" panose="020B0A04020102020204" pitchFamily="34" charset="0"/>
              </a:rPr>
              <a:t>»</a:t>
            </a:r>
          </a:p>
          <a:p>
            <a:pPr algn="ctr"/>
            <a:r>
              <a:rPr lang="nb-NO" sz="4000" dirty="0">
                <a:solidFill>
                  <a:srgbClr val="7030A0"/>
                </a:solidFill>
                <a:latin typeface="Arial Black" panose="020B0A04020102020204" pitchFamily="34" charset="0"/>
              </a:rPr>
              <a:t>«Homo </a:t>
            </a:r>
            <a:r>
              <a:rPr lang="nb-NO" sz="4000" dirty="0" err="1">
                <a:solidFill>
                  <a:srgbClr val="7030A0"/>
                </a:solidFill>
                <a:latin typeface="Arial Black" panose="020B0A04020102020204" pitchFamily="34" charset="0"/>
              </a:rPr>
              <a:t>therapy</a:t>
            </a:r>
            <a:r>
              <a:rPr lang="nb-NO" sz="4000" dirty="0">
                <a:solidFill>
                  <a:srgbClr val="7030A0"/>
                </a:solidFill>
                <a:latin typeface="Arial Black" panose="020B0A04020102020204" pitchFamily="34" charset="0"/>
              </a:rPr>
              <a:t>» </a:t>
            </a:r>
          </a:p>
          <a:p>
            <a:pPr algn="ctr"/>
            <a:endParaRPr lang="nb-NO" sz="1050" dirty="0">
              <a:solidFill>
                <a:srgbClr val="7030A0"/>
              </a:solidFill>
              <a:latin typeface="Arial Black" panose="020B0A04020102020204" pitchFamily="34" charset="0"/>
            </a:endParaRPr>
          </a:p>
          <a:p>
            <a:r>
              <a:rPr lang="nb-NO" sz="2400" dirty="0">
                <a:latin typeface="+mj-lt"/>
              </a:rPr>
              <a:t>Høsten 2019: Debatt om såkalt «homoterapi» etter programmer på VGTV. </a:t>
            </a:r>
          </a:p>
          <a:p>
            <a:endParaRPr lang="nb-NO" dirty="0">
              <a:latin typeface="+mj-lt"/>
            </a:endParaRPr>
          </a:p>
          <a:p>
            <a:r>
              <a:rPr lang="nb-NO" sz="2400" dirty="0">
                <a:latin typeface="+mj-lt"/>
              </a:rPr>
              <a:t>Forbud mot «konverteringsterapi» = </a:t>
            </a:r>
            <a:br>
              <a:rPr lang="nb-NO" sz="2400" dirty="0">
                <a:latin typeface="+mj-lt"/>
              </a:rPr>
            </a:br>
            <a:r>
              <a:rPr lang="nb-NO" sz="2400" dirty="0">
                <a:latin typeface="+mj-lt"/>
              </a:rPr>
              <a:t>Forbud mot </a:t>
            </a:r>
            <a:r>
              <a:rPr lang="nb-NO" sz="2400" b="1" dirty="0">
                <a:latin typeface="+mj-lt"/>
              </a:rPr>
              <a:t>«behandlingslignende handlinger som har som formål å få en annen til å endre eller fornekte sin seksuelle orientering eller kjønnsidentitet»</a:t>
            </a:r>
            <a:r>
              <a:rPr lang="nb-NO" sz="2400" dirty="0">
                <a:latin typeface="+mj-lt"/>
              </a:rPr>
              <a:t>.</a:t>
            </a:r>
            <a:br>
              <a:rPr lang="nb-NO" sz="2400" dirty="0">
                <a:latin typeface="+mj-lt"/>
              </a:rPr>
            </a:br>
            <a:endParaRPr lang="nb-NO" sz="1200" dirty="0">
              <a:latin typeface="+mj-lt"/>
            </a:endParaRPr>
          </a:p>
          <a:p>
            <a:r>
              <a:rPr lang="nb-NO" sz="2400" dirty="0">
                <a:latin typeface="+mj-lt"/>
              </a:rPr>
              <a:t>«Seksuell orientering» </a:t>
            </a:r>
            <a:r>
              <a:rPr lang="nb-NO" sz="2400" b="1" dirty="0">
                <a:latin typeface="+mj-lt"/>
              </a:rPr>
              <a:t>≠</a:t>
            </a:r>
            <a:r>
              <a:rPr lang="nb-NO" sz="2400" dirty="0">
                <a:latin typeface="+mj-lt"/>
              </a:rPr>
              <a:t> </a:t>
            </a:r>
          </a:p>
          <a:p>
            <a:r>
              <a:rPr lang="nb-NO" sz="2400" dirty="0">
                <a:latin typeface="+mj-lt"/>
              </a:rPr>
              <a:t>       «kjønnsidentitet».</a:t>
            </a:r>
          </a:p>
          <a:p>
            <a:endParaRPr lang="nb-NO" sz="1600" dirty="0">
              <a:latin typeface="+mj-lt"/>
            </a:endParaRPr>
          </a:p>
          <a:p>
            <a:r>
              <a:rPr lang="nb-NO" sz="2400" dirty="0">
                <a:latin typeface="+mj-lt"/>
                <a:sym typeface="Wingdings" panose="05000000000000000000" pitchFamily="2" charset="2"/>
              </a:rPr>
              <a:t> Forbud mot å hjelpe </a:t>
            </a:r>
            <a:br>
              <a:rPr lang="nb-NO" sz="2400" dirty="0">
                <a:latin typeface="+mj-lt"/>
                <a:sym typeface="Wingdings" panose="05000000000000000000" pitchFamily="2" charset="2"/>
              </a:rPr>
            </a:br>
            <a:r>
              <a:rPr lang="nb-NO" sz="2400" dirty="0">
                <a:latin typeface="+mj-lt"/>
                <a:sym typeface="Wingdings" panose="05000000000000000000" pitchFamily="2" charset="2"/>
              </a:rPr>
              <a:t>kjønnsforvirret ungdom til å </a:t>
            </a:r>
            <a:br>
              <a:rPr lang="nb-NO" sz="2400" dirty="0">
                <a:latin typeface="+mj-lt"/>
                <a:sym typeface="Wingdings" panose="05000000000000000000" pitchFamily="2" charset="2"/>
              </a:rPr>
            </a:br>
            <a:r>
              <a:rPr lang="nb-NO" sz="2400" dirty="0">
                <a:latin typeface="+mj-lt"/>
                <a:sym typeface="Wingdings" panose="05000000000000000000" pitchFamily="2" charset="2"/>
              </a:rPr>
              <a:t>holde fast på sitt biologiske kjønn?</a:t>
            </a:r>
          </a:p>
          <a:p>
            <a:endParaRPr lang="nb-NO" sz="2400" dirty="0">
              <a:latin typeface="+mj-lt"/>
              <a:sym typeface="Wingdings" panose="05000000000000000000" pitchFamily="2" charset="2"/>
            </a:endParaRPr>
          </a:p>
          <a:p>
            <a:endParaRPr lang="nb-NO" dirty="0"/>
          </a:p>
        </p:txBody>
      </p:sp>
      <p:pic>
        <p:nvPicPr>
          <p:cNvPr id="4" name="Bilde 3" descr="Et bilde som inneholder innendørs, rom, bibliotek, bord&#10;&#10;Automatisk generert beskrivelse">
            <a:extLst>
              <a:ext uri="{FF2B5EF4-FFF2-40B4-BE49-F238E27FC236}">
                <a16:creationId xmlns:a16="http://schemas.microsoft.com/office/drawing/2014/main" id="{ACECFDC5-DBB5-433E-9DBF-3D6AF9605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763" y="4608512"/>
            <a:ext cx="3408237" cy="2276872"/>
          </a:xfrm>
          <a:prstGeom prst="rect">
            <a:avLst/>
          </a:prstGeom>
        </p:spPr>
      </p:pic>
    </p:spTree>
    <p:extLst>
      <p:ext uri="{BB962C8B-B14F-4D97-AF65-F5344CB8AC3E}">
        <p14:creationId xmlns:p14="http://schemas.microsoft.com/office/powerpoint/2010/main" val="256592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323528" y="481738"/>
            <a:ext cx="8496944"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3 </a:t>
            </a:r>
            <a:r>
              <a:rPr lang="nb-NO" sz="4400" dirty="0" err="1">
                <a:solidFill>
                  <a:srgbClr val="7030A0"/>
                </a:solidFill>
                <a:latin typeface="Arial Black" panose="020B0A04020102020204" pitchFamily="34" charset="0"/>
              </a:rPr>
              <a:t>important</a:t>
            </a:r>
            <a:r>
              <a:rPr lang="nb-NO" sz="4400" dirty="0">
                <a:solidFill>
                  <a:srgbClr val="7030A0"/>
                </a:solidFill>
                <a:latin typeface="Arial Black" panose="020B0A04020102020204" pitchFamily="34" charset="0"/>
              </a:rPr>
              <a:t> driving </a:t>
            </a:r>
            <a:r>
              <a:rPr lang="nb-NO" sz="4400" dirty="0" err="1">
                <a:solidFill>
                  <a:srgbClr val="7030A0"/>
                </a:solidFill>
                <a:latin typeface="Arial Black" panose="020B0A04020102020204" pitchFamily="34" charset="0"/>
              </a:rPr>
              <a:t>forces</a:t>
            </a:r>
            <a:endParaRPr lang="nb-NO" sz="4000" dirty="0">
              <a:solidFill>
                <a:srgbClr val="7030A0"/>
              </a:solidFill>
              <a:latin typeface="Arial Black" panose="020B0A04020102020204" pitchFamily="34" charset="0"/>
            </a:endParaRPr>
          </a:p>
        </p:txBody>
      </p:sp>
      <p:sp>
        <p:nvSpPr>
          <p:cNvPr id="5" name="TekstSylinder 4"/>
          <p:cNvSpPr txBox="1"/>
          <p:nvPr/>
        </p:nvSpPr>
        <p:spPr>
          <a:xfrm rot="21398731">
            <a:off x="1056268" y="1587765"/>
            <a:ext cx="7294965" cy="646331"/>
          </a:xfrm>
          <a:prstGeom prst="rect">
            <a:avLst/>
          </a:prstGeom>
          <a:noFill/>
        </p:spPr>
        <p:txBody>
          <a:bodyPr wrap="square" rtlCol="0">
            <a:spAutoFit/>
          </a:bodyPr>
          <a:lstStyle/>
          <a:p>
            <a:r>
              <a:rPr lang="nb-NO" sz="3600" b="1" dirty="0">
                <a:latin typeface="+mj-lt"/>
              </a:rPr>
              <a:t>1. Extreme </a:t>
            </a:r>
            <a:r>
              <a:rPr lang="nb-NO" sz="3600" b="1" dirty="0" err="1">
                <a:solidFill>
                  <a:srgbClr val="FF0000"/>
                </a:solidFill>
                <a:latin typeface="+mj-lt"/>
              </a:rPr>
              <a:t>individualism</a:t>
            </a:r>
            <a:endParaRPr lang="nb-NO" sz="2800" dirty="0">
              <a:solidFill>
                <a:srgbClr val="FF0000"/>
              </a:solidFill>
              <a:latin typeface="+mj-lt"/>
            </a:endParaRPr>
          </a:p>
        </p:txBody>
      </p:sp>
      <p:pic>
        <p:nvPicPr>
          <p:cNvPr id="1026" name="Picture 2" descr="http://i.livescience.com/images/i/000/053/393/original/gender-symbols.jpg?13702808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386707"/>
            <a:ext cx="2880320" cy="1994621"/>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p:cNvSpPr txBox="1"/>
          <p:nvPr/>
        </p:nvSpPr>
        <p:spPr>
          <a:xfrm>
            <a:off x="827584" y="2782669"/>
            <a:ext cx="8424936" cy="646331"/>
          </a:xfrm>
          <a:prstGeom prst="rect">
            <a:avLst/>
          </a:prstGeom>
          <a:noFill/>
        </p:spPr>
        <p:txBody>
          <a:bodyPr wrap="square" rtlCol="0">
            <a:spAutoFit/>
          </a:bodyPr>
          <a:lstStyle/>
          <a:p>
            <a:r>
              <a:rPr lang="nb-NO" sz="3600" b="1" dirty="0">
                <a:latin typeface="+mj-lt"/>
              </a:rPr>
              <a:t>2. </a:t>
            </a:r>
            <a:r>
              <a:rPr lang="nb-NO" sz="3600" b="1" dirty="0" err="1">
                <a:latin typeface="+mj-lt"/>
              </a:rPr>
              <a:t>Radical</a:t>
            </a:r>
            <a:r>
              <a:rPr lang="nb-NO" sz="3600" b="1" dirty="0">
                <a:latin typeface="+mj-lt"/>
              </a:rPr>
              <a:t> </a:t>
            </a:r>
            <a:r>
              <a:rPr lang="nb-NO" sz="3600" b="1" dirty="0" err="1">
                <a:latin typeface="+mj-lt"/>
              </a:rPr>
              <a:t>ethical</a:t>
            </a:r>
            <a:r>
              <a:rPr lang="nb-NO" sz="3600" b="1" dirty="0">
                <a:latin typeface="+mj-lt"/>
              </a:rPr>
              <a:t> </a:t>
            </a:r>
            <a:r>
              <a:rPr lang="nb-NO" sz="3600" b="1" dirty="0" err="1">
                <a:solidFill>
                  <a:srgbClr val="FF0000"/>
                </a:solidFill>
                <a:latin typeface="+mj-lt"/>
              </a:rPr>
              <a:t>relativism</a:t>
            </a:r>
            <a:endParaRPr lang="nb-NO" sz="2800" dirty="0">
              <a:solidFill>
                <a:srgbClr val="FF0000"/>
              </a:solidFill>
              <a:latin typeface="+mj-lt"/>
            </a:endParaRPr>
          </a:p>
        </p:txBody>
      </p:sp>
      <p:sp>
        <p:nvSpPr>
          <p:cNvPr id="7" name="TekstSylinder 6"/>
          <p:cNvSpPr txBox="1"/>
          <p:nvPr/>
        </p:nvSpPr>
        <p:spPr>
          <a:xfrm rot="21394437">
            <a:off x="958616" y="3878202"/>
            <a:ext cx="6783291" cy="1017010"/>
          </a:xfrm>
          <a:prstGeom prst="rect">
            <a:avLst/>
          </a:prstGeom>
          <a:noFill/>
        </p:spPr>
        <p:txBody>
          <a:bodyPr wrap="square" rtlCol="0">
            <a:spAutoFit/>
          </a:bodyPr>
          <a:lstStyle/>
          <a:p>
            <a:pPr>
              <a:lnSpc>
                <a:spcPts val="3600"/>
              </a:lnSpc>
            </a:pPr>
            <a:r>
              <a:rPr lang="nb-NO" sz="3600" b="1" dirty="0">
                <a:latin typeface="+mj-lt"/>
              </a:rPr>
              <a:t>3. Different forms </a:t>
            </a:r>
            <a:r>
              <a:rPr lang="nb-NO" sz="3600" b="1" dirty="0" err="1">
                <a:latin typeface="+mj-lt"/>
              </a:rPr>
              <a:t>of</a:t>
            </a:r>
            <a:r>
              <a:rPr lang="nb-NO" sz="3600" b="1" dirty="0">
                <a:latin typeface="+mj-lt"/>
              </a:rPr>
              <a:t> </a:t>
            </a:r>
            <a:r>
              <a:rPr lang="nb-NO" sz="3600" b="1" dirty="0" err="1">
                <a:solidFill>
                  <a:srgbClr val="FF0000"/>
                </a:solidFill>
                <a:latin typeface="+mj-lt"/>
              </a:rPr>
              <a:t>atheism</a:t>
            </a:r>
            <a:endParaRPr lang="nb-NO" sz="3600" b="1" dirty="0">
              <a:solidFill>
                <a:srgbClr val="FF0000"/>
              </a:solidFill>
              <a:latin typeface="+mj-lt"/>
            </a:endParaRPr>
          </a:p>
          <a:p>
            <a:pPr>
              <a:lnSpc>
                <a:spcPts val="3600"/>
              </a:lnSpc>
            </a:pPr>
            <a:r>
              <a:rPr lang="nb-NO" sz="4000" b="1" dirty="0">
                <a:latin typeface="+mj-lt"/>
              </a:rPr>
              <a:t>     </a:t>
            </a:r>
            <a:endParaRPr lang="nb-NO" sz="2000" dirty="0">
              <a:latin typeface="+mj-lt"/>
            </a:endParaRPr>
          </a:p>
        </p:txBody>
      </p:sp>
    </p:spTree>
    <p:extLst>
      <p:ext uri="{BB962C8B-B14F-4D97-AF65-F5344CB8AC3E}">
        <p14:creationId xmlns:p14="http://schemas.microsoft.com/office/powerpoint/2010/main" val="423113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23528" y="357624"/>
            <a:ext cx="8496944" cy="1631216"/>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Three (Four?) stages</a:t>
            </a:r>
            <a:br>
              <a:rPr lang="nb-NO" sz="4400" dirty="0">
                <a:solidFill>
                  <a:srgbClr val="7030A0"/>
                </a:solidFill>
                <a:latin typeface="Arial Black" panose="020B0A04020102020204" pitchFamily="34" charset="0"/>
              </a:rPr>
            </a:br>
            <a:r>
              <a:rPr lang="nb-NO" sz="2800" dirty="0">
                <a:solidFill>
                  <a:srgbClr val="7030A0"/>
                </a:solidFill>
                <a:latin typeface="Arial Black" panose="020B0A04020102020204" pitchFamily="34" charset="0"/>
              </a:rPr>
              <a:t>in </a:t>
            </a:r>
            <a:r>
              <a:rPr lang="nb-NO" sz="2800" dirty="0" err="1">
                <a:solidFill>
                  <a:srgbClr val="7030A0"/>
                </a:solidFill>
                <a:latin typeface="Arial Black" panose="020B0A04020102020204" pitchFamily="34" charset="0"/>
              </a:rPr>
              <a:t>the</a:t>
            </a:r>
            <a:r>
              <a:rPr lang="nb-NO" sz="2800" dirty="0">
                <a:solidFill>
                  <a:srgbClr val="7030A0"/>
                </a:solidFill>
                <a:latin typeface="Arial Black" panose="020B0A04020102020204" pitchFamily="34" charset="0"/>
              </a:rPr>
              <a:t> </a:t>
            </a:r>
            <a:r>
              <a:rPr lang="nb-NO" sz="2800" dirty="0" err="1">
                <a:solidFill>
                  <a:srgbClr val="7030A0"/>
                </a:solidFill>
                <a:latin typeface="Arial Black" panose="020B0A04020102020204" pitchFamily="34" charset="0"/>
              </a:rPr>
              <a:t>sexual</a:t>
            </a:r>
            <a:r>
              <a:rPr lang="nb-NO" sz="2800" dirty="0">
                <a:solidFill>
                  <a:srgbClr val="7030A0"/>
                </a:solidFill>
                <a:latin typeface="Arial Black" panose="020B0A04020102020204" pitchFamily="34" charset="0"/>
              </a:rPr>
              <a:t>, </a:t>
            </a:r>
            <a:r>
              <a:rPr lang="nb-NO" sz="2800" dirty="0" err="1">
                <a:solidFill>
                  <a:srgbClr val="7030A0"/>
                </a:solidFill>
                <a:latin typeface="Arial Black" panose="020B0A04020102020204" pitchFamily="34" charset="0"/>
              </a:rPr>
              <a:t>gender</a:t>
            </a:r>
            <a:r>
              <a:rPr lang="nb-NO" sz="2800" dirty="0">
                <a:solidFill>
                  <a:srgbClr val="7030A0"/>
                </a:solidFill>
                <a:latin typeface="Arial Black" panose="020B0A04020102020204" pitchFamily="34" charset="0"/>
              </a:rPr>
              <a:t> and </a:t>
            </a:r>
            <a:r>
              <a:rPr lang="nb-NO" sz="2800" dirty="0" err="1">
                <a:solidFill>
                  <a:srgbClr val="7030A0"/>
                </a:solidFill>
                <a:latin typeface="Arial Black" panose="020B0A04020102020204" pitchFamily="34" charset="0"/>
              </a:rPr>
              <a:t>family</a:t>
            </a:r>
            <a:r>
              <a:rPr lang="nb-NO" sz="2800" dirty="0">
                <a:solidFill>
                  <a:srgbClr val="7030A0"/>
                </a:solidFill>
                <a:latin typeface="Arial Black" panose="020B0A04020102020204" pitchFamily="34" charset="0"/>
              </a:rPr>
              <a:t> </a:t>
            </a:r>
            <a:r>
              <a:rPr lang="nb-NO" sz="2800" dirty="0" err="1">
                <a:solidFill>
                  <a:srgbClr val="7030A0"/>
                </a:solidFill>
                <a:latin typeface="Arial Black" panose="020B0A04020102020204" pitchFamily="34" charset="0"/>
              </a:rPr>
              <a:t>battle</a:t>
            </a:r>
            <a:endParaRPr lang="nb-NO" sz="2800" dirty="0">
              <a:solidFill>
                <a:srgbClr val="7030A0"/>
              </a:solidFill>
              <a:latin typeface="Arial Black" panose="020B0A04020102020204" pitchFamily="34" charset="0"/>
            </a:endParaRPr>
          </a:p>
          <a:p>
            <a:pPr algn="ctr"/>
            <a:r>
              <a:rPr lang="nb-NO" sz="2800" b="1" dirty="0">
                <a:latin typeface="+mj-lt"/>
              </a:rPr>
              <a:t>- in Norway and in </a:t>
            </a:r>
            <a:r>
              <a:rPr lang="nb-NO" sz="2800" b="1" dirty="0" err="1">
                <a:latin typeface="+mj-lt"/>
              </a:rPr>
              <a:t>many</a:t>
            </a:r>
            <a:r>
              <a:rPr lang="nb-NO" sz="2800" b="1" dirty="0">
                <a:latin typeface="+mj-lt"/>
              </a:rPr>
              <a:t> Western </a:t>
            </a:r>
            <a:r>
              <a:rPr lang="nb-NO" sz="2800" b="1" dirty="0" err="1">
                <a:latin typeface="+mj-lt"/>
              </a:rPr>
              <a:t>countries</a:t>
            </a:r>
            <a:endParaRPr lang="nb-NO" sz="4000" b="1" dirty="0">
              <a:latin typeface="+mj-lt"/>
            </a:endParaRPr>
          </a:p>
        </p:txBody>
      </p:sp>
      <p:sp>
        <p:nvSpPr>
          <p:cNvPr id="3" name="TekstSylinder 2"/>
          <p:cNvSpPr txBox="1"/>
          <p:nvPr/>
        </p:nvSpPr>
        <p:spPr>
          <a:xfrm>
            <a:off x="539552" y="2500441"/>
            <a:ext cx="8280920" cy="2800767"/>
          </a:xfrm>
          <a:prstGeom prst="rect">
            <a:avLst/>
          </a:prstGeom>
          <a:noFill/>
        </p:spPr>
        <p:txBody>
          <a:bodyPr wrap="square" rtlCol="0">
            <a:spAutoFit/>
          </a:bodyPr>
          <a:lstStyle/>
          <a:p>
            <a:pPr marL="457200" indent="-457200">
              <a:buAutoNum type="arabicPeriod"/>
            </a:pPr>
            <a:r>
              <a:rPr lang="nb-NO" sz="2200" b="1" dirty="0">
                <a:solidFill>
                  <a:srgbClr val="C00000"/>
                </a:solidFill>
                <a:latin typeface="Arial" panose="020B0604020202020204" pitchFamily="34" charset="0"/>
                <a:cs typeface="Arial" panose="020B0604020202020204" pitchFamily="34" charset="0"/>
              </a:rPr>
              <a:t>ACCEPTANCE</a:t>
            </a:r>
            <a:r>
              <a:rPr lang="nb-NO" sz="2200" b="1" spc="-300" dirty="0">
                <a:solidFill>
                  <a:srgbClr val="C00000"/>
                </a:solidFill>
                <a:latin typeface="Arial" panose="020B0604020202020204" pitchFamily="34" charset="0"/>
                <a:cs typeface="Arial" panose="020B0604020202020204" pitchFamily="34" charset="0"/>
              </a:rPr>
              <a:t> </a:t>
            </a:r>
            <a:r>
              <a:rPr lang="nb-NO" sz="2200" b="1" dirty="0">
                <a:latin typeface="Arial" panose="020B0604020202020204" pitchFamily="34" charset="0"/>
                <a:cs typeface="Arial" panose="020B0604020202020204" pitchFamily="34" charset="0"/>
              </a:rPr>
              <a:t>: </a:t>
            </a:r>
            <a:r>
              <a:rPr lang="nb-NO" sz="2200" b="1" dirty="0" err="1">
                <a:latin typeface="Arial" panose="020B0604020202020204" pitchFamily="34" charset="0"/>
                <a:cs typeface="Arial" panose="020B0604020202020204" pitchFamily="34" charset="0"/>
              </a:rPr>
              <a:t>ca</a:t>
            </a:r>
            <a:r>
              <a:rPr lang="nb-NO" sz="2200" b="1" dirty="0">
                <a:latin typeface="Arial" panose="020B0604020202020204" pitchFamily="34" charset="0"/>
                <a:cs typeface="Arial" panose="020B0604020202020204" pitchFamily="34" charset="0"/>
              </a:rPr>
              <a:t> 1950 - </a:t>
            </a:r>
            <a:r>
              <a:rPr lang="nb-NO" sz="2200" b="1" dirty="0" err="1">
                <a:latin typeface="Arial" panose="020B0604020202020204" pitchFamily="34" charset="0"/>
                <a:cs typeface="Arial" panose="020B0604020202020204" pitchFamily="34" charset="0"/>
              </a:rPr>
              <a:t>ca</a:t>
            </a:r>
            <a:r>
              <a:rPr lang="nb-NO" sz="2200" b="1" dirty="0">
                <a:latin typeface="Arial" panose="020B0604020202020204" pitchFamily="34" charset="0"/>
                <a:cs typeface="Arial" panose="020B0604020202020204" pitchFamily="34" charset="0"/>
              </a:rPr>
              <a:t> 1990</a:t>
            </a:r>
            <a:endParaRPr lang="nb-NO" sz="2200" dirty="0">
              <a:latin typeface="Arial" panose="020B0604020202020204" pitchFamily="34" charset="0"/>
              <a:cs typeface="Arial" panose="020B0604020202020204" pitchFamily="34" charset="0"/>
            </a:endParaRPr>
          </a:p>
          <a:p>
            <a:pPr marL="457200" indent="-457200">
              <a:buAutoNum type="arabicPeriod"/>
            </a:pPr>
            <a:endParaRPr lang="nb-NO" sz="2200" b="1" dirty="0">
              <a:solidFill>
                <a:srgbClr val="C00000"/>
              </a:solidFill>
              <a:latin typeface="Arial" panose="020B0604020202020204" pitchFamily="34" charset="0"/>
              <a:cs typeface="Arial" panose="020B0604020202020204" pitchFamily="34" charset="0"/>
            </a:endParaRPr>
          </a:p>
          <a:p>
            <a:pPr marL="457200" indent="-457200">
              <a:buAutoNum type="arabicPeriod"/>
            </a:pPr>
            <a:r>
              <a:rPr lang="nb-NO" sz="2200" b="1" dirty="0">
                <a:solidFill>
                  <a:srgbClr val="C00000"/>
                </a:solidFill>
                <a:latin typeface="Arial" panose="020B0604020202020204" pitchFamily="34" charset="0"/>
                <a:cs typeface="Arial" panose="020B0604020202020204" pitchFamily="34" charset="0"/>
              </a:rPr>
              <a:t>EQUAL STATUS</a:t>
            </a:r>
            <a:r>
              <a:rPr lang="nb-NO" sz="2200" b="1" dirty="0">
                <a:latin typeface="Arial" panose="020B0604020202020204" pitchFamily="34" charset="0"/>
                <a:cs typeface="Arial" panose="020B0604020202020204" pitchFamily="34" charset="0"/>
              </a:rPr>
              <a:t>: </a:t>
            </a:r>
            <a:r>
              <a:rPr lang="nb-NO" sz="2200" b="1" dirty="0" err="1">
                <a:latin typeface="Arial" panose="020B0604020202020204" pitchFamily="34" charset="0"/>
                <a:cs typeface="Arial" panose="020B0604020202020204" pitchFamily="34" charset="0"/>
              </a:rPr>
              <a:t>ca</a:t>
            </a:r>
            <a:r>
              <a:rPr lang="nb-NO" sz="2200" b="1" dirty="0">
                <a:latin typeface="Arial" panose="020B0604020202020204" pitchFamily="34" charset="0"/>
                <a:cs typeface="Arial" panose="020B0604020202020204" pitchFamily="34" charset="0"/>
              </a:rPr>
              <a:t> 1990 – </a:t>
            </a:r>
            <a:r>
              <a:rPr lang="nb-NO" sz="2200" b="1" dirty="0" err="1">
                <a:latin typeface="Arial" panose="020B0604020202020204" pitchFamily="34" charset="0"/>
                <a:cs typeface="Arial" panose="020B0604020202020204" pitchFamily="34" charset="0"/>
              </a:rPr>
              <a:t>ca</a:t>
            </a:r>
            <a:r>
              <a:rPr lang="nb-NO" sz="2200" b="1" dirty="0">
                <a:latin typeface="Arial" panose="020B0604020202020204" pitchFamily="34" charset="0"/>
                <a:cs typeface="Arial" panose="020B0604020202020204" pitchFamily="34" charset="0"/>
              </a:rPr>
              <a:t> 2010</a:t>
            </a:r>
            <a:endParaRPr lang="nb-NO" sz="2200" dirty="0">
              <a:latin typeface="Arial" panose="020B0604020202020204" pitchFamily="34" charset="0"/>
              <a:cs typeface="Arial" panose="020B0604020202020204" pitchFamily="34" charset="0"/>
            </a:endParaRPr>
          </a:p>
          <a:p>
            <a:pPr marL="457200" indent="-457200">
              <a:buAutoNum type="arabicPeriod"/>
            </a:pPr>
            <a:endParaRPr lang="nb-NO" sz="2200" b="1" dirty="0">
              <a:solidFill>
                <a:srgbClr val="C00000"/>
              </a:solidFill>
              <a:latin typeface="Arial" panose="020B0604020202020204" pitchFamily="34" charset="0"/>
              <a:cs typeface="Arial" panose="020B0604020202020204" pitchFamily="34" charset="0"/>
            </a:endParaRPr>
          </a:p>
          <a:p>
            <a:pPr marL="457200" indent="-457200">
              <a:buAutoNum type="arabicPeriod"/>
            </a:pPr>
            <a:r>
              <a:rPr lang="nb-NO" sz="2200" b="1" dirty="0">
                <a:solidFill>
                  <a:srgbClr val="C00000"/>
                </a:solidFill>
                <a:latin typeface="Arial" panose="020B0604020202020204" pitchFamily="34" charset="0"/>
                <a:cs typeface="Arial" panose="020B0604020202020204" pitchFamily="34" charset="0"/>
              </a:rPr>
              <a:t>DOMINANCE</a:t>
            </a:r>
            <a:r>
              <a:rPr lang="nb-NO" sz="2200" b="1" dirty="0">
                <a:latin typeface="Arial" panose="020B0604020202020204" pitchFamily="34" charset="0"/>
                <a:cs typeface="Arial" panose="020B0604020202020204" pitchFamily="34" charset="0"/>
              </a:rPr>
              <a:t>: </a:t>
            </a:r>
            <a:r>
              <a:rPr lang="nb-NO" sz="2200" b="1" dirty="0" err="1">
                <a:latin typeface="Arial" panose="020B0604020202020204" pitchFamily="34" charset="0"/>
                <a:cs typeface="Arial" panose="020B0604020202020204" pitchFamily="34" charset="0"/>
              </a:rPr>
              <a:t>ca</a:t>
            </a:r>
            <a:r>
              <a:rPr lang="nb-NO" sz="2200" b="1" dirty="0">
                <a:latin typeface="Arial" panose="020B0604020202020204" pitchFamily="34" charset="0"/>
                <a:cs typeface="Arial" panose="020B0604020202020204" pitchFamily="34" charset="0"/>
              </a:rPr>
              <a:t> 2010 </a:t>
            </a:r>
            <a:r>
              <a:rPr lang="nb-NO" sz="2200" b="1" dirty="0">
                <a:latin typeface="Arial" panose="020B0604020202020204" pitchFamily="34" charset="0"/>
                <a:cs typeface="Arial" panose="020B0604020202020204" pitchFamily="34" charset="0"/>
                <a:sym typeface="Wingdings" panose="05000000000000000000" pitchFamily="2" charset="2"/>
              </a:rPr>
              <a:t></a:t>
            </a:r>
          </a:p>
          <a:p>
            <a:pPr marL="457200" indent="-457200">
              <a:buAutoNum type="arabicPeriod"/>
            </a:pPr>
            <a:endParaRPr lang="nb-NO" sz="2200" b="1" dirty="0">
              <a:latin typeface="Arial" panose="020B0604020202020204" pitchFamily="34" charset="0"/>
              <a:cs typeface="Arial" panose="020B0604020202020204" pitchFamily="34" charset="0"/>
              <a:sym typeface="Wingdings" panose="05000000000000000000" pitchFamily="2" charset="2"/>
            </a:endParaRPr>
          </a:p>
          <a:p>
            <a:pPr marL="457200" indent="-457200">
              <a:buAutoNum type="arabicPeriod"/>
            </a:pPr>
            <a:r>
              <a:rPr lang="nb-NO" sz="2200" b="1" dirty="0">
                <a:solidFill>
                  <a:srgbClr val="C00000"/>
                </a:solidFill>
                <a:latin typeface="Arial" panose="020B0604020202020204" pitchFamily="34" charset="0"/>
                <a:cs typeface="Arial" panose="020B0604020202020204" pitchFamily="34" charset="0"/>
                <a:sym typeface="Wingdings" panose="05000000000000000000" pitchFamily="2" charset="2"/>
              </a:rPr>
              <a:t>CRIMINALIZATION </a:t>
            </a:r>
            <a:r>
              <a:rPr lang="nb-NO" sz="2200" b="1" dirty="0" err="1">
                <a:latin typeface="Arial" panose="020B0604020202020204" pitchFamily="34" charset="0"/>
                <a:cs typeface="Arial" panose="020B0604020202020204" pitchFamily="34" charset="0"/>
                <a:sym typeface="Wingdings" panose="05000000000000000000" pitchFamily="2" charset="2"/>
              </a:rPr>
              <a:t>of</a:t>
            </a:r>
            <a:r>
              <a:rPr lang="nb-NO" sz="2200" b="1" dirty="0">
                <a:latin typeface="Arial" panose="020B0604020202020204" pitchFamily="34" charset="0"/>
                <a:cs typeface="Arial" panose="020B0604020202020204" pitchFamily="34" charset="0"/>
                <a:sym typeface="Wingdings" panose="05000000000000000000" pitchFamily="2" charset="2"/>
              </a:rPr>
              <a:t> </a:t>
            </a:r>
            <a:r>
              <a:rPr lang="nb-NO" sz="2200" b="1" dirty="0" err="1">
                <a:latin typeface="Arial" panose="020B0604020202020204" pitchFamily="34" charset="0"/>
                <a:cs typeface="Arial" panose="020B0604020202020204" pitchFamily="34" charset="0"/>
                <a:sym typeface="Wingdings" panose="05000000000000000000" pitchFamily="2" charset="2"/>
              </a:rPr>
              <a:t>resistance</a:t>
            </a:r>
            <a:r>
              <a:rPr lang="nb-NO" sz="2200" b="1" dirty="0">
                <a:latin typeface="Arial" panose="020B0604020202020204" pitchFamily="34" charset="0"/>
                <a:cs typeface="Arial" panose="020B0604020202020204" pitchFamily="34" charset="0"/>
                <a:sym typeface="Wingdings" panose="05000000000000000000" pitchFamily="2" charset="2"/>
              </a:rPr>
              <a:t>?</a:t>
            </a:r>
          </a:p>
          <a:p>
            <a:endParaRPr lang="nb-NO" sz="2200" b="1" dirty="0">
              <a:latin typeface="Arial" panose="020B0604020202020204" pitchFamily="34" charset="0"/>
              <a:cs typeface="Arial" panose="020B060402020202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8544" y="1700808"/>
            <a:ext cx="1224136" cy="1241378"/>
          </a:xfrm>
          <a:prstGeom prst="rect">
            <a:avLst/>
          </a:prstGeom>
        </p:spPr>
      </p:pic>
      <p:pic>
        <p:nvPicPr>
          <p:cNvPr id="5" name="Bilde 4">
            <a:extLst>
              <a:ext uri="{FF2B5EF4-FFF2-40B4-BE49-F238E27FC236}">
                <a16:creationId xmlns:a16="http://schemas.microsoft.com/office/drawing/2014/main" id="{0D30835A-CDD2-4D2E-A536-2D1DEE283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0067" y="2609529"/>
            <a:ext cx="2950664" cy="2043607"/>
          </a:xfrm>
          <a:prstGeom prst="rect">
            <a:avLst/>
          </a:prstGeom>
        </p:spPr>
      </p:pic>
    </p:spTree>
    <p:extLst>
      <p:ext uri="{BB962C8B-B14F-4D97-AF65-F5344CB8AC3E}">
        <p14:creationId xmlns:p14="http://schemas.microsoft.com/office/powerpoint/2010/main" val="128221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39552" y="548680"/>
            <a:ext cx="8712968" cy="6294031"/>
          </a:xfrm>
          <a:prstGeom prst="rect">
            <a:avLst/>
          </a:prstGeom>
        </p:spPr>
        <p:txBody>
          <a:bodyPr wrap="square">
            <a:spAutoFit/>
          </a:bodyPr>
          <a:lstStyle/>
          <a:p>
            <a:r>
              <a:rPr lang="nb-NO" sz="3600" dirty="0" err="1">
                <a:solidFill>
                  <a:srgbClr val="7030A0"/>
                </a:solidFill>
                <a:latin typeface="Arial Black" panose="020B0A04020102020204" pitchFamily="34" charset="0"/>
              </a:rPr>
              <a:t>What</a:t>
            </a:r>
            <a:r>
              <a:rPr lang="nb-NO" sz="3600" dirty="0">
                <a:solidFill>
                  <a:srgbClr val="7030A0"/>
                </a:solidFill>
                <a:latin typeface="Arial Black" panose="020B0A04020102020204" pitchFamily="34" charset="0"/>
              </a:rPr>
              <a:t> is </a:t>
            </a:r>
          </a:p>
          <a:p>
            <a:r>
              <a:rPr lang="nb-NO" sz="3600" dirty="0">
                <a:solidFill>
                  <a:srgbClr val="7030A0"/>
                </a:solidFill>
                <a:latin typeface="Arial Black" panose="020B0A04020102020204" pitchFamily="34" charset="0"/>
              </a:rPr>
              <a:t>TOLERANCE?</a:t>
            </a:r>
            <a:br>
              <a:rPr lang="nb-NO" sz="2000" b="1" dirty="0">
                <a:solidFill>
                  <a:srgbClr val="7030A0"/>
                </a:solidFill>
              </a:rPr>
            </a:br>
            <a:endParaRPr lang="nb-NO" sz="2800" b="1" dirty="0">
              <a:solidFill>
                <a:srgbClr val="7030A0"/>
              </a:solidFill>
            </a:endParaRPr>
          </a:p>
          <a:p>
            <a:r>
              <a:rPr lang="nb-NO" sz="2800" b="1" dirty="0" err="1">
                <a:latin typeface="+mj-lt"/>
              </a:rPr>
              <a:t>Common</a:t>
            </a:r>
            <a:r>
              <a:rPr lang="nb-NO" sz="2800" b="1" dirty="0">
                <a:latin typeface="+mj-lt"/>
              </a:rPr>
              <a:t> </a:t>
            </a:r>
            <a:r>
              <a:rPr lang="nb-NO" sz="2800" b="1" dirty="0" err="1">
                <a:latin typeface="+mj-lt"/>
              </a:rPr>
              <a:t>misunderstanding</a:t>
            </a:r>
            <a:r>
              <a:rPr lang="nb-NO" sz="2800" b="1" dirty="0">
                <a:latin typeface="+mj-lt"/>
              </a:rPr>
              <a:t>: </a:t>
            </a:r>
            <a:br>
              <a:rPr lang="nb-NO" sz="1400" dirty="0">
                <a:latin typeface="+mj-lt"/>
              </a:rPr>
            </a:br>
            <a:r>
              <a:rPr lang="nb-NO" sz="2800" i="1" dirty="0">
                <a:latin typeface="+mj-lt"/>
              </a:rPr>
              <a:t>«</a:t>
            </a:r>
            <a:r>
              <a:rPr lang="nb-NO" sz="2800" i="1" dirty="0" err="1">
                <a:latin typeface="+mj-lt"/>
              </a:rPr>
              <a:t>You</a:t>
            </a:r>
            <a:r>
              <a:rPr lang="nb-NO" sz="2800" i="1" dirty="0">
                <a:latin typeface="+mj-lt"/>
              </a:rPr>
              <a:t> </a:t>
            </a:r>
            <a:r>
              <a:rPr lang="nb-NO" sz="2800" i="1" dirty="0" err="1">
                <a:latin typeface="+mj-lt"/>
              </a:rPr>
              <a:t>are</a:t>
            </a:r>
            <a:r>
              <a:rPr lang="nb-NO" sz="2800" i="1" dirty="0">
                <a:latin typeface="+mj-lt"/>
              </a:rPr>
              <a:t> tolerant </a:t>
            </a:r>
            <a:r>
              <a:rPr lang="nb-NO" sz="2800" i="1" dirty="0" err="1">
                <a:latin typeface="+mj-lt"/>
              </a:rPr>
              <a:t>only</a:t>
            </a:r>
            <a:r>
              <a:rPr lang="nb-NO" sz="2800" i="1" dirty="0">
                <a:latin typeface="+mj-lt"/>
              </a:rPr>
              <a:t> </a:t>
            </a:r>
            <a:r>
              <a:rPr lang="nb-NO" sz="2800" i="1" dirty="0" err="1">
                <a:latin typeface="+mj-lt"/>
              </a:rPr>
              <a:t>if</a:t>
            </a:r>
            <a:r>
              <a:rPr lang="nb-NO" sz="2800" i="1" dirty="0">
                <a:latin typeface="+mj-lt"/>
              </a:rPr>
              <a:t> </a:t>
            </a:r>
            <a:r>
              <a:rPr lang="nb-NO" sz="2800" i="1" dirty="0" err="1">
                <a:latin typeface="+mj-lt"/>
              </a:rPr>
              <a:t>you</a:t>
            </a:r>
            <a:r>
              <a:rPr lang="nb-NO" sz="2800" i="1" dirty="0">
                <a:latin typeface="+mj-lt"/>
              </a:rPr>
              <a:t> </a:t>
            </a:r>
            <a:r>
              <a:rPr lang="nb-NO" sz="2800" i="1" dirty="0" err="1">
                <a:latin typeface="+mj-lt"/>
              </a:rPr>
              <a:t>agree</a:t>
            </a:r>
            <a:r>
              <a:rPr lang="nb-NO" sz="2800" i="1" dirty="0">
                <a:latin typeface="+mj-lt"/>
              </a:rPr>
              <a:t> </a:t>
            </a:r>
            <a:r>
              <a:rPr lang="nb-NO" sz="2800" i="1" dirty="0" err="1">
                <a:latin typeface="+mj-lt"/>
              </a:rPr>
              <a:t>that</a:t>
            </a:r>
            <a:r>
              <a:rPr lang="nb-NO" sz="2800" i="1" dirty="0">
                <a:latin typeface="+mj-lt"/>
              </a:rPr>
              <a:t> my opinion or </a:t>
            </a:r>
            <a:r>
              <a:rPr lang="nb-NO" sz="2800" i="1" dirty="0" err="1">
                <a:latin typeface="+mj-lt"/>
              </a:rPr>
              <a:t>conviction</a:t>
            </a:r>
            <a:r>
              <a:rPr lang="nb-NO" sz="2800" i="1" dirty="0">
                <a:latin typeface="+mj-lt"/>
              </a:rPr>
              <a:t> is as </a:t>
            </a:r>
            <a:r>
              <a:rPr lang="nb-NO" sz="2800" i="1" dirty="0" err="1">
                <a:latin typeface="+mj-lt"/>
              </a:rPr>
              <a:t>good</a:t>
            </a:r>
            <a:r>
              <a:rPr lang="nb-NO" sz="2800" i="1" dirty="0">
                <a:latin typeface="+mj-lt"/>
              </a:rPr>
              <a:t> and true as </a:t>
            </a:r>
            <a:r>
              <a:rPr lang="nb-NO" sz="2800" i="1" dirty="0" err="1">
                <a:latin typeface="+mj-lt"/>
              </a:rPr>
              <a:t>yours</a:t>
            </a:r>
            <a:r>
              <a:rPr lang="nb-NO" sz="2800" i="1" dirty="0">
                <a:latin typeface="+mj-lt"/>
              </a:rPr>
              <a:t>!» [= </a:t>
            </a:r>
            <a:r>
              <a:rPr lang="nb-NO" sz="2800" i="1" dirty="0" err="1">
                <a:latin typeface="+mj-lt"/>
              </a:rPr>
              <a:t>Relativism</a:t>
            </a:r>
            <a:r>
              <a:rPr lang="nb-NO" sz="2800" i="1" dirty="0">
                <a:latin typeface="+mj-lt"/>
              </a:rPr>
              <a:t>]</a:t>
            </a:r>
          </a:p>
          <a:p>
            <a:endParaRPr lang="nb-NO" sz="3200" dirty="0">
              <a:latin typeface="+mj-lt"/>
            </a:endParaRPr>
          </a:p>
          <a:p>
            <a:r>
              <a:rPr lang="nb-NO" sz="2800" b="1" dirty="0">
                <a:latin typeface="+mj-lt"/>
              </a:rPr>
              <a:t>True </a:t>
            </a:r>
            <a:r>
              <a:rPr lang="nb-NO" sz="2800" b="1" dirty="0" err="1">
                <a:latin typeface="+mj-lt"/>
              </a:rPr>
              <a:t>tolerance</a:t>
            </a:r>
            <a:r>
              <a:rPr lang="nb-NO" sz="2800" b="1" dirty="0">
                <a:latin typeface="+mj-lt"/>
              </a:rPr>
              <a:t>:</a:t>
            </a:r>
            <a:br>
              <a:rPr lang="nb-NO" sz="2800" b="1" dirty="0">
                <a:latin typeface="+mj-lt"/>
              </a:rPr>
            </a:br>
            <a:r>
              <a:rPr lang="nb-NO" sz="2800" i="1" dirty="0">
                <a:latin typeface="+mj-lt"/>
              </a:rPr>
              <a:t>«I </a:t>
            </a:r>
            <a:r>
              <a:rPr lang="nb-NO" sz="2800" i="1" dirty="0" err="1">
                <a:latin typeface="+mj-lt"/>
              </a:rPr>
              <a:t>wholeheartedly</a:t>
            </a:r>
            <a:r>
              <a:rPr lang="nb-NO" sz="2800" i="1" dirty="0">
                <a:latin typeface="+mj-lt"/>
              </a:rPr>
              <a:t> </a:t>
            </a:r>
            <a:r>
              <a:rPr lang="nb-NO" sz="2800" i="1" dirty="0" err="1">
                <a:latin typeface="+mj-lt"/>
              </a:rPr>
              <a:t>disagree</a:t>
            </a:r>
            <a:r>
              <a:rPr lang="nb-NO" sz="2800" i="1" dirty="0">
                <a:latin typeface="+mj-lt"/>
              </a:rPr>
              <a:t> </a:t>
            </a:r>
            <a:r>
              <a:rPr lang="nb-NO" sz="2800" i="1" dirty="0" err="1">
                <a:latin typeface="+mj-lt"/>
              </a:rPr>
              <a:t>with</a:t>
            </a:r>
            <a:r>
              <a:rPr lang="nb-NO" sz="2800" i="1" dirty="0">
                <a:latin typeface="+mj-lt"/>
              </a:rPr>
              <a:t> </a:t>
            </a:r>
            <a:r>
              <a:rPr lang="nb-NO" sz="2800" i="1" dirty="0" err="1">
                <a:latin typeface="+mj-lt"/>
              </a:rPr>
              <a:t>you</a:t>
            </a:r>
            <a:r>
              <a:rPr lang="nb-NO" sz="2800" i="1" dirty="0">
                <a:latin typeface="+mj-lt"/>
              </a:rPr>
              <a:t>, </a:t>
            </a:r>
            <a:r>
              <a:rPr lang="nb-NO" sz="2800" i="1" dirty="0" err="1">
                <a:latin typeface="+mj-lt"/>
              </a:rPr>
              <a:t>but</a:t>
            </a:r>
            <a:r>
              <a:rPr lang="nb-NO" sz="2800" i="1" dirty="0">
                <a:latin typeface="+mj-lt"/>
              </a:rPr>
              <a:t> </a:t>
            </a:r>
            <a:r>
              <a:rPr lang="nb-NO" sz="2800" i="1" dirty="0" err="1">
                <a:latin typeface="+mj-lt"/>
              </a:rPr>
              <a:t>despite</a:t>
            </a:r>
            <a:r>
              <a:rPr lang="nb-NO" sz="2800" i="1" dirty="0">
                <a:latin typeface="+mj-lt"/>
              </a:rPr>
              <a:t> </a:t>
            </a:r>
            <a:r>
              <a:rPr lang="nb-NO" sz="2800" i="1" dirty="0" err="1">
                <a:latin typeface="+mj-lt"/>
              </a:rPr>
              <a:t>of</a:t>
            </a:r>
            <a:r>
              <a:rPr lang="nb-NO" sz="2800" i="1" dirty="0">
                <a:latin typeface="+mj-lt"/>
              </a:rPr>
              <a:t> </a:t>
            </a:r>
            <a:r>
              <a:rPr lang="nb-NO" sz="2800" i="1" dirty="0" err="1">
                <a:latin typeface="+mj-lt"/>
              </a:rPr>
              <a:t>this</a:t>
            </a:r>
            <a:r>
              <a:rPr lang="nb-NO" sz="2800" i="1" dirty="0">
                <a:latin typeface="+mj-lt"/>
              </a:rPr>
              <a:t> I </a:t>
            </a:r>
            <a:r>
              <a:rPr lang="nb-NO" sz="2800" i="1" dirty="0" err="1">
                <a:latin typeface="+mj-lt"/>
              </a:rPr>
              <a:t>will</a:t>
            </a:r>
            <a:r>
              <a:rPr lang="nb-NO" sz="2800" i="1" dirty="0">
                <a:latin typeface="+mj-lt"/>
              </a:rPr>
              <a:t> </a:t>
            </a:r>
            <a:r>
              <a:rPr lang="nb-NO" sz="2800" i="1" dirty="0" err="1">
                <a:latin typeface="+mj-lt"/>
              </a:rPr>
              <a:t>sincerely</a:t>
            </a:r>
            <a:r>
              <a:rPr lang="nb-NO" sz="2800" i="1" dirty="0">
                <a:latin typeface="+mj-lt"/>
              </a:rPr>
              <a:t> </a:t>
            </a:r>
            <a:r>
              <a:rPr lang="nb-NO" sz="2800" i="1" dirty="0" err="1">
                <a:latin typeface="+mj-lt"/>
              </a:rPr>
              <a:t>respect</a:t>
            </a:r>
            <a:r>
              <a:rPr lang="nb-NO" sz="2800" i="1" dirty="0">
                <a:latin typeface="+mj-lt"/>
              </a:rPr>
              <a:t> and </a:t>
            </a:r>
            <a:r>
              <a:rPr lang="nb-NO" sz="2800" i="1" dirty="0" err="1">
                <a:latin typeface="+mj-lt"/>
              </a:rPr>
              <a:t>defend</a:t>
            </a:r>
            <a:r>
              <a:rPr lang="nb-NO" sz="2800" i="1" dirty="0">
                <a:latin typeface="+mj-lt"/>
              </a:rPr>
              <a:t> </a:t>
            </a:r>
            <a:r>
              <a:rPr lang="nb-NO" sz="2800" i="1" dirty="0" err="1">
                <a:latin typeface="+mj-lt"/>
              </a:rPr>
              <a:t>your</a:t>
            </a:r>
            <a:r>
              <a:rPr lang="nb-NO" sz="2800" i="1" dirty="0">
                <a:latin typeface="+mj-lt"/>
              </a:rPr>
              <a:t> right to have and </a:t>
            </a:r>
            <a:br>
              <a:rPr lang="nb-NO" sz="2800" i="1" dirty="0">
                <a:latin typeface="+mj-lt"/>
              </a:rPr>
            </a:br>
            <a:r>
              <a:rPr lang="nb-NO" sz="2800" i="1" dirty="0">
                <a:latin typeface="+mj-lt"/>
              </a:rPr>
              <a:t>to </a:t>
            </a:r>
            <a:r>
              <a:rPr lang="nb-NO" sz="2800" i="1" dirty="0" err="1">
                <a:latin typeface="+mj-lt"/>
              </a:rPr>
              <a:t>express</a:t>
            </a:r>
            <a:r>
              <a:rPr lang="nb-NO" sz="2800" i="1" dirty="0">
                <a:latin typeface="+mj-lt"/>
              </a:rPr>
              <a:t> </a:t>
            </a:r>
            <a:r>
              <a:rPr lang="nb-NO" sz="2800" i="1" dirty="0" err="1">
                <a:latin typeface="+mj-lt"/>
              </a:rPr>
              <a:t>your</a:t>
            </a:r>
            <a:r>
              <a:rPr lang="nb-NO" sz="2800" i="1" dirty="0">
                <a:latin typeface="+mj-lt"/>
              </a:rPr>
              <a:t> </a:t>
            </a:r>
            <a:r>
              <a:rPr lang="nb-NO" sz="2800" i="1" dirty="0" err="1">
                <a:latin typeface="+mj-lt"/>
              </a:rPr>
              <a:t>convictions</a:t>
            </a:r>
            <a:r>
              <a:rPr lang="nb-NO" sz="2800" i="1" dirty="0">
                <a:latin typeface="+mj-lt"/>
              </a:rPr>
              <a:t> and </a:t>
            </a:r>
            <a:r>
              <a:rPr lang="nb-NO" sz="2800" i="1" dirty="0" err="1">
                <a:latin typeface="+mj-lt"/>
              </a:rPr>
              <a:t>views</a:t>
            </a:r>
            <a:r>
              <a:rPr lang="nb-NO" sz="2800" i="1" dirty="0">
                <a:latin typeface="+mj-lt"/>
              </a:rPr>
              <a:t>.» </a:t>
            </a:r>
          </a:p>
          <a:p>
            <a:br>
              <a:rPr lang="nb-NO" sz="1600" i="1" dirty="0">
                <a:latin typeface="+mj-lt"/>
              </a:rPr>
            </a:br>
            <a:r>
              <a:rPr lang="nb-NO" sz="2400" i="1" dirty="0">
                <a:latin typeface="+mj-lt"/>
              </a:rPr>
              <a:t>(And </a:t>
            </a:r>
            <a:r>
              <a:rPr lang="nb-NO" sz="2400" i="1" dirty="0" err="1">
                <a:latin typeface="+mj-lt"/>
              </a:rPr>
              <a:t>you</a:t>
            </a:r>
            <a:r>
              <a:rPr lang="nb-NO" sz="2400" i="1" dirty="0">
                <a:latin typeface="+mj-lt"/>
              </a:rPr>
              <a:t> </a:t>
            </a:r>
            <a:r>
              <a:rPr lang="nb-NO" sz="2400" i="1" dirty="0" err="1">
                <a:latin typeface="+mj-lt"/>
              </a:rPr>
              <a:t>may</a:t>
            </a:r>
            <a:r>
              <a:rPr lang="nb-NO" sz="2400" i="1" dirty="0">
                <a:latin typeface="+mj-lt"/>
              </a:rPr>
              <a:t> </a:t>
            </a:r>
            <a:r>
              <a:rPr lang="nb-NO" sz="2400" i="1" dirty="0" err="1">
                <a:latin typeface="+mj-lt"/>
              </a:rPr>
              <a:t>add</a:t>
            </a:r>
            <a:r>
              <a:rPr lang="nb-NO" sz="2400" i="1" dirty="0">
                <a:latin typeface="+mj-lt"/>
              </a:rPr>
              <a:t>: «I hope </a:t>
            </a:r>
            <a:r>
              <a:rPr lang="nb-NO" sz="2400" i="1" dirty="0" err="1">
                <a:latin typeface="+mj-lt"/>
              </a:rPr>
              <a:t>you’ll</a:t>
            </a:r>
            <a:r>
              <a:rPr lang="nb-NO" sz="2400" i="1" dirty="0">
                <a:latin typeface="+mj-lt"/>
              </a:rPr>
              <a:t> do </a:t>
            </a:r>
            <a:r>
              <a:rPr lang="nb-NO" sz="2400" i="1" dirty="0" err="1">
                <a:latin typeface="+mj-lt"/>
              </a:rPr>
              <a:t>the</a:t>
            </a:r>
            <a:r>
              <a:rPr lang="nb-NO" sz="2400" i="1" dirty="0">
                <a:latin typeface="+mj-lt"/>
              </a:rPr>
              <a:t> same! </a:t>
            </a:r>
          </a:p>
          <a:p>
            <a:r>
              <a:rPr lang="nb-NO" sz="2400" i="1" dirty="0" err="1">
                <a:latin typeface="+mj-lt"/>
              </a:rPr>
              <a:t>Tolerance</a:t>
            </a:r>
            <a:r>
              <a:rPr lang="nb-NO" sz="2400" i="1" dirty="0">
                <a:latin typeface="+mj-lt"/>
              </a:rPr>
              <a:t> </a:t>
            </a:r>
            <a:r>
              <a:rPr lang="nb-NO" sz="2400" i="1" dirty="0" err="1">
                <a:latin typeface="+mj-lt"/>
              </a:rPr>
              <a:t>cannot</a:t>
            </a:r>
            <a:r>
              <a:rPr lang="nb-NO" sz="2400" i="1" dirty="0">
                <a:latin typeface="+mj-lt"/>
              </a:rPr>
              <a:t> be a </a:t>
            </a:r>
            <a:r>
              <a:rPr lang="nb-NO" sz="2400" i="1" dirty="0" err="1">
                <a:latin typeface="+mj-lt"/>
              </a:rPr>
              <a:t>one</a:t>
            </a:r>
            <a:r>
              <a:rPr lang="nb-NO" sz="2400" i="1" dirty="0">
                <a:latin typeface="+mj-lt"/>
              </a:rPr>
              <a:t> </a:t>
            </a:r>
            <a:r>
              <a:rPr lang="nb-NO" sz="2400" i="1" dirty="0" err="1">
                <a:latin typeface="+mj-lt"/>
              </a:rPr>
              <a:t>way</a:t>
            </a:r>
            <a:r>
              <a:rPr lang="nb-NO" sz="2400" i="1" dirty="0">
                <a:latin typeface="+mj-lt"/>
              </a:rPr>
              <a:t> </a:t>
            </a:r>
            <a:r>
              <a:rPr lang="nb-NO" sz="2400" i="1" dirty="0" err="1">
                <a:latin typeface="+mj-lt"/>
              </a:rPr>
              <a:t>street</a:t>
            </a:r>
            <a:r>
              <a:rPr lang="nb-NO" sz="2400" i="1" dirty="0">
                <a:latin typeface="+mj-lt"/>
              </a:rPr>
              <a:t>.»)</a:t>
            </a:r>
            <a:endParaRPr lang="nb-NO" sz="2400" dirty="0">
              <a:latin typeface="+mj-lt"/>
            </a:endParaRPr>
          </a:p>
          <a:p>
            <a:endParaRPr lang="nb-NO" sz="1100" dirty="0">
              <a:latin typeface="+mj-lt"/>
            </a:endParaRPr>
          </a:p>
        </p:txBody>
      </p:sp>
      <p:pic>
        <p:nvPicPr>
          <p:cNvPr id="2052" name="Picture 4" descr="home_collag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344" y="11233"/>
            <a:ext cx="4644008" cy="184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96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431807" y="238249"/>
            <a:ext cx="8136904" cy="718017"/>
          </a:xfrm>
          <a:prstGeom prst="rect">
            <a:avLst/>
          </a:prstGeom>
          <a:noFill/>
        </p:spPr>
        <p:txBody>
          <a:bodyPr wrap="square" rtlCol="0">
            <a:spAutoFit/>
          </a:bodyPr>
          <a:lstStyle/>
          <a:p>
            <a:pPr>
              <a:lnSpc>
                <a:spcPts val="5100"/>
              </a:lnSpc>
            </a:pPr>
            <a:r>
              <a:rPr lang="nb-NO" sz="4000" dirty="0" err="1">
                <a:solidFill>
                  <a:srgbClr val="7030A0"/>
                </a:solidFill>
                <a:latin typeface="Arial Black" panose="020B0A04020102020204" pitchFamily="34" charset="0"/>
                <a:cs typeface="Arial" panose="020B0604020202020204" pitchFamily="34" charset="0"/>
              </a:rPr>
              <a:t>Some</a:t>
            </a:r>
            <a:r>
              <a:rPr lang="nb-NO" sz="4000" dirty="0">
                <a:solidFill>
                  <a:srgbClr val="7030A0"/>
                </a:solidFill>
                <a:latin typeface="Arial Black" panose="020B0A04020102020204" pitchFamily="34" charset="0"/>
                <a:cs typeface="Arial" panose="020B0604020202020204" pitchFamily="34" charset="0"/>
              </a:rPr>
              <a:t> </a:t>
            </a:r>
            <a:r>
              <a:rPr lang="nb-NO" sz="4000" dirty="0" err="1">
                <a:solidFill>
                  <a:srgbClr val="7030A0"/>
                </a:solidFill>
                <a:latin typeface="Arial Black" panose="020B0A04020102020204" pitchFamily="34" charset="0"/>
                <a:cs typeface="Arial" panose="020B0604020202020204" pitchFamily="34" charset="0"/>
              </a:rPr>
              <a:t>crucial</a:t>
            </a:r>
            <a:r>
              <a:rPr lang="nb-NO" sz="4000" dirty="0">
                <a:solidFill>
                  <a:srgbClr val="7030A0"/>
                </a:solidFill>
                <a:latin typeface="Arial Black" panose="020B0A04020102020204" pitchFamily="34" charset="0"/>
                <a:cs typeface="Arial" panose="020B0604020202020204" pitchFamily="34" charset="0"/>
              </a:rPr>
              <a:t> questions</a:t>
            </a:r>
            <a:endParaRPr lang="nb-NO" sz="3200" dirty="0">
              <a:solidFill>
                <a:srgbClr val="7030A0"/>
              </a:solidFill>
              <a:latin typeface="Arial Black" panose="020B0A04020102020204" pitchFamily="34" charset="0"/>
              <a:cs typeface="Arial" panose="020B0604020202020204" pitchFamily="34" charset="0"/>
            </a:endParaRPr>
          </a:p>
        </p:txBody>
      </p:sp>
      <p:sp>
        <p:nvSpPr>
          <p:cNvPr id="8" name="TekstSylinder 7"/>
          <p:cNvSpPr txBox="1"/>
          <p:nvPr/>
        </p:nvSpPr>
        <p:spPr>
          <a:xfrm>
            <a:off x="179512" y="908720"/>
            <a:ext cx="8856984" cy="6432530"/>
          </a:xfrm>
          <a:prstGeom prst="rect">
            <a:avLst/>
          </a:prstGeom>
          <a:noFill/>
        </p:spPr>
        <p:txBody>
          <a:bodyPr wrap="square" rtlCol="0">
            <a:spAutoFit/>
          </a:bodyPr>
          <a:lstStyle/>
          <a:p>
            <a:pPr marL="285750" indent="-285750">
              <a:buFont typeface="Arial" charset="0"/>
              <a:buChar char="•"/>
            </a:pPr>
            <a:r>
              <a:rPr lang="nb-NO" sz="2400" b="1" dirty="0">
                <a:latin typeface="Arial" panose="020B0604020202020204" pitchFamily="34" charset="0"/>
                <a:cs typeface="Arial" panose="020B0604020202020204" pitchFamily="34" charset="0"/>
              </a:rPr>
              <a:t>Is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world</a:t>
            </a:r>
            <a:r>
              <a:rPr lang="nb-NO" sz="2400" b="1" dirty="0">
                <a:latin typeface="Arial" panose="020B0604020202020204" pitchFamily="34" charset="0"/>
                <a:cs typeface="Arial" panose="020B0604020202020204" pitchFamily="34" charset="0"/>
              </a:rPr>
              <a:t> and </a:t>
            </a:r>
            <a:r>
              <a:rPr lang="nb-NO" sz="2400" b="1" dirty="0" err="1">
                <a:latin typeface="Arial" panose="020B0604020202020204" pitchFamily="34" charset="0"/>
                <a:cs typeface="Arial" panose="020B0604020202020204" pitchFamily="34" charset="0"/>
              </a:rPr>
              <a:t>mankind</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created</a:t>
            </a:r>
            <a:r>
              <a:rPr lang="nb-NO" sz="2400" b="1" dirty="0">
                <a:latin typeface="Arial" panose="020B0604020202020204" pitchFamily="34" charset="0"/>
                <a:cs typeface="Arial" panose="020B0604020202020204" pitchFamily="34" charset="0"/>
              </a:rPr>
              <a:t>? </a:t>
            </a:r>
            <a:br>
              <a:rPr lang="nb-NO" sz="24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Is </a:t>
            </a:r>
            <a:r>
              <a:rPr lang="nb-NO" sz="2400" b="1" dirty="0" err="1">
                <a:latin typeface="Arial" panose="020B0604020202020204" pitchFamily="34" charset="0"/>
                <a:cs typeface="Arial" panose="020B0604020202020204" pitchFamily="34" charset="0"/>
              </a:rPr>
              <a:t>there</a:t>
            </a:r>
            <a:r>
              <a:rPr lang="nb-NO" sz="2400" b="1" dirty="0">
                <a:latin typeface="Arial" panose="020B0604020202020204" pitchFamily="34" charset="0"/>
                <a:cs typeface="Arial" panose="020B0604020202020204" pitchFamily="34" charset="0"/>
              </a:rPr>
              <a:t> a </a:t>
            </a:r>
            <a:r>
              <a:rPr lang="nb-NO" sz="2400" b="1" dirty="0" err="1">
                <a:latin typeface="Arial" panose="020B0604020202020204" pitchFamily="34" charset="0"/>
                <a:cs typeface="Arial" panose="020B0604020202020204" pitchFamily="34" charset="0"/>
              </a:rPr>
              <a:t>Creator</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who</a:t>
            </a:r>
            <a:r>
              <a:rPr lang="nb-NO" sz="2400" b="1" dirty="0">
                <a:latin typeface="Arial" panose="020B0604020202020204" pitchFamily="34" charset="0"/>
                <a:cs typeface="Arial" panose="020B0604020202020204" pitchFamily="34" charset="0"/>
              </a:rPr>
              <a:t> holds </a:t>
            </a:r>
            <a:r>
              <a:rPr lang="nb-NO" sz="2400" b="1" dirty="0" err="1">
                <a:latin typeface="Arial" panose="020B0604020202020204" pitchFamily="34" charset="0"/>
                <a:cs typeface="Arial" panose="020B0604020202020204" pitchFamily="34" charset="0"/>
              </a:rPr>
              <a:t>us</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responsible</a:t>
            </a:r>
            <a:r>
              <a:rPr lang="nb-NO" sz="2400" b="1" dirty="0">
                <a:latin typeface="Arial" panose="020B0604020202020204" pitchFamily="34" charset="0"/>
                <a:cs typeface="Arial" panose="020B0604020202020204" pitchFamily="34" charset="0"/>
              </a:rPr>
              <a:t>? </a:t>
            </a:r>
            <a:br>
              <a:rPr lang="nb-NO" sz="2200" b="1"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 Or do </a:t>
            </a:r>
            <a:r>
              <a:rPr lang="nb-NO" sz="2000" dirty="0" err="1">
                <a:latin typeface="Arial" panose="020B0604020202020204" pitchFamily="34" charset="0"/>
                <a:cs typeface="Arial" panose="020B0604020202020204" pitchFamily="34" charset="0"/>
              </a:rPr>
              <a:t>we</a:t>
            </a:r>
            <a:r>
              <a:rPr lang="nb-NO" sz="2000" dirty="0">
                <a:latin typeface="Arial" panose="020B0604020202020204" pitchFamily="34" charset="0"/>
                <a:cs typeface="Arial" panose="020B0604020202020204" pitchFamily="34" charset="0"/>
              </a:rPr>
              <a:t> live in a </a:t>
            </a:r>
            <a:r>
              <a:rPr lang="nb-NO" sz="2000" dirty="0" err="1">
                <a:latin typeface="Arial" panose="020B0604020202020204" pitchFamily="34" charset="0"/>
                <a:cs typeface="Arial" panose="020B0604020202020204" pitchFamily="34" charset="0"/>
              </a:rPr>
              <a:t>Universe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without</a:t>
            </a:r>
            <a:r>
              <a:rPr lang="nb-NO" sz="2000" dirty="0">
                <a:latin typeface="Arial" panose="020B0604020202020204" pitchFamily="34" charset="0"/>
                <a:cs typeface="Arial" panose="020B0604020202020204" pitchFamily="34" charset="0"/>
              </a:rPr>
              <a:t> a </a:t>
            </a:r>
            <a:r>
              <a:rPr lang="nb-NO" sz="2000" dirty="0" err="1">
                <a:latin typeface="Arial" panose="020B0604020202020204" pitchFamily="34" charset="0"/>
                <a:cs typeface="Arial" panose="020B0604020202020204" pitchFamily="34" charset="0"/>
              </a:rPr>
              <a:t>Creator</a:t>
            </a:r>
            <a:r>
              <a:rPr lang="nb-NO" sz="2000" dirty="0">
                <a:latin typeface="Arial" panose="020B0604020202020204" pitchFamily="34" charset="0"/>
                <a:cs typeface="Arial" panose="020B0604020202020204" pitchFamily="34" charset="0"/>
              </a:rPr>
              <a:t> and God? </a:t>
            </a:r>
          </a:p>
          <a:p>
            <a:pPr marL="285750" indent="-285750">
              <a:buFont typeface="Arial" charset="0"/>
              <a:buChar char="•"/>
            </a:pPr>
            <a:endParaRPr lang="nb-NO" sz="8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Is </a:t>
            </a:r>
            <a:r>
              <a:rPr lang="nb-NO" sz="2400" b="1" dirty="0" err="1">
                <a:latin typeface="Arial" panose="020B0604020202020204" pitchFamily="34" charset="0"/>
                <a:cs typeface="Arial" panose="020B0604020202020204" pitchFamily="34" charset="0"/>
              </a:rPr>
              <a:t>marriage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God’s</a:t>
            </a:r>
            <a:r>
              <a:rPr lang="nb-NO" sz="2400" b="1" dirty="0">
                <a:latin typeface="Arial" panose="020B0604020202020204" pitchFamily="34" charset="0"/>
                <a:cs typeface="Arial" panose="020B0604020202020204" pitchFamily="34" charset="0"/>
              </a:rPr>
              <a:t> design for </a:t>
            </a:r>
            <a:r>
              <a:rPr lang="nb-NO" sz="2400" b="1" dirty="0" err="1">
                <a:latin typeface="Arial" panose="020B0604020202020204" pitchFamily="34" charset="0"/>
                <a:cs typeface="Arial" panose="020B0604020202020204" pitchFamily="34" charset="0"/>
              </a:rPr>
              <a:t>one</a:t>
            </a:r>
            <a:r>
              <a:rPr lang="nb-NO" sz="2400" b="1" dirty="0">
                <a:latin typeface="Arial" panose="020B0604020202020204" pitchFamily="34" charset="0"/>
                <a:cs typeface="Arial" panose="020B0604020202020204" pitchFamily="34" charset="0"/>
              </a:rPr>
              <a:t> man and </a:t>
            </a:r>
            <a:r>
              <a:rPr lang="nb-NO" sz="2400" b="1" dirty="0" err="1">
                <a:latin typeface="Arial" panose="020B0604020202020204" pitchFamily="34" charset="0"/>
                <a:cs typeface="Arial" panose="020B0604020202020204" pitchFamily="34" charset="0"/>
              </a:rPr>
              <a:t>one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woman</a:t>
            </a:r>
            <a:r>
              <a:rPr lang="nb-NO" sz="2400" b="1" dirty="0">
                <a:latin typeface="Arial" panose="020B0604020202020204" pitchFamily="34" charset="0"/>
                <a:cs typeface="Arial" panose="020B0604020202020204" pitchFamily="34" charset="0"/>
              </a:rPr>
              <a:t>?</a:t>
            </a:r>
            <a:br>
              <a:rPr lang="nb-NO" sz="2400" b="1"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Or is </a:t>
            </a:r>
            <a:r>
              <a:rPr lang="nb-NO" sz="2400" dirty="0" err="1">
                <a:latin typeface="Arial" panose="020B0604020202020204" pitchFamily="34" charset="0"/>
                <a:cs typeface="Arial" panose="020B0604020202020204" pitchFamily="34" charset="0"/>
              </a:rPr>
              <a:t>marriage</a:t>
            </a:r>
            <a:r>
              <a:rPr lang="nb-NO" sz="2400" dirty="0">
                <a:latin typeface="Arial" panose="020B0604020202020204" pitchFamily="34" charset="0"/>
                <a:cs typeface="Arial" panose="020B0604020202020204" pitchFamily="34" charset="0"/>
              </a:rPr>
              <a:t> a «</a:t>
            </a:r>
            <a:r>
              <a:rPr lang="nb-NO" sz="2400" dirty="0" err="1">
                <a:latin typeface="Arial" panose="020B0604020202020204" pitchFamily="34" charset="0"/>
                <a:cs typeface="Arial" panose="020B0604020202020204" pitchFamily="34" charset="0"/>
              </a:rPr>
              <a:t>social</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construct</a:t>
            </a:r>
            <a:r>
              <a:rPr lang="nb-NO" sz="2400" dirty="0">
                <a:latin typeface="Arial" panose="020B0604020202020204" pitchFamily="34" charset="0"/>
                <a:cs typeface="Arial" panose="020B0604020202020204" pitchFamily="34" charset="0"/>
              </a:rPr>
              <a:t>», a man-</a:t>
            </a:r>
            <a:r>
              <a:rPr lang="nb-NO" sz="2400" dirty="0" err="1">
                <a:latin typeface="Arial" panose="020B0604020202020204" pitchFamily="34" charset="0"/>
                <a:cs typeface="Arial" panose="020B0604020202020204" pitchFamily="34" charset="0"/>
              </a:rPr>
              <a:t>made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invention</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which</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we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free</a:t>
            </a:r>
            <a:r>
              <a:rPr lang="nb-NO" sz="2400" dirty="0">
                <a:latin typeface="Arial" panose="020B0604020202020204" pitchFamily="34" charset="0"/>
                <a:cs typeface="Arial" panose="020B0604020202020204" pitchFamily="34" charset="0"/>
              </a:rPr>
              <a:t> to </a:t>
            </a:r>
            <a:r>
              <a:rPr lang="nb-NO" sz="2400" dirty="0" err="1">
                <a:latin typeface="Arial" panose="020B0604020202020204" pitchFamily="34" charset="0"/>
                <a:cs typeface="Arial" panose="020B0604020202020204" pitchFamily="34" charset="0"/>
              </a:rPr>
              <a:t>define</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redefine</a:t>
            </a:r>
            <a:r>
              <a:rPr lang="nb-NO" sz="2400" dirty="0">
                <a:latin typeface="Arial" panose="020B0604020202020204" pitchFamily="34" charset="0"/>
                <a:cs typeface="Arial" panose="020B0604020202020204" pitchFamily="34" charset="0"/>
              </a:rPr>
              <a:t> as </a:t>
            </a:r>
            <a:r>
              <a:rPr lang="nb-NO" sz="2400" dirty="0" err="1">
                <a:latin typeface="Arial" panose="020B0604020202020204" pitchFamily="34" charset="0"/>
                <a:cs typeface="Arial" panose="020B0604020202020204" pitchFamily="34" charset="0"/>
              </a:rPr>
              <a:t>we</a:t>
            </a:r>
            <a:r>
              <a:rPr lang="nb-NO" sz="2400" dirty="0">
                <a:latin typeface="Arial" panose="020B0604020202020204" pitchFamily="34" charset="0"/>
                <a:cs typeface="Arial" panose="020B0604020202020204" pitchFamily="34" charset="0"/>
              </a:rPr>
              <a:t> like?</a:t>
            </a:r>
          </a:p>
          <a:p>
            <a:pPr marL="285750" indent="-285750">
              <a:buFont typeface="Arial" charset="0"/>
              <a:buChar char="•"/>
            </a:pPr>
            <a:endParaRPr lang="nb-NO" sz="8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Is it a God-given right for </a:t>
            </a:r>
            <a:r>
              <a:rPr lang="nb-NO" sz="2400" b="1" dirty="0" err="1">
                <a:latin typeface="Arial" panose="020B0604020202020204" pitchFamily="34" charset="0"/>
                <a:cs typeface="Arial" panose="020B0604020202020204" pitchFamily="34" charset="0"/>
              </a:rPr>
              <a:t>children</a:t>
            </a:r>
            <a:r>
              <a:rPr lang="nb-NO" sz="2400" b="1" dirty="0">
                <a:latin typeface="Arial" panose="020B0604020202020204" pitchFamily="34" charset="0"/>
                <a:cs typeface="Arial" panose="020B0604020202020204" pitchFamily="34" charset="0"/>
              </a:rPr>
              <a:t> to </a:t>
            </a:r>
            <a:r>
              <a:rPr lang="nb-NO" sz="2400" b="1" dirty="0" err="1">
                <a:latin typeface="Arial" panose="020B0604020202020204" pitchFamily="34" charset="0"/>
                <a:cs typeface="Arial" panose="020B0604020202020204" pitchFamily="34" charset="0"/>
              </a:rPr>
              <a:t>know</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their</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father</a:t>
            </a:r>
            <a:r>
              <a:rPr lang="nb-NO" sz="2400" b="1" dirty="0">
                <a:latin typeface="Arial" panose="020B0604020202020204" pitchFamily="34" charset="0"/>
                <a:cs typeface="Arial" panose="020B0604020202020204" pitchFamily="34" charset="0"/>
              </a:rPr>
              <a:t> and </a:t>
            </a:r>
            <a:r>
              <a:rPr lang="nb-NO" sz="2400" b="1" dirty="0" err="1">
                <a:latin typeface="Arial" panose="020B0604020202020204" pitchFamily="34" charset="0"/>
                <a:cs typeface="Arial" panose="020B0604020202020204" pitchFamily="34" charset="0"/>
              </a:rPr>
              <a:t>mother</a:t>
            </a:r>
            <a:r>
              <a:rPr lang="nb-NO" sz="2400" b="1" dirty="0">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 Or is </a:t>
            </a:r>
            <a:r>
              <a:rPr lang="nb-NO" sz="2400" dirty="0" err="1">
                <a:latin typeface="Arial" panose="020B0604020202020204" pitchFamily="34" charset="0"/>
                <a:cs typeface="Arial" panose="020B0604020202020204" pitchFamily="34" charset="0"/>
              </a:rPr>
              <a:t>planned</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fatherless</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motherless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children</a:t>
            </a:r>
            <a:r>
              <a:rPr lang="nb-NO" sz="2400" dirty="0">
                <a:latin typeface="Arial" panose="020B0604020202020204" pitchFamily="34" charset="0"/>
                <a:cs typeface="Arial" panose="020B0604020202020204" pitchFamily="34" charset="0"/>
              </a:rPr>
              <a:t> in </a:t>
            </a:r>
            <a:r>
              <a:rPr lang="nb-NO" sz="2400" dirty="0" err="1">
                <a:latin typeface="Arial" panose="020B0604020202020204" pitchFamily="34" charset="0"/>
                <a:cs typeface="Arial" panose="020B0604020202020204" pitchFamily="34" charset="0"/>
              </a:rPr>
              <a:t>accordance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with</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God’s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will</a:t>
            </a:r>
            <a:r>
              <a:rPr lang="nb-NO" sz="2400" dirty="0">
                <a:latin typeface="Arial" panose="020B0604020202020204" pitchFamily="34" charset="0"/>
                <a:cs typeface="Arial" panose="020B0604020202020204" pitchFamily="34" charset="0"/>
              </a:rPr>
              <a:t>? </a:t>
            </a:r>
          </a:p>
          <a:p>
            <a:pPr marL="285750" indent="-285750">
              <a:buFont typeface="Arial" charset="0"/>
              <a:buChar char="•"/>
            </a:pPr>
            <a:endParaRPr lang="nb-NO" sz="5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Are </a:t>
            </a:r>
            <a:r>
              <a:rPr lang="nb-NO" sz="2400" b="1" dirty="0" err="1">
                <a:latin typeface="Arial" panose="020B0604020202020204" pitchFamily="34" charset="0"/>
                <a:cs typeface="Arial" panose="020B0604020202020204" pitchFamily="34" charset="0"/>
              </a:rPr>
              <a:t>homosexual</a:t>
            </a:r>
            <a:r>
              <a:rPr lang="nb-NO" sz="2400" b="1" dirty="0">
                <a:latin typeface="Arial" panose="020B0604020202020204" pitchFamily="34" charset="0"/>
                <a:cs typeface="Arial" panose="020B0604020202020204" pitchFamily="34" charset="0"/>
              </a:rPr>
              <a:t> relationships in </a:t>
            </a:r>
            <a:r>
              <a:rPr lang="nb-NO" sz="2400" b="1" dirty="0" err="1">
                <a:latin typeface="Arial" panose="020B0604020202020204" pitchFamily="34" charset="0"/>
                <a:cs typeface="Arial" panose="020B0604020202020204" pitchFamily="34" charset="0"/>
              </a:rPr>
              <a:t>harmony</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with</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God’s</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will</a:t>
            </a:r>
            <a:r>
              <a:rPr lang="nb-NO" sz="2400" b="1"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 Or </a:t>
            </a:r>
            <a:r>
              <a:rPr lang="nb-NO" sz="2000" dirty="0" err="1">
                <a:latin typeface="Arial" panose="020B0604020202020204" pitchFamily="34" charset="0"/>
                <a:cs typeface="Arial" panose="020B0604020202020204" pitchFamily="34" charset="0"/>
              </a:rPr>
              <a:t>does</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the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Bible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teach</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that</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sexual</a:t>
            </a:r>
            <a:r>
              <a:rPr lang="nb-NO" sz="2000" dirty="0">
                <a:latin typeface="Arial" panose="020B0604020202020204" pitchFamily="34" charset="0"/>
                <a:cs typeface="Arial" panose="020B0604020202020204" pitchFamily="34" charset="0"/>
              </a:rPr>
              <a:t> relationships </a:t>
            </a:r>
            <a:r>
              <a:rPr lang="nb-NO" sz="2000" dirty="0" err="1">
                <a:latin typeface="Arial" panose="020B0604020202020204" pitchFamily="34" charset="0"/>
                <a:cs typeface="Arial" panose="020B0604020202020204" pitchFamily="34" charset="0"/>
              </a:rPr>
              <a:t>belong</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within</a:t>
            </a:r>
            <a:r>
              <a:rPr lang="nb-NO" sz="2000" dirty="0">
                <a:latin typeface="Arial" panose="020B0604020202020204" pitchFamily="34" charset="0"/>
                <a:cs typeface="Arial" panose="020B0604020202020204" pitchFamily="34" charset="0"/>
              </a:rPr>
              <a:t> a </a:t>
            </a:r>
            <a:r>
              <a:rPr lang="nb-NO" sz="2000" dirty="0" err="1">
                <a:latin typeface="Arial" panose="020B0604020202020204" pitchFamily="34" charset="0"/>
                <a:cs typeface="Arial" panose="020B0604020202020204" pitchFamily="34" charset="0"/>
              </a:rPr>
              <a:t>marriage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between</a:t>
            </a:r>
            <a:r>
              <a:rPr lang="nb-NO" sz="2000" dirty="0">
                <a:latin typeface="Arial" panose="020B0604020202020204" pitchFamily="34" charset="0"/>
                <a:cs typeface="Arial" panose="020B0604020202020204" pitchFamily="34" charset="0"/>
              </a:rPr>
              <a:t> a man and a </a:t>
            </a:r>
            <a:r>
              <a:rPr lang="nb-NO" sz="2000" dirty="0" err="1">
                <a:latin typeface="Arial" panose="020B0604020202020204" pitchFamily="34" charset="0"/>
                <a:cs typeface="Arial" panose="020B0604020202020204" pitchFamily="34" charset="0"/>
              </a:rPr>
              <a:t>woman</a:t>
            </a:r>
            <a:r>
              <a:rPr lang="nb-NO" sz="2000" dirty="0">
                <a:latin typeface="Arial" panose="020B0604020202020204" pitchFamily="34" charset="0"/>
                <a:cs typeface="Arial" panose="020B0604020202020204" pitchFamily="34" charset="0"/>
              </a:rPr>
              <a:t>?</a:t>
            </a:r>
            <a:br>
              <a:rPr lang="nb-NO" sz="2000" dirty="0">
                <a:latin typeface="Arial" panose="020B0604020202020204" pitchFamily="34" charset="0"/>
                <a:cs typeface="Arial" panose="020B0604020202020204" pitchFamily="34" charset="0"/>
              </a:rPr>
            </a:br>
            <a:endParaRPr lang="nb-NO" sz="7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Is sex and </a:t>
            </a:r>
            <a:r>
              <a:rPr lang="nb-NO" sz="2400" b="1" dirty="0" err="1">
                <a:latin typeface="Arial" panose="020B0604020202020204" pitchFamily="34" charset="0"/>
                <a:cs typeface="Arial" panose="020B0604020202020204" pitchFamily="34" charset="0"/>
              </a:rPr>
              <a:t>gender</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defined</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on</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basis </a:t>
            </a:r>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feelings and </a:t>
            </a:r>
            <a:r>
              <a:rPr lang="nb-NO" sz="2400" b="1" dirty="0" err="1">
                <a:latin typeface="Arial" panose="020B0604020202020204" pitchFamily="34" charset="0"/>
                <a:cs typeface="Arial" panose="020B0604020202020204" pitchFamily="34" charset="0"/>
              </a:rPr>
              <a:t>preferences</a:t>
            </a:r>
            <a:r>
              <a:rPr lang="nb-NO" sz="2400" b="1" dirty="0">
                <a:latin typeface="Arial" panose="020B0604020202020204" pitchFamily="34" charset="0"/>
                <a:cs typeface="Arial" panose="020B0604020202020204" pitchFamily="34" charset="0"/>
              </a:rPr>
              <a:t>, - or </a:t>
            </a:r>
            <a:r>
              <a:rPr lang="nb-NO" sz="2400" b="1" dirty="0" err="1">
                <a:latin typeface="Arial" panose="020B0604020202020204" pitchFamily="34" charset="0"/>
                <a:cs typeface="Arial" panose="020B0604020202020204" pitchFamily="34" charset="0"/>
              </a:rPr>
              <a:t>on</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biology</a:t>
            </a:r>
            <a:r>
              <a:rPr lang="nb-NO" sz="2400" b="1" dirty="0">
                <a:latin typeface="Arial" panose="020B0604020202020204" pitchFamily="34" charset="0"/>
                <a:cs typeface="Arial" panose="020B0604020202020204" pitchFamily="34" charset="0"/>
              </a:rPr>
              <a:t>?</a:t>
            </a:r>
            <a:r>
              <a:rPr lang="nb-NO" sz="2200" b="1" dirty="0">
                <a:latin typeface="Arial" panose="020B0604020202020204" pitchFamily="34" charset="0"/>
                <a:cs typeface="Arial" panose="020B0604020202020204" pitchFamily="34" charset="0"/>
              </a:rPr>
              <a:t> How </a:t>
            </a:r>
            <a:r>
              <a:rPr lang="nb-NO" sz="2200" b="1" dirty="0" err="1">
                <a:latin typeface="Arial" panose="020B0604020202020204" pitchFamily="34" charset="0"/>
                <a:cs typeface="Arial" panose="020B0604020202020204" pitchFamily="34" charset="0"/>
              </a:rPr>
              <a:t>many</a:t>
            </a:r>
            <a:r>
              <a:rPr lang="nb-NO" sz="2200" b="1" dirty="0">
                <a:latin typeface="Arial" panose="020B0604020202020204" pitchFamily="34" charset="0"/>
                <a:cs typeface="Arial" panose="020B0604020202020204" pitchFamily="34" charset="0"/>
              </a:rPr>
              <a:t> </a:t>
            </a:r>
            <a:r>
              <a:rPr lang="nb-NO" sz="2200" b="1" dirty="0" err="1">
                <a:latin typeface="Arial" panose="020B0604020202020204" pitchFamily="34" charset="0"/>
                <a:cs typeface="Arial" panose="020B0604020202020204" pitchFamily="34" charset="0"/>
              </a:rPr>
              <a:t>sexes</a:t>
            </a:r>
            <a:r>
              <a:rPr lang="nb-NO" sz="2200" b="1" dirty="0">
                <a:latin typeface="Arial" panose="020B0604020202020204" pitchFamily="34" charset="0"/>
                <a:cs typeface="Arial" panose="020B0604020202020204" pitchFamily="34" charset="0"/>
              </a:rPr>
              <a:t> </a:t>
            </a:r>
            <a:r>
              <a:rPr lang="nb-NO" sz="2200" b="1" dirty="0" err="1">
                <a:latin typeface="Arial" panose="020B0604020202020204" pitchFamily="34" charset="0"/>
                <a:cs typeface="Arial" panose="020B0604020202020204" pitchFamily="34" charset="0"/>
              </a:rPr>
              <a:t>are</a:t>
            </a:r>
            <a:r>
              <a:rPr lang="nb-NO" sz="2200" b="1" dirty="0">
                <a:latin typeface="Arial" panose="020B0604020202020204" pitchFamily="34" charset="0"/>
                <a:cs typeface="Arial" panose="020B0604020202020204" pitchFamily="34" charset="0"/>
              </a:rPr>
              <a:t> </a:t>
            </a:r>
            <a:r>
              <a:rPr lang="nb-NO" sz="2200" b="1" dirty="0" err="1">
                <a:latin typeface="Arial" panose="020B0604020202020204" pitchFamily="34" charset="0"/>
                <a:cs typeface="Arial" panose="020B0604020202020204" pitchFamily="34" charset="0"/>
              </a:rPr>
              <a:t>there</a:t>
            </a:r>
            <a:r>
              <a:rPr lang="nb-NO" sz="2200" b="1" dirty="0">
                <a:latin typeface="Arial" panose="020B0604020202020204" pitchFamily="34" charset="0"/>
                <a:cs typeface="Arial" panose="020B0604020202020204" pitchFamily="34" charset="0"/>
              </a:rPr>
              <a:t>? </a:t>
            </a:r>
            <a:br>
              <a:rPr lang="nb-NO" sz="2200" b="1" dirty="0">
                <a:latin typeface="Arial" panose="020B0604020202020204" pitchFamily="34" charset="0"/>
                <a:cs typeface="Arial" panose="020B0604020202020204" pitchFamily="34" charset="0"/>
              </a:rPr>
            </a:br>
            <a:r>
              <a:rPr lang="nb-NO" sz="2200" dirty="0" err="1">
                <a:latin typeface="Arial" panose="020B0604020202020204" pitchFamily="34" charset="0"/>
                <a:cs typeface="Arial" panose="020B0604020202020204" pitchFamily="34" charset="0"/>
              </a:rPr>
              <a:t>What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about</a:t>
            </a:r>
            <a:r>
              <a:rPr lang="nb-NO" sz="2200"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XX and XY </a:t>
            </a:r>
            <a:r>
              <a:rPr lang="nb-NO" sz="2000" dirty="0" err="1">
                <a:latin typeface="Arial" panose="020B0604020202020204" pitchFamily="34" charset="0"/>
                <a:cs typeface="Arial" panose="020B0604020202020204" pitchFamily="34" charset="0"/>
              </a:rPr>
              <a:t>chromosomes</a:t>
            </a:r>
            <a:r>
              <a:rPr lang="nb-NO" sz="2000" dirty="0">
                <a:latin typeface="Arial" panose="020B0604020202020204" pitchFamily="34" charset="0"/>
                <a:cs typeface="Arial" panose="020B0604020202020204" pitchFamily="34" charset="0"/>
              </a:rPr>
              <a:t> …?</a:t>
            </a:r>
            <a:br>
              <a:rPr lang="nb-NO" sz="1100" dirty="0">
                <a:latin typeface="Arial" panose="020B0604020202020204" pitchFamily="34" charset="0"/>
                <a:cs typeface="Arial" panose="020B0604020202020204" pitchFamily="34" charset="0"/>
                <a:sym typeface="Wingdings" panose="05000000000000000000" pitchFamily="2" charset="2"/>
              </a:rPr>
            </a:br>
            <a:endParaRPr lang="nb-NO" sz="2000" dirty="0">
              <a:latin typeface="Arial" panose="020B0604020202020204" pitchFamily="34" charset="0"/>
              <a:cs typeface="Arial" panose="020B0604020202020204" pitchFamily="34" charset="0"/>
            </a:endParaRPr>
          </a:p>
        </p:txBody>
      </p:sp>
      <p:pic>
        <p:nvPicPr>
          <p:cNvPr id="9" name="Picture 2" descr="Image result for Te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908720"/>
            <a:ext cx="1872208" cy="97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96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467544" y="332656"/>
            <a:ext cx="8280920" cy="6455613"/>
          </a:xfrm>
          <a:prstGeom prst="rect">
            <a:avLst/>
          </a:prstGeom>
        </p:spPr>
        <p:txBody>
          <a:bodyPr wrap="square">
            <a:spAutoFit/>
          </a:bodyPr>
          <a:lstStyle/>
          <a:p>
            <a:r>
              <a:rPr lang="nb-NO" sz="4400" b="1" dirty="0" err="1">
                <a:solidFill>
                  <a:srgbClr val="7030A0"/>
                </a:solidFill>
                <a:latin typeface="Arial Black" panose="020B0A04020102020204" pitchFamily="34" charset="0"/>
              </a:rPr>
              <a:t>Two</a:t>
            </a:r>
            <a:r>
              <a:rPr lang="nb-NO" sz="4400" b="1" dirty="0">
                <a:solidFill>
                  <a:srgbClr val="7030A0"/>
                </a:solidFill>
                <a:latin typeface="Arial Black" panose="020B0A04020102020204" pitchFamily="34" charset="0"/>
              </a:rPr>
              <a:t> lies </a:t>
            </a:r>
            <a:r>
              <a:rPr lang="nb-NO" sz="2800" b="1" dirty="0" err="1">
                <a:solidFill>
                  <a:srgbClr val="7030A0"/>
                </a:solidFill>
                <a:latin typeface="Arial Black" panose="020B0A04020102020204" pitchFamily="34" charset="0"/>
              </a:rPr>
              <a:t>about</a:t>
            </a:r>
            <a:r>
              <a:rPr lang="nb-NO" sz="2800" b="1" dirty="0">
                <a:solidFill>
                  <a:srgbClr val="7030A0"/>
                </a:solidFill>
                <a:latin typeface="Arial Black" panose="020B0A04020102020204" pitchFamily="34" charset="0"/>
              </a:rPr>
              <a:t> </a:t>
            </a:r>
            <a:r>
              <a:rPr lang="nb-NO" sz="2800" b="1" dirty="0" err="1">
                <a:solidFill>
                  <a:srgbClr val="7030A0"/>
                </a:solidFill>
                <a:latin typeface="Arial Black" panose="020B0A04020102020204" pitchFamily="34" charset="0"/>
              </a:rPr>
              <a:t>tolerance</a:t>
            </a:r>
            <a:br>
              <a:rPr lang="nb-NO" sz="1600" b="1" dirty="0"/>
            </a:br>
            <a:endParaRPr lang="nb-NO" sz="300" b="1" dirty="0"/>
          </a:p>
          <a:p>
            <a:r>
              <a:rPr lang="nb-NO" sz="2200" dirty="0">
                <a:latin typeface="+mj-lt"/>
              </a:rPr>
              <a:t>The </a:t>
            </a:r>
            <a:r>
              <a:rPr lang="nb-NO" sz="2200" dirty="0" err="1">
                <a:latin typeface="+mj-lt"/>
              </a:rPr>
              <a:t>well-known</a:t>
            </a:r>
            <a:r>
              <a:rPr lang="nb-NO" sz="2200" dirty="0">
                <a:latin typeface="+mj-lt"/>
              </a:rPr>
              <a:t> pastor Rick Warren is </a:t>
            </a:r>
            <a:r>
              <a:rPr lang="nb-NO" sz="2200" dirty="0" err="1">
                <a:latin typeface="+mj-lt"/>
              </a:rPr>
              <a:t>the</a:t>
            </a:r>
            <a:r>
              <a:rPr lang="nb-NO" sz="2200" dirty="0">
                <a:latin typeface="+mj-lt"/>
              </a:rPr>
              <a:t> </a:t>
            </a:r>
            <a:br>
              <a:rPr lang="nb-NO" sz="2200" dirty="0">
                <a:latin typeface="+mj-lt"/>
              </a:rPr>
            </a:br>
            <a:r>
              <a:rPr lang="nb-NO" sz="2200" dirty="0" err="1">
                <a:latin typeface="+mj-lt"/>
              </a:rPr>
              <a:t>author</a:t>
            </a:r>
            <a:r>
              <a:rPr lang="nb-NO" sz="2200" dirty="0">
                <a:latin typeface="+mj-lt"/>
              </a:rPr>
              <a:t> </a:t>
            </a:r>
            <a:r>
              <a:rPr lang="nb-NO" sz="2200" dirty="0" err="1">
                <a:latin typeface="+mj-lt"/>
              </a:rPr>
              <a:t>of</a:t>
            </a:r>
            <a:r>
              <a:rPr lang="nb-NO" sz="2200" dirty="0">
                <a:latin typeface="+mj-lt"/>
              </a:rPr>
              <a:t> </a:t>
            </a:r>
            <a:r>
              <a:rPr lang="nb-NO" sz="2200" dirty="0" err="1">
                <a:latin typeface="+mj-lt"/>
              </a:rPr>
              <a:t>the</a:t>
            </a:r>
            <a:r>
              <a:rPr lang="nb-NO" sz="2200" dirty="0">
                <a:latin typeface="+mj-lt"/>
              </a:rPr>
              <a:t> best-seller </a:t>
            </a:r>
            <a:r>
              <a:rPr lang="nb-NO" sz="2200" i="1" dirty="0">
                <a:latin typeface="+mj-lt"/>
              </a:rPr>
              <a:t>The Purpose-Driven </a:t>
            </a:r>
            <a:br>
              <a:rPr lang="nb-NO" sz="2200" i="1" dirty="0">
                <a:latin typeface="+mj-lt"/>
              </a:rPr>
            </a:br>
            <a:r>
              <a:rPr lang="nb-NO" sz="2200" i="1" dirty="0">
                <a:latin typeface="+mj-lt"/>
              </a:rPr>
              <a:t>Life </a:t>
            </a:r>
            <a:r>
              <a:rPr lang="nb-NO" sz="2200" dirty="0">
                <a:latin typeface="+mj-lt"/>
              </a:rPr>
              <a:t>(Norwegian: </a:t>
            </a:r>
            <a:r>
              <a:rPr lang="nb-NO" sz="2200" i="1" dirty="0">
                <a:latin typeface="+mj-lt"/>
              </a:rPr>
              <a:t>Målrettet liv</a:t>
            </a:r>
            <a:r>
              <a:rPr lang="nb-NO" sz="2200" dirty="0">
                <a:latin typeface="+mj-lt"/>
              </a:rPr>
              <a:t>). He </a:t>
            </a:r>
            <a:r>
              <a:rPr lang="nb-NO" sz="2200" dirty="0" err="1">
                <a:latin typeface="+mj-lt"/>
              </a:rPr>
              <a:t>says</a:t>
            </a:r>
            <a:r>
              <a:rPr lang="nb-NO" sz="2200" dirty="0">
                <a:latin typeface="+mj-lt"/>
              </a:rPr>
              <a:t>:</a:t>
            </a:r>
          </a:p>
          <a:p>
            <a:pPr algn="ctr"/>
            <a:endParaRPr lang="nb-NO" sz="1050" dirty="0">
              <a:latin typeface="+mj-lt"/>
            </a:endParaRPr>
          </a:p>
          <a:p>
            <a:pPr algn="ctr"/>
            <a:r>
              <a:rPr lang="en-US" sz="2400" b="1" i="1" dirty="0">
                <a:latin typeface="+mj-lt"/>
              </a:rPr>
              <a:t>Our culture has accepted two huge lies. </a:t>
            </a:r>
          </a:p>
          <a:p>
            <a:pPr algn="ctr"/>
            <a:br>
              <a:rPr lang="en-US" sz="1050" b="1" i="1" dirty="0">
                <a:latin typeface="+mj-lt"/>
              </a:rPr>
            </a:br>
            <a:r>
              <a:rPr lang="en-US" sz="2400" b="1" i="1" dirty="0">
                <a:latin typeface="+mj-lt"/>
              </a:rPr>
              <a:t>The first lie is this: </a:t>
            </a:r>
            <a:br>
              <a:rPr lang="en-US" sz="2400" b="1" i="1" dirty="0">
                <a:latin typeface="+mj-lt"/>
              </a:rPr>
            </a:br>
            <a:r>
              <a:rPr lang="en-US" sz="2400" b="1" i="1" dirty="0">
                <a:solidFill>
                  <a:srgbClr val="C00000"/>
                </a:solidFill>
                <a:latin typeface="+mj-lt"/>
              </a:rPr>
              <a:t>If you disagree with someone’s lifestyle, </a:t>
            </a:r>
          </a:p>
          <a:p>
            <a:pPr algn="ctr"/>
            <a:r>
              <a:rPr lang="en-US" sz="2400" b="1" i="1" dirty="0">
                <a:solidFill>
                  <a:srgbClr val="C00000"/>
                </a:solidFill>
                <a:latin typeface="+mj-lt"/>
              </a:rPr>
              <a:t>it’s because you fear or hate them. </a:t>
            </a:r>
          </a:p>
          <a:p>
            <a:pPr algn="ctr"/>
            <a:endParaRPr lang="en-US" sz="1050" b="1" i="1" dirty="0">
              <a:latin typeface="+mj-lt"/>
            </a:endParaRPr>
          </a:p>
          <a:p>
            <a:pPr algn="ctr"/>
            <a:r>
              <a:rPr lang="en-US" sz="2400" b="1" i="1" dirty="0">
                <a:latin typeface="+mj-lt"/>
              </a:rPr>
              <a:t>The second lie is this:</a:t>
            </a:r>
          </a:p>
          <a:p>
            <a:pPr algn="ctr"/>
            <a:r>
              <a:rPr lang="en-US" sz="2400" b="1" i="1" dirty="0">
                <a:solidFill>
                  <a:srgbClr val="C00000"/>
                </a:solidFill>
                <a:latin typeface="+mj-lt"/>
              </a:rPr>
              <a:t>To love someone means that you agree with </a:t>
            </a:r>
            <a:br>
              <a:rPr lang="en-US" sz="2400" b="1" i="1" dirty="0">
                <a:solidFill>
                  <a:srgbClr val="C00000"/>
                </a:solidFill>
                <a:latin typeface="+mj-lt"/>
              </a:rPr>
            </a:br>
            <a:r>
              <a:rPr lang="en-US" sz="2400" b="1" i="1" dirty="0">
                <a:solidFill>
                  <a:srgbClr val="C00000"/>
                </a:solidFill>
                <a:latin typeface="+mj-lt"/>
              </a:rPr>
              <a:t>everything they believe or do. </a:t>
            </a:r>
            <a:br>
              <a:rPr lang="en-US" sz="2400" b="1" i="1" dirty="0">
                <a:solidFill>
                  <a:srgbClr val="C00000"/>
                </a:solidFill>
                <a:latin typeface="+mj-lt"/>
              </a:rPr>
            </a:br>
            <a:endParaRPr lang="en-US" sz="1400" b="1" i="1" dirty="0">
              <a:solidFill>
                <a:srgbClr val="C00000"/>
              </a:solidFill>
              <a:latin typeface="+mj-lt"/>
            </a:endParaRPr>
          </a:p>
          <a:p>
            <a:pPr algn="ctr"/>
            <a:r>
              <a:rPr lang="en-US" sz="2400" b="1" i="1" dirty="0">
                <a:latin typeface="+mj-lt"/>
              </a:rPr>
              <a:t>Both are nonsense. </a:t>
            </a:r>
          </a:p>
          <a:p>
            <a:pPr algn="ctr"/>
            <a:r>
              <a:rPr lang="en-US" sz="2400" b="1" i="1" dirty="0">
                <a:latin typeface="+mj-lt"/>
              </a:rPr>
              <a:t>You don’t have to compromise your convictions </a:t>
            </a:r>
            <a:br>
              <a:rPr lang="en-US" sz="2400" b="1" i="1" dirty="0">
                <a:latin typeface="+mj-lt"/>
              </a:rPr>
            </a:br>
            <a:r>
              <a:rPr lang="en-US" sz="2400" b="1" i="1" dirty="0">
                <a:latin typeface="+mj-lt"/>
              </a:rPr>
              <a:t>to be compassionate.</a:t>
            </a:r>
            <a:endParaRPr lang="nb-NO" sz="2400" b="1" i="1" dirty="0">
              <a:latin typeface="+mj-lt"/>
            </a:endParaRP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707" y="243662"/>
            <a:ext cx="2616805" cy="1961202"/>
          </a:xfrm>
          <a:prstGeom prst="rect">
            <a:avLst/>
          </a:prstGeom>
        </p:spPr>
      </p:pic>
    </p:spTree>
    <p:extLst>
      <p:ext uri="{BB962C8B-B14F-4D97-AF65-F5344CB8AC3E}">
        <p14:creationId xmlns:p14="http://schemas.microsoft.com/office/powerpoint/2010/main" val="159699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43508" y="1372614"/>
            <a:ext cx="8856984" cy="5139869"/>
          </a:xfrm>
          <a:prstGeom prst="rect">
            <a:avLst/>
          </a:prstGeom>
          <a:noFill/>
        </p:spPr>
        <p:txBody>
          <a:bodyPr wrap="square" rtlCol="0">
            <a:spAutoFit/>
          </a:bodyPr>
          <a:lstStyle/>
          <a:p>
            <a:pPr algn="ctr"/>
            <a:r>
              <a:rPr lang="nb-NO" sz="2400" b="1" dirty="0">
                <a:latin typeface="Arial" panose="020B0604020202020204" pitchFamily="34" charset="0"/>
                <a:cs typeface="Arial" panose="020B0604020202020204" pitchFamily="34" charset="0"/>
              </a:rPr>
              <a:t>1 Mos 1:27-28 og 2:24</a:t>
            </a:r>
            <a:endParaRPr lang="nb-NO" sz="2400" i="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“God created mankind in his own image,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 the image of God he created them;</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male and female he created them.”</a:t>
            </a:r>
          </a:p>
          <a:p>
            <a:pPr algn="ctr"/>
            <a:r>
              <a:rPr lang="en-US" sz="2400" dirty="0">
                <a:latin typeface="Arial" panose="020B0604020202020204" pitchFamily="34" charset="0"/>
                <a:cs typeface="Arial" panose="020B0604020202020204" pitchFamily="34" charset="0"/>
              </a:rPr>
              <a:t>“For this reason a man will leave his father and mother and be united to his wife, and they will become one flesh.”</a:t>
            </a:r>
            <a:br>
              <a:rPr lang="nb-NO" sz="22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algn="ctr"/>
            <a:r>
              <a:rPr lang="nb-NO" sz="2400" b="1" dirty="0">
                <a:latin typeface="Arial" panose="020B0604020202020204" pitchFamily="34" charset="0"/>
                <a:cs typeface="Arial" panose="020B0604020202020204" pitchFamily="34" charset="0"/>
              </a:rPr>
              <a:t>Matt 19:4-6</a:t>
            </a:r>
            <a:br>
              <a:rPr lang="nb-NO" sz="2400" b="1" i="1"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“Haven’t you read,” Jesus replied, “that at the beginning the Creator ‘made them male and female,’ and said, </a:t>
            </a:r>
          </a:p>
          <a:p>
            <a:pPr algn="ctr"/>
            <a:r>
              <a:rPr lang="en-US" sz="2400" dirty="0">
                <a:latin typeface="Arial" panose="020B0604020202020204" pitchFamily="34" charset="0"/>
                <a:cs typeface="Arial" panose="020B0604020202020204" pitchFamily="34" charset="0"/>
              </a:rPr>
              <a:t>‘For this reason a man will leave his father and mother and be united to his wife, and the two will become one flesh’? </a:t>
            </a:r>
          </a:p>
          <a:p>
            <a:pPr algn="ctr"/>
            <a:r>
              <a:rPr lang="en-US" sz="2400" dirty="0">
                <a:latin typeface="Arial" panose="020B0604020202020204" pitchFamily="34" charset="0"/>
                <a:cs typeface="Arial" panose="020B0604020202020204" pitchFamily="34" charset="0"/>
              </a:rPr>
              <a:t>So they are no longer two, but one flesh. Therefore what God has joined together, let no one separate.”</a:t>
            </a:r>
            <a:endParaRPr lang="nb-NO" sz="2200" dirty="0">
              <a:latin typeface="Arial" panose="020B0604020202020204" pitchFamily="34" charset="0"/>
              <a:cs typeface="Arial" panose="020B0604020202020204" pitchFamily="34" charset="0"/>
            </a:endParaRPr>
          </a:p>
        </p:txBody>
      </p:sp>
      <p:sp>
        <p:nvSpPr>
          <p:cNvPr id="3" name="TekstSylinder 2"/>
          <p:cNvSpPr txBox="1"/>
          <p:nvPr/>
        </p:nvSpPr>
        <p:spPr>
          <a:xfrm>
            <a:off x="2771800" y="223726"/>
            <a:ext cx="6048672" cy="1138773"/>
          </a:xfrm>
          <a:prstGeom prst="rect">
            <a:avLst/>
          </a:prstGeom>
          <a:noFill/>
        </p:spPr>
        <p:txBody>
          <a:bodyPr wrap="square" rtlCol="0">
            <a:spAutoFit/>
          </a:bodyPr>
          <a:lstStyle/>
          <a:p>
            <a:r>
              <a:rPr lang="nb-NO" sz="3600" dirty="0" err="1">
                <a:solidFill>
                  <a:srgbClr val="7030A0"/>
                </a:solidFill>
                <a:latin typeface="Arial Black" panose="020B0A04020102020204" pitchFamily="34" charset="0"/>
              </a:rPr>
              <a:t>Two</a:t>
            </a:r>
            <a:r>
              <a:rPr lang="nb-NO" sz="3600" dirty="0">
                <a:solidFill>
                  <a:srgbClr val="7030A0"/>
                </a:solidFill>
                <a:latin typeface="Arial Black" panose="020B0A04020102020204" pitchFamily="34" charset="0"/>
              </a:rPr>
              <a:t> fundamental </a:t>
            </a:r>
            <a:r>
              <a:rPr lang="nb-NO" sz="3600" dirty="0" err="1">
                <a:solidFill>
                  <a:srgbClr val="7030A0"/>
                </a:solidFill>
                <a:latin typeface="Arial Black" panose="020B0A04020102020204" pitchFamily="34" charset="0"/>
              </a:rPr>
              <a:t>texts</a:t>
            </a:r>
            <a:r>
              <a:rPr lang="nb-NO" sz="3600" dirty="0">
                <a:solidFill>
                  <a:srgbClr val="7030A0"/>
                </a:solidFill>
                <a:latin typeface="Arial Black" panose="020B0A04020102020204" pitchFamily="34" charset="0"/>
              </a:rPr>
              <a:t> </a:t>
            </a:r>
            <a:r>
              <a:rPr lang="nb-NO" sz="3200" dirty="0" err="1">
                <a:solidFill>
                  <a:srgbClr val="7030A0"/>
                </a:solidFill>
                <a:latin typeface="Arial Black" panose="020B0A04020102020204" pitchFamily="34" charset="0"/>
              </a:rPr>
              <a:t>about</a:t>
            </a:r>
            <a:r>
              <a:rPr lang="nb-NO" sz="3200" dirty="0">
                <a:solidFill>
                  <a:srgbClr val="7030A0"/>
                </a:solidFill>
                <a:latin typeface="Arial Black" panose="020B0A04020102020204" pitchFamily="34" charset="0"/>
              </a:rPr>
              <a:t> </a:t>
            </a:r>
            <a:r>
              <a:rPr lang="nb-NO" sz="3200" dirty="0" err="1">
                <a:solidFill>
                  <a:srgbClr val="7030A0"/>
                </a:solidFill>
                <a:latin typeface="Arial Black" panose="020B0A04020102020204" pitchFamily="34" charset="0"/>
              </a:rPr>
              <a:t>marriage</a:t>
            </a:r>
            <a:endParaRPr lang="nb-NO" sz="3600" dirty="0">
              <a:solidFill>
                <a:srgbClr val="7030A0"/>
              </a:solidFill>
              <a:latin typeface="Arial Black" panose="020B0A0402010202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46" y="241906"/>
            <a:ext cx="2179538" cy="1225990"/>
          </a:xfrm>
          <a:prstGeom prst="rect">
            <a:avLst/>
          </a:prstGeom>
        </p:spPr>
      </p:pic>
    </p:spTree>
    <p:extLst>
      <p:ext uri="{BB962C8B-B14F-4D97-AF65-F5344CB8AC3E}">
        <p14:creationId xmlns:p14="http://schemas.microsoft.com/office/powerpoint/2010/main" val="91308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0" y="2710661"/>
            <a:ext cx="9144000" cy="1938992"/>
          </a:xfrm>
          <a:prstGeom prst="rect">
            <a:avLst/>
          </a:prstGeom>
          <a:noFill/>
        </p:spPr>
        <p:txBody>
          <a:bodyPr wrap="square" rtlCol="0">
            <a:spAutoFit/>
          </a:bodyPr>
          <a:lstStyle/>
          <a:p>
            <a:pPr algn="ctr">
              <a:lnSpc>
                <a:spcPct val="150000"/>
              </a:lnSpc>
            </a:pPr>
            <a:r>
              <a:rPr lang="nb-NO" sz="2000" dirty="0">
                <a:solidFill>
                  <a:srgbClr val="C00000"/>
                </a:solidFill>
                <a:latin typeface="+mj-lt"/>
              </a:rPr>
              <a:t>«For </a:t>
            </a:r>
            <a:r>
              <a:rPr lang="nb-NO" sz="2000" dirty="0" err="1">
                <a:solidFill>
                  <a:srgbClr val="C00000"/>
                </a:solidFill>
                <a:latin typeface="+mj-lt"/>
              </a:rPr>
              <a:t>this</a:t>
            </a:r>
            <a:r>
              <a:rPr lang="nb-NO" sz="2000" dirty="0">
                <a:solidFill>
                  <a:srgbClr val="C00000"/>
                </a:solidFill>
                <a:latin typeface="+mj-lt"/>
              </a:rPr>
              <a:t> </a:t>
            </a:r>
            <a:r>
              <a:rPr lang="nb-NO" sz="2000" dirty="0" err="1">
                <a:solidFill>
                  <a:srgbClr val="C00000"/>
                </a:solidFill>
                <a:latin typeface="+mj-lt"/>
              </a:rPr>
              <a:t>reason</a:t>
            </a:r>
            <a:r>
              <a:rPr lang="nb-NO" sz="2000" dirty="0">
                <a:solidFill>
                  <a:srgbClr val="C00000"/>
                </a:solidFill>
                <a:latin typeface="+mj-lt"/>
              </a:rPr>
              <a:t> a </a:t>
            </a:r>
            <a:r>
              <a:rPr lang="nb-NO" sz="2000" b="1" u="sng" dirty="0">
                <a:solidFill>
                  <a:srgbClr val="C00000"/>
                </a:solidFill>
                <a:latin typeface="+mj-lt"/>
              </a:rPr>
              <a:t>man</a:t>
            </a:r>
            <a:r>
              <a:rPr lang="nb-NO" sz="2000" b="1" dirty="0">
                <a:solidFill>
                  <a:srgbClr val="C00000"/>
                </a:solidFill>
                <a:latin typeface="+mj-lt"/>
              </a:rPr>
              <a:t>  </a:t>
            </a:r>
            <a:r>
              <a:rPr lang="nb-NO" sz="2000" dirty="0" err="1">
                <a:solidFill>
                  <a:srgbClr val="C00000"/>
                </a:solidFill>
                <a:latin typeface="+mj-lt"/>
              </a:rPr>
              <a:t>will</a:t>
            </a:r>
            <a:r>
              <a:rPr lang="nb-NO" sz="2000" dirty="0">
                <a:solidFill>
                  <a:srgbClr val="C00000"/>
                </a:solidFill>
                <a:latin typeface="+mj-lt"/>
              </a:rPr>
              <a:t> </a:t>
            </a:r>
            <a:r>
              <a:rPr lang="nb-NO" sz="2000" b="1" u="sng" dirty="0" err="1">
                <a:solidFill>
                  <a:srgbClr val="C00000"/>
                </a:solidFill>
                <a:latin typeface="+mj-lt"/>
              </a:rPr>
              <a:t>leave</a:t>
            </a:r>
            <a:endParaRPr lang="nb-NO" sz="2000" b="1" dirty="0">
              <a:solidFill>
                <a:srgbClr val="C00000"/>
              </a:solidFill>
              <a:latin typeface="+mj-lt"/>
            </a:endParaRPr>
          </a:p>
          <a:p>
            <a:pPr algn="ctr">
              <a:lnSpc>
                <a:spcPct val="150000"/>
              </a:lnSpc>
            </a:pPr>
            <a:r>
              <a:rPr lang="nb-NO" sz="2000" b="1" u="sng" dirty="0">
                <a:solidFill>
                  <a:srgbClr val="C00000"/>
                </a:solidFill>
                <a:latin typeface="+mj-lt"/>
              </a:rPr>
              <a:t>his </a:t>
            </a:r>
            <a:r>
              <a:rPr lang="nb-NO" sz="2000" b="1" u="sng" dirty="0" err="1">
                <a:solidFill>
                  <a:srgbClr val="C00000"/>
                </a:solidFill>
                <a:latin typeface="+mj-lt"/>
              </a:rPr>
              <a:t>father</a:t>
            </a:r>
            <a:r>
              <a:rPr lang="nb-NO" sz="2000" b="1" u="sng" dirty="0">
                <a:solidFill>
                  <a:srgbClr val="C00000"/>
                </a:solidFill>
                <a:latin typeface="+mj-lt"/>
              </a:rPr>
              <a:t> and </a:t>
            </a:r>
            <a:r>
              <a:rPr lang="nb-NO" sz="2000" b="1" u="sng" dirty="0" err="1">
                <a:solidFill>
                  <a:srgbClr val="C00000"/>
                </a:solidFill>
                <a:latin typeface="+mj-lt"/>
              </a:rPr>
              <a:t>mother</a:t>
            </a:r>
            <a:r>
              <a:rPr lang="nb-NO" sz="2000" b="1" dirty="0">
                <a:solidFill>
                  <a:srgbClr val="C00000"/>
                </a:solidFill>
                <a:latin typeface="+mj-lt"/>
              </a:rPr>
              <a:t> </a:t>
            </a:r>
            <a:r>
              <a:rPr lang="nb-NO" sz="2000" dirty="0">
                <a:solidFill>
                  <a:srgbClr val="C00000"/>
                </a:solidFill>
                <a:latin typeface="+mj-lt"/>
              </a:rPr>
              <a:t>and</a:t>
            </a:r>
          </a:p>
          <a:p>
            <a:pPr algn="ctr">
              <a:lnSpc>
                <a:spcPct val="150000"/>
              </a:lnSpc>
            </a:pPr>
            <a:r>
              <a:rPr lang="nb-NO" sz="2000" b="1" u="sng" dirty="0">
                <a:solidFill>
                  <a:srgbClr val="C00000"/>
                </a:solidFill>
                <a:latin typeface="+mj-lt"/>
              </a:rPr>
              <a:t>be </a:t>
            </a:r>
            <a:r>
              <a:rPr lang="nb-NO" sz="2000" b="1" u="sng" dirty="0" err="1">
                <a:solidFill>
                  <a:srgbClr val="C00000"/>
                </a:solidFill>
                <a:latin typeface="+mj-lt"/>
              </a:rPr>
              <a:t>united</a:t>
            </a:r>
            <a:r>
              <a:rPr lang="nb-NO" sz="2000" b="1" u="sng" dirty="0">
                <a:solidFill>
                  <a:srgbClr val="C00000"/>
                </a:solidFill>
                <a:latin typeface="+mj-lt"/>
              </a:rPr>
              <a:t> to</a:t>
            </a:r>
            <a:r>
              <a:rPr lang="nb-NO" sz="2000" b="1" dirty="0">
                <a:solidFill>
                  <a:srgbClr val="C00000"/>
                </a:solidFill>
                <a:latin typeface="+mj-lt"/>
              </a:rPr>
              <a:t>  </a:t>
            </a:r>
            <a:r>
              <a:rPr lang="nb-NO" sz="2000" b="1" u="sng" dirty="0">
                <a:solidFill>
                  <a:srgbClr val="C00000"/>
                </a:solidFill>
                <a:latin typeface="+mj-lt"/>
              </a:rPr>
              <a:t>his </a:t>
            </a:r>
            <a:r>
              <a:rPr lang="nb-NO" sz="2000" b="1" u="sng" dirty="0" err="1">
                <a:solidFill>
                  <a:srgbClr val="C00000"/>
                </a:solidFill>
                <a:latin typeface="+mj-lt"/>
              </a:rPr>
              <a:t>wife</a:t>
            </a:r>
            <a:r>
              <a:rPr lang="nb-NO" sz="2000" b="1" dirty="0">
                <a:solidFill>
                  <a:srgbClr val="C00000"/>
                </a:solidFill>
                <a:latin typeface="+mj-lt"/>
              </a:rPr>
              <a:t>, </a:t>
            </a:r>
          </a:p>
          <a:p>
            <a:pPr algn="ctr">
              <a:lnSpc>
                <a:spcPct val="150000"/>
              </a:lnSpc>
            </a:pPr>
            <a:r>
              <a:rPr lang="nb-NO" sz="2000" dirty="0">
                <a:solidFill>
                  <a:srgbClr val="C00000"/>
                </a:solidFill>
                <a:latin typeface="+mj-lt"/>
              </a:rPr>
              <a:t>and</a:t>
            </a:r>
            <a:r>
              <a:rPr lang="nb-NO" sz="2000" b="1" dirty="0">
                <a:solidFill>
                  <a:srgbClr val="C00000"/>
                </a:solidFill>
                <a:latin typeface="+mj-lt"/>
              </a:rPr>
              <a:t> </a:t>
            </a:r>
            <a:r>
              <a:rPr lang="nb-NO" sz="2000" b="1" u="sng" dirty="0" err="1">
                <a:solidFill>
                  <a:srgbClr val="C00000"/>
                </a:solidFill>
                <a:latin typeface="+mj-lt"/>
              </a:rPr>
              <a:t>the</a:t>
            </a:r>
            <a:r>
              <a:rPr lang="nb-NO" sz="2000" b="1" u="sng" dirty="0">
                <a:solidFill>
                  <a:srgbClr val="C00000"/>
                </a:solidFill>
                <a:latin typeface="+mj-lt"/>
              </a:rPr>
              <a:t> </a:t>
            </a:r>
            <a:r>
              <a:rPr lang="nb-NO" sz="2000" b="1" u="sng" dirty="0" err="1">
                <a:solidFill>
                  <a:srgbClr val="C00000"/>
                </a:solidFill>
                <a:latin typeface="+mj-lt"/>
              </a:rPr>
              <a:t>two</a:t>
            </a:r>
            <a:r>
              <a:rPr lang="nb-NO" sz="2000" b="1" dirty="0">
                <a:solidFill>
                  <a:srgbClr val="C00000"/>
                </a:solidFill>
                <a:latin typeface="+mj-lt"/>
              </a:rPr>
              <a:t> </a:t>
            </a:r>
            <a:r>
              <a:rPr lang="nb-NO" sz="2000" dirty="0" err="1">
                <a:solidFill>
                  <a:srgbClr val="C00000"/>
                </a:solidFill>
                <a:latin typeface="+mj-lt"/>
              </a:rPr>
              <a:t>will</a:t>
            </a:r>
            <a:r>
              <a:rPr lang="nb-NO" sz="2000" b="1" dirty="0">
                <a:solidFill>
                  <a:srgbClr val="C00000"/>
                </a:solidFill>
                <a:latin typeface="+mj-lt"/>
              </a:rPr>
              <a:t> </a:t>
            </a:r>
            <a:r>
              <a:rPr lang="nb-NO" sz="2000" b="1" u="sng" dirty="0" err="1">
                <a:solidFill>
                  <a:srgbClr val="C00000"/>
                </a:solidFill>
                <a:latin typeface="+mj-lt"/>
              </a:rPr>
              <a:t>become</a:t>
            </a:r>
            <a:r>
              <a:rPr lang="nb-NO" sz="2000" b="1" dirty="0">
                <a:solidFill>
                  <a:srgbClr val="C00000"/>
                </a:solidFill>
                <a:latin typeface="+mj-lt"/>
              </a:rPr>
              <a:t>  </a:t>
            </a:r>
            <a:r>
              <a:rPr lang="nb-NO" sz="2000" b="1" u="sng" dirty="0" err="1">
                <a:solidFill>
                  <a:srgbClr val="C00000"/>
                </a:solidFill>
                <a:latin typeface="+mj-lt"/>
              </a:rPr>
              <a:t>one</a:t>
            </a:r>
            <a:r>
              <a:rPr lang="nb-NO" sz="2000" b="1" u="sng" dirty="0">
                <a:solidFill>
                  <a:srgbClr val="C00000"/>
                </a:solidFill>
                <a:latin typeface="+mj-lt"/>
              </a:rPr>
              <a:t> </a:t>
            </a:r>
            <a:r>
              <a:rPr lang="nb-NO" sz="2000" b="1" u="sng" dirty="0" err="1">
                <a:solidFill>
                  <a:srgbClr val="C00000"/>
                </a:solidFill>
                <a:latin typeface="+mj-lt"/>
              </a:rPr>
              <a:t>flesh</a:t>
            </a:r>
            <a:r>
              <a:rPr lang="nb-NO" sz="2000" b="1" u="sng" dirty="0">
                <a:solidFill>
                  <a:srgbClr val="C00000"/>
                </a:solidFill>
                <a:latin typeface="+mj-lt"/>
              </a:rPr>
              <a:t>.</a:t>
            </a:r>
            <a:r>
              <a:rPr lang="nb-NO" sz="2000" dirty="0">
                <a:solidFill>
                  <a:srgbClr val="C00000"/>
                </a:solidFill>
                <a:latin typeface="Arial" panose="020B0604020202020204" pitchFamily="34" charset="0"/>
                <a:cs typeface="Arial" panose="020B0604020202020204" pitchFamily="34" charset="0"/>
              </a:rPr>
              <a:t>»</a:t>
            </a:r>
          </a:p>
        </p:txBody>
      </p:sp>
      <p:sp>
        <p:nvSpPr>
          <p:cNvPr id="3" name="TekstSylinder 2"/>
          <p:cNvSpPr txBox="1"/>
          <p:nvPr/>
        </p:nvSpPr>
        <p:spPr>
          <a:xfrm>
            <a:off x="0" y="1124744"/>
            <a:ext cx="9144000" cy="461665"/>
          </a:xfrm>
          <a:prstGeom prst="rect">
            <a:avLst/>
          </a:prstGeom>
          <a:noFill/>
        </p:spPr>
        <p:txBody>
          <a:bodyPr wrap="square" rtlCol="0">
            <a:spAutoFit/>
          </a:bodyPr>
          <a:lstStyle/>
          <a:p>
            <a:pPr algn="ctr"/>
            <a:r>
              <a:rPr lang="nb-NO" sz="2400" b="1" dirty="0">
                <a:latin typeface="+mj-lt"/>
              </a:rPr>
              <a:t>Genesis 2:24  </a:t>
            </a:r>
            <a:r>
              <a:rPr lang="nb-NO" sz="2400" b="1" dirty="0">
                <a:latin typeface="+mj-lt"/>
                <a:sym typeface="Wingdings"/>
              </a:rPr>
              <a:t> </a:t>
            </a:r>
            <a:r>
              <a:rPr lang="nb-NO" sz="2400" b="1" dirty="0">
                <a:latin typeface="+mj-lt"/>
              </a:rPr>
              <a:t> Matthew 19:5  </a:t>
            </a:r>
            <a:r>
              <a:rPr lang="nb-NO" sz="2400" b="1" dirty="0">
                <a:latin typeface="+mj-lt"/>
                <a:sym typeface="Wingdings"/>
              </a:rPr>
              <a:t> </a:t>
            </a:r>
            <a:r>
              <a:rPr lang="nb-NO" sz="2400" b="1" dirty="0">
                <a:latin typeface="+mj-lt"/>
              </a:rPr>
              <a:t> Mark 10:7-8  </a:t>
            </a:r>
            <a:r>
              <a:rPr lang="nb-NO" sz="2400" b="1" dirty="0">
                <a:sym typeface="Wingdings"/>
              </a:rPr>
              <a:t> </a:t>
            </a:r>
            <a:r>
              <a:rPr lang="nb-NO" sz="2400" b="1" dirty="0"/>
              <a:t> </a:t>
            </a:r>
            <a:r>
              <a:rPr lang="nb-NO" sz="2400" b="1" dirty="0" err="1">
                <a:latin typeface="+mj-lt"/>
              </a:rPr>
              <a:t>Eph</a:t>
            </a:r>
            <a:r>
              <a:rPr lang="nb-NO" sz="2400" b="1" dirty="0">
                <a:latin typeface="+mj-lt"/>
              </a:rPr>
              <a:t> 5:31</a:t>
            </a:r>
          </a:p>
        </p:txBody>
      </p:sp>
      <p:cxnSp>
        <p:nvCxnSpPr>
          <p:cNvPr id="5" name="Rett pil 4"/>
          <p:cNvCxnSpPr/>
          <p:nvPr/>
        </p:nvCxnSpPr>
        <p:spPr>
          <a:xfrm flipH="1" flipV="1">
            <a:off x="4937316" y="2564904"/>
            <a:ext cx="61456" cy="3046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a:off x="6012160" y="3933056"/>
            <a:ext cx="678632" cy="3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4716016" y="4581128"/>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Rett pil 13"/>
          <p:cNvCxnSpPr/>
          <p:nvPr/>
        </p:nvCxnSpPr>
        <p:spPr>
          <a:xfrm flipV="1">
            <a:off x="6351476" y="2610898"/>
            <a:ext cx="452325" cy="2586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Rett pil 14"/>
          <p:cNvCxnSpPr/>
          <p:nvPr/>
        </p:nvCxnSpPr>
        <p:spPr>
          <a:xfrm flipH="1">
            <a:off x="1979712" y="4005064"/>
            <a:ext cx="1224136" cy="4558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Rett pil 15"/>
          <p:cNvCxnSpPr/>
          <p:nvPr/>
        </p:nvCxnSpPr>
        <p:spPr>
          <a:xfrm>
            <a:off x="5711300" y="4569382"/>
            <a:ext cx="979492"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Rett pil 16"/>
          <p:cNvCxnSpPr>
            <a:endCxn id="34" idx="0"/>
          </p:cNvCxnSpPr>
          <p:nvPr/>
        </p:nvCxnSpPr>
        <p:spPr>
          <a:xfrm flipH="1">
            <a:off x="2636658" y="4581128"/>
            <a:ext cx="639198" cy="10005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nvSpPr>
        <p:spPr>
          <a:xfrm>
            <a:off x="395536" y="1916832"/>
            <a:ext cx="2448272" cy="1015663"/>
          </a:xfrm>
          <a:prstGeom prst="rect">
            <a:avLst/>
          </a:prstGeom>
          <a:noFill/>
        </p:spPr>
        <p:txBody>
          <a:bodyPr wrap="square" rtlCol="0">
            <a:spAutoFit/>
          </a:bodyPr>
          <a:lstStyle/>
          <a:p>
            <a:r>
              <a:rPr lang="nb-NO" sz="2000" dirty="0">
                <a:latin typeface="Arial" panose="020B0604020202020204" pitchFamily="34" charset="0"/>
                <a:cs typeface="Arial" panose="020B0604020202020204" pitchFamily="34" charset="0"/>
              </a:rPr>
              <a:t>The </a:t>
            </a:r>
            <a:r>
              <a:rPr lang="nb-NO" sz="2000" dirty="0" err="1">
                <a:latin typeface="Arial" panose="020B0604020202020204" pitchFamily="34" charset="0"/>
                <a:cs typeface="Arial" panose="020B0604020202020204" pitchFamily="34" charset="0"/>
              </a:rPr>
              <a:t>natural</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family</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with</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biological</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parents</a:t>
            </a:r>
            <a:endParaRPr lang="nb-NO" sz="2000" dirty="0">
              <a:latin typeface="Arial" panose="020B0604020202020204" pitchFamily="34" charset="0"/>
              <a:cs typeface="Arial" panose="020B0604020202020204" pitchFamily="34" charset="0"/>
            </a:endParaRPr>
          </a:p>
        </p:txBody>
      </p:sp>
      <p:sp>
        <p:nvSpPr>
          <p:cNvPr id="29" name="TekstSylinder 28"/>
          <p:cNvSpPr txBox="1"/>
          <p:nvPr/>
        </p:nvSpPr>
        <p:spPr>
          <a:xfrm>
            <a:off x="395536" y="4429561"/>
            <a:ext cx="2340260" cy="1015663"/>
          </a:xfrm>
          <a:prstGeom prst="rect">
            <a:avLst/>
          </a:prstGeom>
          <a:noFill/>
        </p:spPr>
        <p:txBody>
          <a:bodyPr wrap="square" rtlCol="0">
            <a:spAutoFit/>
          </a:bodyPr>
          <a:lstStyle/>
          <a:p>
            <a:r>
              <a:rPr lang="nb-NO" sz="2000" dirty="0">
                <a:latin typeface="Arial" panose="020B0604020202020204" pitchFamily="34" charset="0"/>
                <a:cs typeface="Arial" panose="020B0604020202020204" pitchFamily="34" charset="0"/>
              </a:rPr>
              <a:t>New </a:t>
            </a:r>
            <a:r>
              <a:rPr lang="nb-NO" sz="2000" dirty="0" err="1">
                <a:latin typeface="Arial" panose="020B0604020202020204" pitchFamily="34" charset="0"/>
                <a:cs typeface="Arial" panose="020B0604020202020204" pitchFamily="34" charset="0"/>
              </a:rPr>
              <a:t>family</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new</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social</a:t>
            </a:r>
            <a:r>
              <a:rPr lang="nb-NO" sz="2000" dirty="0">
                <a:latin typeface="Arial" panose="020B0604020202020204" pitchFamily="34" charset="0"/>
                <a:cs typeface="Arial" panose="020B0604020202020204" pitchFamily="34" charset="0"/>
              </a:rPr>
              <a:t> unit, </a:t>
            </a:r>
            <a:r>
              <a:rPr lang="nb-NO" sz="2000" dirty="0" err="1">
                <a:latin typeface="Arial" panose="020B0604020202020204" pitchFamily="34" charset="0"/>
                <a:cs typeface="Arial" panose="020B0604020202020204" pitchFamily="34" charset="0"/>
              </a:rPr>
              <a:t>lifelong</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faithfulness</a:t>
            </a:r>
            <a:endParaRPr lang="nb-NO" sz="2000" dirty="0">
              <a:latin typeface="Arial" panose="020B0604020202020204" pitchFamily="34" charset="0"/>
              <a:cs typeface="Arial" panose="020B0604020202020204" pitchFamily="34" charset="0"/>
            </a:endParaRPr>
          </a:p>
        </p:txBody>
      </p:sp>
      <p:sp>
        <p:nvSpPr>
          <p:cNvPr id="34" name="TekstSylinder 33"/>
          <p:cNvSpPr txBox="1"/>
          <p:nvPr/>
        </p:nvSpPr>
        <p:spPr>
          <a:xfrm>
            <a:off x="1349388" y="5581689"/>
            <a:ext cx="2574540" cy="1015663"/>
          </a:xfrm>
          <a:prstGeom prst="rect">
            <a:avLst/>
          </a:prstGeom>
          <a:noFill/>
        </p:spPr>
        <p:txBody>
          <a:bodyPr wrap="square" rtlCol="0">
            <a:spAutoFit/>
          </a:bodyPr>
          <a:lstStyle/>
          <a:p>
            <a:r>
              <a:rPr lang="nb-NO" sz="2000" dirty="0">
                <a:latin typeface="Arial" panose="020B0604020202020204" pitchFamily="34" charset="0"/>
                <a:cs typeface="Arial" panose="020B0604020202020204" pitchFamily="34" charset="0"/>
              </a:rPr>
              <a:t>A </a:t>
            </a:r>
            <a:r>
              <a:rPr lang="nb-NO" sz="2000" dirty="0" err="1">
                <a:latin typeface="Arial" panose="020B0604020202020204" pitchFamily="34" charset="0"/>
                <a:cs typeface="Arial" panose="020B0604020202020204" pitchFamily="34" charset="0"/>
              </a:rPr>
              <a:t>couple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consisting</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of</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one</a:t>
            </a:r>
            <a:r>
              <a:rPr lang="nb-NO" sz="2000" dirty="0">
                <a:latin typeface="Arial" panose="020B0604020202020204" pitchFamily="34" charset="0"/>
                <a:cs typeface="Arial" panose="020B0604020202020204" pitchFamily="34" charset="0"/>
              </a:rPr>
              <a:t> man and </a:t>
            </a:r>
            <a:r>
              <a:rPr lang="nb-NO" sz="2000" dirty="0" err="1">
                <a:latin typeface="Arial" panose="020B0604020202020204" pitchFamily="34" charset="0"/>
                <a:cs typeface="Arial" panose="020B0604020202020204" pitchFamily="34" charset="0"/>
              </a:rPr>
              <a:t>one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woman</a:t>
            </a:r>
            <a:endParaRPr lang="nb-NO" sz="2000" dirty="0">
              <a:latin typeface="Arial" panose="020B0604020202020204" pitchFamily="34" charset="0"/>
              <a:cs typeface="Arial" panose="020B0604020202020204" pitchFamily="34" charset="0"/>
            </a:endParaRPr>
          </a:p>
        </p:txBody>
      </p:sp>
      <p:cxnSp>
        <p:nvCxnSpPr>
          <p:cNvPr id="36" name="Rett pil 35"/>
          <p:cNvCxnSpPr/>
          <p:nvPr/>
        </p:nvCxnSpPr>
        <p:spPr>
          <a:xfrm flipH="1" flipV="1">
            <a:off x="1619672" y="2934064"/>
            <a:ext cx="1296144" cy="4949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kstSylinder 40"/>
          <p:cNvSpPr txBox="1"/>
          <p:nvPr/>
        </p:nvSpPr>
        <p:spPr>
          <a:xfrm>
            <a:off x="6803800" y="2093455"/>
            <a:ext cx="2016672" cy="1015663"/>
          </a:xfrm>
          <a:prstGeom prst="rect">
            <a:avLst/>
          </a:prstGeom>
          <a:noFill/>
        </p:spPr>
        <p:txBody>
          <a:bodyPr wrap="square" rtlCol="0">
            <a:spAutoFit/>
          </a:bodyPr>
          <a:lstStyle/>
          <a:p>
            <a:r>
              <a:rPr lang="nb-NO" sz="2000" dirty="0" err="1">
                <a:latin typeface="Arial" panose="020B0604020202020204" pitchFamily="34" charset="0"/>
                <a:cs typeface="Arial" panose="020B0604020202020204" pitchFamily="34" charset="0"/>
              </a:rPr>
              <a:t>Departure</a:t>
            </a:r>
            <a:r>
              <a:rPr lang="nb-NO" sz="2000" dirty="0">
                <a:latin typeface="Arial" panose="020B0604020202020204" pitchFamily="34" charset="0"/>
                <a:cs typeface="Arial" panose="020B0604020202020204" pitchFamily="34" charset="0"/>
              </a:rPr>
              <a:t>,</a:t>
            </a:r>
          </a:p>
          <a:p>
            <a:r>
              <a:rPr lang="nb-NO" sz="2000" dirty="0">
                <a:latin typeface="Arial" panose="020B0604020202020204" pitchFamily="34" charset="0"/>
                <a:cs typeface="Arial" panose="020B0604020202020204" pitchFamily="34" charset="0"/>
              </a:rPr>
              <a:t>a </a:t>
            </a:r>
            <a:r>
              <a:rPr lang="nb-NO" sz="2000" dirty="0" err="1">
                <a:latin typeface="Arial" panose="020B0604020202020204" pitchFamily="34" charset="0"/>
                <a:cs typeface="Arial" panose="020B0604020202020204" pitchFamily="34" charset="0"/>
              </a:rPr>
              <a:t>new</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phase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of</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life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new</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loyalty</a:t>
            </a:r>
            <a:endParaRPr lang="nb-NO" sz="2000" dirty="0">
              <a:latin typeface="Arial" panose="020B0604020202020204" pitchFamily="34" charset="0"/>
              <a:cs typeface="Arial" panose="020B0604020202020204" pitchFamily="34" charset="0"/>
            </a:endParaRPr>
          </a:p>
        </p:txBody>
      </p:sp>
      <p:sp>
        <p:nvSpPr>
          <p:cNvPr id="42" name="TekstSylinder 41"/>
          <p:cNvSpPr txBox="1"/>
          <p:nvPr/>
        </p:nvSpPr>
        <p:spPr>
          <a:xfrm>
            <a:off x="3635896" y="1918573"/>
            <a:ext cx="2448272" cy="707886"/>
          </a:xfrm>
          <a:prstGeom prst="rect">
            <a:avLst/>
          </a:prstGeom>
          <a:noFill/>
        </p:spPr>
        <p:txBody>
          <a:bodyPr wrap="square" rtlCol="0">
            <a:spAutoFit/>
          </a:bodyPr>
          <a:lstStyle/>
          <a:p>
            <a:r>
              <a:rPr lang="nb-NO" sz="2000" dirty="0">
                <a:latin typeface="Arial" panose="020B0604020202020204" pitchFamily="34" charset="0"/>
                <a:cs typeface="Arial" panose="020B0604020202020204" pitchFamily="34" charset="0"/>
              </a:rPr>
              <a:t>An adult, an </a:t>
            </a:r>
            <a:r>
              <a:rPr lang="nb-NO" sz="2000" dirty="0" err="1">
                <a:latin typeface="Arial" panose="020B0604020202020204" pitchFamily="34" charset="0"/>
                <a:cs typeface="Arial" panose="020B0604020202020204" pitchFamily="34" charset="0"/>
              </a:rPr>
              <a:t>independent</a:t>
            </a:r>
            <a:r>
              <a:rPr lang="nb-NO" sz="2000" dirty="0">
                <a:latin typeface="Arial" panose="020B0604020202020204" pitchFamily="34" charset="0"/>
                <a:cs typeface="Arial" panose="020B0604020202020204" pitchFamily="34" charset="0"/>
              </a:rPr>
              <a:t> person</a:t>
            </a:r>
          </a:p>
        </p:txBody>
      </p:sp>
      <p:sp>
        <p:nvSpPr>
          <p:cNvPr id="43" name="TekstSylinder 42"/>
          <p:cNvSpPr txBox="1"/>
          <p:nvPr/>
        </p:nvSpPr>
        <p:spPr>
          <a:xfrm>
            <a:off x="5796136" y="5019276"/>
            <a:ext cx="3240360" cy="1323439"/>
          </a:xfrm>
          <a:prstGeom prst="rect">
            <a:avLst/>
          </a:prstGeom>
          <a:noFill/>
        </p:spPr>
        <p:txBody>
          <a:bodyPr wrap="square" rtlCol="0">
            <a:spAutoFit/>
          </a:bodyPr>
          <a:lstStyle/>
          <a:p>
            <a:r>
              <a:rPr lang="nb-NO" sz="2000" dirty="0" err="1">
                <a:latin typeface="Arial" panose="020B0604020202020204" pitchFamily="34" charset="0"/>
                <a:cs typeface="Arial" panose="020B0604020202020204" pitchFamily="34" charset="0"/>
              </a:rPr>
              <a:t>Unique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physical</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emotional</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and spiritual </a:t>
            </a:r>
            <a:r>
              <a:rPr lang="nb-NO" sz="2000" dirty="0" err="1">
                <a:latin typeface="Arial" panose="020B0604020202020204" pitchFamily="34" charset="0"/>
                <a:cs typeface="Arial" panose="020B0604020202020204" pitchFamily="34" charset="0"/>
              </a:rPr>
              <a:t>unity</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between</a:t>
            </a:r>
            <a:r>
              <a:rPr lang="nb-NO" sz="2000" dirty="0">
                <a:latin typeface="Arial" panose="020B0604020202020204" pitchFamily="34" charset="0"/>
                <a:cs typeface="Arial" panose="020B0604020202020204" pitchFamily="34" charset="0"/>
              </a:rPr>
              <a:t> man and </a:t>
            </a:r>
            <a:r>
              <a:rPr lang="nb-NO" sz="2000" dirty="0" err="1">
                <a:latin typeface="Arial" panose="020B0604020202020204" pitchFamily="34" charset="0"/>
                <a:cs typeface="Arial" panose="020B0604020202020204" pitchFamily="34" charset="0"/>
              </a:rPr>
              <a:t>woman</a:t>
            </a:r>
            <a:r>
              <a:rPr lang="nb-NO" sz="2000"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sym typeface="Wingdings" panose="05000000000000000000" pitchFamily="2" charset="2"/>
              </a:rPr>
              <a:t> Family and </a:t>
            </a:r>
            <a:r>
              <a:rPr lang="nb-NO" sz="2000" dirty="0" err="1">
                <a:latin typeface="Arial" panose="020B0604020202020204" pitchFamily="34" charset="0"/>
                <a:cs typeface="Arial" panose="020B0604020202020204" pitchFamily="34" charset="0"/>
                <a:sym typeface="Wingdings" panose="05000000000000000000" pitchFamily="2" charset="2"/>
              </a:rPr>
              <a:t>parenthood</a:t>
            </a:r>
            <a:endParaRPr lang="nb-NO" sz="2000" dirty="0">
              <a:latin typeface="Arial" panose="020B0604020202020204" pitchFamily="34" charset="0"/>
              <a:cs typeface="Arial" panose="020B0604020202020204" pitchFamily="34" charset="0"/>
            </a:endParaRPr>
          </a:p>
        </p:txBody>
      </p:sp>
      <p:sp>
        <p:nvSpPr>
          <p:cNvPr id="44" name="TekstSylinder 43"/>
          <p:cNvSpPr txBox="1"/>
          <p:nvPr/>
        </p:nvSpPr>
        <p:spPr>
          <a:xfrm>
            <a:off x="0" y="260648"/>
            <a:ext cx="9144000" cy="584775"/>
          </a:xfrm>
          <a:prstGeom prst="rect">
            <a:avLst/>
          </a:prstGeom>
          <a:noFill/>
        </p:spPr>
        <p:txBody>
          <a:bodyPr wrap="square" rtlCol="0">
            <a:spAutoFit/>
          </a:bodyPr>
          <a:lstStyle/>
          <a:p>
            <a:pPr algn="ctr"/>
            <a:r>
              <a:rPr lang="nb-NO" sz="3200" b="1" dirty="0">
                <a:solidFill>
                  <a:srgbClr val="7030A0"/>
                </a:solidFill>
                <a:latin typeface="Arial Black" panose="020B0A04020102020204" pitchFamily="34" charset="0"/>
                <a:cs typeface="Arial" panose="020B0604020202020204" pitchFamily="34" charset="0"/>
              </a:rPr>
              <a:t>A </a:t>
            </a:r>
            <a:r>
              <a:rPr lang="nb-NO" sz="3200" b="1" dirty="0" err="1">
                <a:solidFill>
                  <a:srgbClr val="7030A0"/>
                </a:solidFill>
                <a:latin typeface="Arial Black" panose="020B0A04020102020204" pitchFamily="34" charset="0"/>
                <a:cs typeface="Arial" panose="020B0604020202020204" pitchFamily="34" charset="0"/>
              </a:rPr>
              <a:t>biblical</a:t>
            </a:r>
            <a:r>
              <a:rPr lang="nb-NO" sz="3200" b="1" dirty="0">
                <a:solidFill>
                  <a:srgbClr val="7030A0"/>
                </a:solidFill>
                <a:latin typeface="Arial Black" panose="020B0A04020102020204" pitchFamily="34" charset="0"/>
                <a:cs typeface="Arial" panose="020B0604020202020204" pitchFamily="34" charset="0"/>
              </a:rPr>
              <a:t> </a:t>
            </a:r>
            <a:r>
              <a:rPr lang="nb-NO" sz="3200" b="1" dirty="0" err="1">
                <a:solidFill>
                  <a:srgbClr val="7030A0"/>
                </a:solidFill>
                <a:latin typeface="Arial Black" panose="020B0A04020102020204" pitchFamily="34" charset="0"/>
                <a:cs typeface="Arial" panose="020B0604020202020204" pitchFamily="34" charset="0"/>
              </a:rPr>
              <a:t>understanding</a:t>
            </a:r>
            <a:r>
              <a:rPr lang="nb-NO" sz="3200" b="1" dirty="0">
                <a:solidFill>
                  <a:srgbClr val="7030A0"/>
                </a:solidFill>
                <a:latin typeface="Arial Black" panose="020B0A04020102020204" pitchFamily="34" charset="0"/>
                <a:cs typeface="Arial" panose="020B0604020202020204" pitchFamily="34" charset="0"/>
              </a:rPr>
              <a:t> </a:t>
            </a:r>
            <a:r>
              <a:rPr lang="nb-NO" sz="3200" b="1" dirty="0" err="1">
                <a:solidFill>
                  <a:srgbClr val="7030A0"/>
                </a:solidFill>
                <a:latin typeface="Arial Black" panose="020B0A04020102020204" pitchFamily="34" charset="0"/>
                <a:cs typeface="Arial" panose="020B0604020202020204" pitchFamily="34" charset="0"/>
              </a:rPr>
              <a:t>of</a:t>
            </a:r>
            <a:r>
              <a:rPr lang="nb-NO" sz="3200" b="1" dirty="0">
                <a:solidFill>
                  <a:srgbClr val="7030A0"/>
                </a:solidFill>
                <a:latin typeface="Arial Black" panose="020B0A04020102020204" pitchFamily="34" charset="0"/>
                <a:cs typeface="Arial" panose="020B0604020202020204" pitchFamily="34" charset="0"/>
              </a:rPr>
              <a:t> </a:t>
            </a:r>
            <a:r>
              <a:rPr lang="nb-NO" sz="3200" b="1" dirty="0" err="1">
                <a:solidFill>
                  <a:srgbClr val="7030A0"/>
                </a:solidFill>
                <a:latin typeface="Arial Black" panose="020B0A04020102020204" pitchFamily="34" charset="0"/>
                <a:cs typeface="Arial" panose="020B0604020202020204" pitchFamily="34" charset="0"/>
              </a:rPr>
              <a:t>marriage</a:t>
            </a:r>
            <a:endParaRPr lang="nb-NO" sz="3200" b="1" dirty="0">
              <a:solidFill>
                <a:srgbClr val="7030A0"/>
              </a:solidFill>
              <a:latin typeface="Arial Black" panose="020B0A04020102020204" pitchFamily="34" charset="0"/>
              <a:cs typeface="Arial" panose="020B0604020202020204" pitchFamily="34" charset="0"/>
            </a:endParaRPr>
          </a:p>
        </p:txBody>
      </p:sp>
      <p:sp>
        <p:nvSpPr>
          <p:cNvPr id="57" name="TekstSylinder 56"/>
          <p:cNvSpPr txBox="1"/>
          <p:nvPr/>
        </p:nvSpPr>
        <p:spPr>
          <a:xfrm>
            <a:off x="6732240" y="3429000"/>
            <a:ext cx="2232248" cy="1323439"/>
          </a:xfrm>
          <a:prstGeom prst="rect">
            <a:avLst/>
          </a:prstGeom>
          <a:noFill/>
        </p:spPr>
        <p:txBody>
          <a:bodyPr wrap="square" rtlCol="0">
            <a:spAutoFit/>
          </a:bodyPr>
          <a:lstStyle/>
          <a:p>
            <a:r>
              <a:rPr lang="nb-NO" sz="2000" dirty="0" err="1">
                <a:latin typeface="Arial" panose="020B0604020202020204" pitchFamily="34" charset="0"/>
                <a:cs typeface="Arial" panose="020B0604020202020204" pitchFamily="34" charset="0"/>
              </a:rPr>
              <a:t>Two</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genders</a:t>
            </a:r>
            <a:r>
              <a:rPr lang="nb-NO" sz="2000" dirty="0">
                <a:latin typeface="Arial" panose="020B0604020202020204" pitchFamily="34" charset="0"/>
                <a:cs typeface="Arial" panose="020B0604020202020204" pitchFamily="34" charset="0"/>
              </a:rPr>
              <a:t> </a:t>
            </a:r>
            <a:br>
              <a:rPr lang="nb-NO" sz="2000" dirty="0">
                <a:latin typeface="Arial" panose="020B0604020202020204" pitchFamily="34" charset="0"/>
                <a:cs typeface="Arial" panose="020B0604020202020204" pitchFamily="34" charset="0"/>
              </a:rPr>
            </a:br>
            <a:r>
              <a:rPr lang="nb-NO" sz="2000" dirty="0" err="1">
                <a:latin typeface="Arial" panose="020B0604020202020204" pitchFamily="34" charset="0"/>
                <a:cs typeface="Arial" panose="020B0604020202020204" pitchFamily="34" charset="0"/>
              </a:rPr>
              <a:t>who</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belong</a:t>
            </a:r>
            <a:r>
              <a:rPr lang="nb-NO" sz="2000" dirty="0">
                <a:latin typeface="Arial" panose="020B0604020202020204" pitchFamily="34" charset="0"/>
                <a:cs typeface="Arial" panose="020B0604020202020204" pitchFamily="34" charset="0"/>
              </a:rPr>
              <a:t> to and supplement </a:t>
            </a:r>
            <a:r>
              <a:rPr lang="nb-NO" sz="2000" dirty="0" err="1">
                <a:latin typeface="Arial" panose="020B0604020202020204" pitchFamily="34" charset="0"/>
                <a:cs typeface="Arial" panose="020B0604020202020204" pitchFamily="34" charset="0"/>
              </a:rPr>
              <a:t>each</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other</a:t>
            </a:r>
            <a:endParaRPr lang="nb-NO" sz="2000" dirty="0">
              <a:latin typeface="Arial" panose="020B0604020202020204" pitchFamily="34" charset="0"/>
              <a:cs typeface="Arial" panose="020B0604020202020204" pitchFamily="34" charset="0"/>
            </a:endParaRPr>
          </a:p>
        </p:txBody>
      </p:sp>
      <p:sp>
        <p:nvSpPr>
          <p:cNvPr id="71" name="TekstSylinder 70"/>
          <p:cNvSpPr txBox="1"/>
          <p:nvPr/>
        </p:nvSpPr>
        <p:spPr>
          <a:xfrm>
            <a:off x="4078496" y="4916490"/>
            <a:ext cx="1717640" cy="1323439"/>
          </a:xfrm>
          <a:prstGeom prst="rect">
            <a:avLst/>
          </a:prstGeom>
          <a:noFill/>
        </p:spPr>
        <p:txBody>
          <a:bodyPr wrap="square" rtlCol="0">
            <a:spAutoFit/>
          </a:bodyPr>
          <a:lstStyle/>
          <a:p>
            <a:r>
              <a:rPr lang="nb-NO" sz="2000" dirty="0" err="1">
                <a:latin typeface="Arial" panose="020B0604020202020204" pitchFamily="34" charset="0"/>
                <a:cs typeface="Arial" panose="020B0604020202020204" pitchFamily="34" charset="0"/>
              </a:rPr>
              <a:t>Process</a:t>
            </a:r>
            <a:r>
              <a:rPr lang="nb-NO" sz="2000" dirty="0">
                <a:latin typeface="Arial" panose="020B0604020202020204" pitchFamily="34" charset="0"/>
                <a:cs typeface="Arial" panose="020B0604020202020204" pitchFamily="34" charset="0"/>
              </a:rPr>
              <a:t> </a:t>
            </a:r>
            <a:br>
              <a:rPr lang="nb-NO" sz="2000" dirty="0">
                <a:latin typeface="Arial" panose="020B0604020202020204" pitchFamily="34" charset="0"/>
                <a:cs typeface="Arial" panose="020B0604020202020204" pitchFamily="34" charset="0"/>
              </a:rPr>
            </a:br>
            <a:r>
              <a:rPr lang="nb-NO" sz="2000" dirty="0" err="1">
                <a:latin typeface="Arial" panose="020B0604020202020204" pitchFamily="34" charset="0"/>
                <a:cs typeface="Arial" panose="020B0604020202020204" pitchFamily="34" charset="0"/>
              </a:rPr>
              <a:t>of</a:t>
            </a:r>
            <a:r>
              <a:rPr lang="nb-NO" sz="2000" dirty="0">
                <a:latin typeface="Arial" panose="020B0604020202020204" pitchFamily="34" charset="0"/>
                <a:cs typeface="Arial" panose="020B0604020202020204" pitchFamily="34" charset="0"/>
              </a:rPr>
              <a:t> love, </a:t>
            </a:r>
            <a:r>
              <a:rPr lang="nb-NO" sz="2000" dirty="0" err="1">
                <a:latin typeface="Arial" panose="020B0604020202020204" pitchFamily="34" charset="0"/>
                <a:cs typeface="Arial" panose="020B0604020202020204" pitchFamily="34" charset="0"/>
              </a:rPr>
              <a:t>learning</a:t>
            </a:r>
            <a:r>
              <a:rPr lang="nb-NO" sz="2000" dirty="0">
                <a:latin typeface="Arial" panose="020B0604020202020204" pitchFamily="34" charset="0"/>
                <a:cs typeface="Arial" panose="020B0604020202020204" pitchFamily="34" charset="0"/>
              </a:rPr>
              <a:t> and </a:t>
            </a:r>
            <a:r>
              <a:rPr lang="nb-NO" sz="2000" dirty="0" err="1">
                <a:latin typeface="Arial" panose="020B0604020202020204" pitchFamily="34" charset="0"/>
                <a:cs typeface="Arial" panose="020B0604020202020204" pitchFamily="34" charset="0"/>
              </a:rPr>
              <a:t>development</a:t>
            </a:r>
            <a:endParaRPr lang="nb-NO" sz="2000" dirty="0">
              <a:latin typeface="Arial" panose="020B0604020202020204" pitchFamily="34" charset="0"/>
              <a:cs typeface="Arial" panose="020B0604020202020204" pitchFamily="34" charset="0"/>
            </a:endParaRPr>
          </a:p>
        </p:txBody>
      </p:sp>
      <p:pic>
        <p:nvPicPr>
          <p:cNvPr id="22" name="Bild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90636">
            <a:off x="10146468" y="6264493"/>
            <a:ext cx="780695" cy="549079"/>
          </a:xfrm>
          <a:prstGeom prst="rect">
            <a:avLst/>
          </a:prstGeom>
        </p:spPr>
      </p:pic>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313611"/>
            <a:ext cx="1619672" cy="920400"/>
          </a:xfrm>
          <a:prstGeom prst="rect">
            <a:avLst/>
          </a:prstGeom>
          <a:ln>
            <a:solidFill>
              <a:schemeClr val="tx1"/>
            </a:solidFill>
          </a:ln>
        </p:spPr>
      </p:pic>
    </p:spTree>
    <p:extLst>
      <p:ext uri="{BB962C8B-B14F-4D97-AF65-F5344CB8AC3E}">
        <p14:creationId xmlns:p14="http://schemas.microsoft.com/office/powerpoint/2010/main" val="183528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4" grpId="0"/>
      <p:bldP spid="41" grpId="0"/>
      <p:bldP spid="42" grpId="0"/>
      <p:bldP spid="43" grpId="0"/>
      <p:bldP spid="57" grpId="0"/>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539552" y="476672"/>
            <a:ext cx="8208912" cy="6663363"/>
          </a:xfrm>
          <a:prstGeom prst="rect">
            <a:avLst/>
          </a:prstGeom>
        </p:spPr>
        <p:txBody>
          <a:bodyPr wrap="square">
            <a:spAutoFit/>
          </a:bodyPr>
          <a:lstStyle/>
          <a:p>
            <a:pPr algn="ctr" defTabSz="360000"/>
            <a:r>
              <a:rPr lang="nb-NO" sz="4000" dirty="0" err="1">
                <a:solidFill>
                  <a:srgbClr val="7030A0"/>
                </a:solidFill>
                <a:latin typeface="Arial Black" panose="020B0A04020102020204" pitchFamily="34" charset="0"/>
              </a:rPr>
              <a:t>Commandments</a:t>
            </a:r>
            <a:r>
              <a:rPr lang="nb-NO" sz="4000" dirty="0">
                <a:solidFill>
                  <a:srgbClr val="7030A0"/>
                </a:solidFill>
                <a:latin typeface="Arial Black" panose="020B0A04020102020204" pitchFamily="34" charset="0"/>
              </a:rPr>
              <a:t> and love</a:t>
            </a:r>
          </a:p>
          <a:p>
            <a:pPr defTabSz="360000"/>
            <a:endParaRPr lang="nb-NO" b="1" dirty="0">
              <a:solidFill>
                <a:srgbClr val="C00000"/>
              </a:solidFill>
              <a:latin typeface="+mj-lt"/>
            </a:endParaRPr>
          </a:p>
          <a:p>
            <a:pPr defTabSz="360000"/>
            <a:r>
              <a:rPr lang="nb-NO" sz="3200" b="1" dirty="0" err="1">
                <a:latin typeface="Arial" panose="020B0604020202020204" pitchFamily="34" charset="0"/>
                <a:cs typeface="Arial" panose="020B0604020202020204" pitchFamily="34" charset="0"/>
              </a:rPr>
              <a:t>God’s</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commandments</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are</a:t>
            </a:r>
            <a:r>
              <a:rPr lang="nb-NO" sz="3200" b="1" dirty="0">
                <a:latin typeface="Arial" panose="020B0604020202020204" pitchFamily="34" charset="0"/>
                <a:cs typeface="Arial" panose="020B0604020202020204" pitchFamily="34" charset="0"/>
              </a:rPr>
              <a:t> given in love</a:t>
            </a:r>
          </a:p>
          <a:p>
            <a:pPr defTabSz="360000"/>
            <a:br>
              <a:rPr lang="nb-NO" sz="1600" b="1" dirty="0">
                <a:latin typeface="Arial" panose="020B0604020202020204" pitchFamily="34" charset="0"/>
                <a:cs typeface="Arial" panose="020B0604020202020204" pitchFamily="34" charset="0"/>
              </a:rPr>
            </a:br>
            <a:r>
              <a:rPr lang="nb-NO" sz="2400" dirty="0" err="1">
                <a:latin typeface="Arial" panose="020B0604020202020204" pitchFamily="34" charset="0"/>
                <a:cs typeface="Arial" panose="020B0604020202020204" pitchFamily="34" charset="0"/>
              </a:rPr>
              <a:t>They</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are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expressions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of</a:t>
            </a:r>
            <a:r>
              <a:rPr lang="nb-NO" sz="2400" dirty="0">
                <a:latin typeface="Arial" panose="020B0604020202020204" pitchFamily="34" charset="0"/>
                <a:cs typeface="Arial" panose="020B0604020202020204" pitchFamily="34" charset="0"/>
              </a:rPr>
              <a:t> his love for us. To </a:t>
            </a:r>
            <a:r>
              <a:rPr lang="nb-NO" sz="2400" dirty="0" err="1">
                <a:latin typeface="Arial" panose="020B0604020202020204" pitchFamily="34" charset="0"/>
                <a:cs typeface="Arial" panose="020B0604020202020204" pitchFamily="34" charset="0"/>
              </a:rPr>
              <a:t>construct</a:t>
            </a:r>
            <a:r>
              <a:rPr lang="nb-NO" sz="2400" dirty="0">
                <a:latin typeface="Arial" panose="020B0604020202020204" pitchFamily="34" charset="0"/>
                <a:cs typeface="Arial" panose="020B0604020202020204" pitchFamily="34" charset="0"/>
              </a:rPr>
              <a:t> a </a:t>
            </a:r>
            <a:r>
              <a:rPr lang="nb-NO" sz="2400" dirty="0" err="1">
                <a:latin typeface="Arial" panose="020B0604020202020204" pitchFamily="34" charset="0"/>
                <a:cs typeface="Arial" panose="020B0604020202020204" pitchFamily="34" charset="0"/>
              </a:rPr>
              <a:t>conflict</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between</a:t>
            </a:r>
            <a:r>
              <a:rPr lang="nb-NO" sz="2400" dirty="0">
                <a:latin typeface="Arial" panose="020B0604020202020204" pitchFamily="34" charset="0"/>
                <a:cs typeface="Arial" panose="020B0604020202020204" pitchFamily="34" charset="0"/>
              </a:rPr>
              <a:t> «love» and </a:t>
            </a:r>
            <a:r>
              <a:rPr lang="nb-NO" sz="2400" dirty="0" err="1">
                <a:latin typeface="Arial" panose="020B0604020202020204" pitchFamily="34" charset="0"/>
                <a:cs typeface="Arial" panose="020B0604020202020204" pitchFamily="34" charset="0"/>
              </a:rPr>
              <a:t>God’s</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commandments</a:t>
            </a:r>
            <a:r>
              <a:rPr lang="nb-NO" sz="2400" dirty="0">
                <a:latin typeface="Arial" panose="020B0604020202020204" pitchFamily="34" charset="0"/>
                <a:cs typeface="Arial" panose="020B0604020202020204" pitchFamily="34" charset="0"/>
              </a:rPr>
              <a:t> is </a:t>
            </a:r>
            <a:r>
              <a:rPr lang="nb-NO" sz="2400" dirty="0" err="1">
                <a:latin typeface="Arial" panose="020B0604020202020204" pitchFamily="34" charset="0"/>
                <a:cs typeface="Arial" panose="020B0604020202020204" pitchFamily="34" charset="0"/>
              </a:rPr>
              <a:t>unbiblical</a:t>
            </a:r>
            <a:r>
              <a:rPr lang="nb-NO" sz="2400" dirty="0">
                <a:latin typeface="Arial" panose="020B0604020202020204" pitchFamily="34" charset="0"/>
                <a:cs typeface="Arial" panose="020B0604020202020204" pitchFamily="34" charset="0"/>
              </a:rPr>
              <a:t> and </a:t>
            </a:r>
            <a:r>
              <a:rPr lang="nb-NO" sz="2400" dirty="0" err="1">
                <a:latin typeface="Arial" panose="020B0604020202020204" pitchFamily="34" charset="0"/>
                <a:cs typeface="Arial" panose="020B0604020202020204" pitchFamily="34" charset="0"/>
              </a:rPr>
              <a:t>untenable</a:t>
            </a:r>
            <a:r>
              <a:rPr lang="nb-NO" sz="2400" dirty="0">
                <a:latin typeface="Arial" panose="020B0604020202020204" pitchFamily="34" charset="0"/>
                <a:cs typeface="Arial" panose="020B0604020202020204" pitchFamily="34" charset="0"/>
              </a:rPr>
              <a:t>. Jesus, for </a:t>
            </a:r>
            <a:r>
              <a:rPr lang="nb-NO" sz="2400" dirty="0" err="1">
                <a:latin typeface="Arial" panose="020B0604020202020204" pitchFamily="34" charset="0"/>
                <a:cs typeface="Arial" panose="020B0604020202020204" pitchFamily="34" charset="0"/>
              </a:rPr>
              <a:t>instance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says</a:t>
            </a:r>
            <a:r>
              <a:rPr lang="nb-NO" sz="2400" dirty="0">
                <a:latin typeface="Arial" panose="020B0604020202020204" pitchFamily="34" charset="0"/>
                <a:cs typeface="Arial" panose="020B0604020202020204" pitchFamily="34" charset="0"/>
              </a:rPr>
              <a:t>:</a:t>
            </a:r>
            <a:br>
              <a:rPr lang="nb-NO" sz="2000" dirty="0">
                <a:latin typeface="+mj-lt"/>
              </a:rPr>
            </a:br>
            <a:endParaRPr lang="nb-NO" sz="300" dirty="0">
              <a:latin typeface="+mj-lt"/>
            </a:endParaRPr>
          </a:p>
          <a:p>
            <a:pPr lvl="1" defTabSz="360000"/>
            <a:r>
              <a:rPr lang="nb-NO" sz="2200" i="1" dirty="0">
                <a:latin typeface="+mj-lt"/>
              </a:rPr>
              <a:t>   </a:t>
            </a:r>
            <a:br>
              <a:rPr lang="nb-NO" sz="2200" i="1" dirty="0">
                <a:latin typeface="+mj-lt"/>
              </a:rPr>
            </a:br>
            <a:r>
              <a:rPr lang="nb-NO" sz="2400" i="1"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If you keep my commands, you will remain in my love, just as I have kept my Father’s commands and remain in his love.</a:t>
            </a:r>
            <a:r>
              <a:rPr lang="nb-NO" sz="2400" i="1" dirty="0">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(John 15:10)</a:t>
            </a:r>
          </a:p>
          <a:p>
            <a:pPr defTabSz="360000"/>
            <a:endParaRPr lang="nb-NO" sz="2000" dirty="0">
              <a:latin typeface="Arial" panose="020B0604020202020204" pitchFamily="34" charset="0"/>
              <a:cs typeface="Arial" panose="020B0604020202020204" pitchFamily="34" charset="0"/>
            </a:endParaRPr>
          </a:p>
          <a:p>
            <a:pPr lvl="1" defTabSz="360000"/>
            <a:r>
              <a:rPr lang="nb-NO" sz="2400" i="1"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This is how we know that we love the children of God: by loving God and carrying out his commands. In fact, this is love for God: to keep his commands. And his commands are not burdensome.</a:t>
            </a:r>
            <a:r>
              <a:rPr lang="nb-NO" sz="2400" i="1" dirty="0">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(1 John 5:2-3)</a:t>
            </a:r>
          </a:p>
          <a:p>
            <a:pPr defTabSz="360000"/>
            <a:endParaRPr lang="nb-NO" sz="2000" dirty="0">
              <a:latin typeface="+mj-lt"/>
            </a:endParaRPr>
          </a:p>
          <a:p>
            <a:pPr defTabSz="360000"/>
            <a:endParaRPr lang="nb-NO" sz="2000" dirty="0">
              <a:latin typeface="+mj-lt"/>
            </a:endParaRPr>
          </a:p>
        </p:txBody>
      </p:sp>
      <p:pic>
        <p:nvPicPr>
          <p:cNvPr id="2050" name="Picture 2" descr="http://s3.amazonaws.com/dfc_attachments/images/3231267/Minton_1_Christ_Love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8584" y="5417839"/>
            <a:ext cx="1800200" cy="14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38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539552" y="544026"/>
            <a:ext cx="8208912" cy="5909310"/>
          </a:xfrm>
          <a:prstGeom prst="rect">
            <a:avLst/>
          </a:prstGeom>
        </p:spPr>
        <p:txBody>
          <a:bodyPr wrap="square">
            <a:spAutoFit/>
          </a:bodyPr>
          <a:lstStyle/>
          <a:p>
            <a:pPr algn="ctr" defTabSz="360000"/>
            <a:r>
              <a:rPr lang="nb-NO" sz="4000" dirty="0">
                <a:solidFill>
                  <a:srgbClr val="7030A0"/>
                </a:solidFill>
                <a:latin typeface="Arial Black" panose="020B0A04020102020204" pitchFamily="34" charset="0"/>
              </a:rPr>
              <a:t>4 different </a:t>
            </a:r>
            <a:r>
              <a:rPr lang="nb-NO" sz="4000" dirty="0" err="1">
                <a:solidFill>
                  <a:srgbClr val="7030A0"/>
                </a:solidFill>
                <a:latin typeface="Arial Black" panose="020B0A04020102020204" pitchFamily="34" charset="0"/>
              </a:rPr>
              <a:t>words</a:t>
            </a:r>
            <a:r>
              <a:rPr lang="nb-NO" sz="4000" dirty="0">
                <a:solidFill>
                  <a:srgbClr val="7030A0"/>
                </a:solidFill>
                <a:latin typeface="Arial Black" panose="020B0A04020102020204" pitchFamily="34" charset="0"/>
              </a:rPr>
              <a:t> for «LOVE»</a:t>
            </a:r>
          </a:p>
          <a:p>
            <a:pPr defTabSz="360000"/>
            <a:endParaRPr lang="nb-NO" b="1" dirty="0">
              <a:solidFill>
                <a:srgbClr val="C00000"/>
              </a:solidFill>
              <a:latin typeface="+mj-lt"/>
            </a:endParaRPr>
          </a:p>
          <a:p>
            <a:pPr defTabSz="360000"/>
            <a:r>
              <a:rPr lang="nb-NO" sz="3200" b="1" i="1" dirty="0">
                <a:solidFill>
                  <a:srgbClr val="C00000"/>
                </a:solidFill>
                <a:latin typeface="Arial" panose="020B0604020202020204" pitchFamily="34" charset="0"/>
                <a:cs typeface="Arial" panose="020B0604020202020204" pitchFamily="34" charset="0"/>
              </a:rPr>
              <a:t>Agape</a:t>
            </a:r>
            <a:r>
              <a:rPr lang="nb-NO" sz="3200" b="1" dirty="0">
                <a:latin typeface="Arial" panose="020B0604020202020204" pitchFamily="34" charset="0"/>
                <a:cs typeface="Arial" panose="020B0604020202020204" pitchFamily="34" charset="0"/>
              </a:rPr>
              <a:t> – </a:t>
            </a:r>
            <a:r>
              <a:rPr lang="nb-NO" sz="3200" b="1" dirty="0" err="1">
                <a:latin typeface="Arial" panose="020B0604020202020204" pitchFamily="34" charset="0"/>
                <a:cs typeface="Arial" panose="020B0604020202020204" pitchFamily="34" charset="0"/>
              </a:rPr>
              <a:t>God’s</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undeserved</a:t>
            </a:r>
            <a:r>
              <a:rPr lang="nb-NO" sz="3200" b="1" dirty="0">
                <a:latin typeface="Arial" panose="020B0604020202020204" pitchFamily="34" charset="0"/>
                <a:cs typeface="Arial" panose="020B0604020202020204" pitchFamily="34" charset="0"/>
              </a:rPr>
              <a:t> love</a:t>
            </a:r>
          </a:p>
          <a:p>
            <a:pPr defTabSz="360000"/>
            <a:endParaRPr lang="nb-NO" sz="3200" b="1" dirty="0">
              <a:latin typeface="Arial" panose="020B0604020202020204" pitchFamily="34" charset="0"/>
              <a:cs typeface="Arial" panose="020B0604020202020204" pitchFamily="34" charset="0"/>
            </a:endParaRPr>
          </a:p>
          <a:p>
            <a:pPr defTabSz="360000"/>
            <a:r>
              <a:rPr lang="nb-NO" sz="3200" b="1" i="1" dirty="0" err="1">
                <a:solidFill>
                  <a:srgbClr val="C00000"/>
                </a:solidFill>
                <a:latin typeface="Arial" panose="020B0604020202020204" pitchFamily="34" charset="0"/>
                <a:cs typeface="Arial" panose="020B0604020202020204" pitchFamily="34" charset="0"/>
              </a:rPr>
              <a:t>Filia</a:t>
            </a:r>
            <a:r>
              <a:rPr lang="nb-NO" sz="3200" b="1" dirty="0">
                <a:latin typeface="Arial" panose="020B0604020202020204" pitchFamily="34" charset="0"/>
                <a:cs typeface="Arial" panose="020B0604020202020204" pitchFamily="34" charset="0"/>
              </a:rPr>
              <a:t> – Deep </a:t>
            </a:r>
            <a:r>
              <a:rPr lang="nb-NO" sz="3200" b="1" dirty="0" err="1">
                <a:latin typeface="Arial" panose="020B0604020202020204" pitchFamily="34" charset="0"/>
                <a:cs typeface="Arial" panose="020B0604020202020204" pitchFamily="34" charset="0"/>
              </a:rPr>
              <a:t>friendships</a:t>
            </a:r>
            <a:r>
              <a:rPr lang="nb-NO" sz="3200" b="1" dirty="0">
                <a:latin typeface="Arial" panose="020B0604020202020204" pitchFamily="34" charset="0"/>
                <a:cs typeface="Arial" panose="020B0604020202020204" pitchFamily="34" charset="0"/>
              </a:rPr>
              <a:t> etc.</a:t>
            </a:r>
          </a:p>
          <a:p>
            <a:pPr defTabSz="360000"/>
            <a:endParaRPr lang="nb-NO" sz="3200" b="1" dirty="0">
              <a:latin typeface="Arial" panose="020B0604020202020204" pitchFamily="34" charset="0"/>
              <a:cs typeface="Arial" panose="020B0604020202020204" pitchFamily="34" charset="0"/>
            </a:endParaRPr>
          </a:p>
          <a:p>
            <a:pPr defTabSz="360000"/>
            <a:r>
              <a:rPr lang="nb-NO" sz="3200" b="1" i="1" dirty="0" err="1">
                <a:solidFill>
                  <a:srgbClr val="C00000"/>
                </a:solidFill>
                <a:latin typeface="Arial" panose="020B0604020202020204" pitchFamily="34" charset="0"/>
                <a:cs typeface="Arial" panose="020B0604020202020204" pitchFamily="34" charset="0"/>
              </a:rPr>
              <a:t>Storge</a:t>
            </a:r>
            <a:r>
              <a:rPr lang="nb-NO" sz="3200" b="1" dirty="0">
                <a:latin typeface="Arial" panose="020B0604020202020204" pitchFamily="34" charset="0"/>
                <a:cs typeface="Arial" panose="020B0604020202020204" pitchFamily="34" charset="0"/>
              </a:rPr>
              <a:t> – Love </a:t>
            </a:r>
            <a:r>
              <a:rPr lang="nb-NO" sz="3200" b="1" dirty="0" err="1">
                <a:latin typeface="Arial" panose="020B0604020202020204" pitchFamily="34" charset="0"/>
                <a:cs typeface="Arial" panose="020B0604020202020204" pitchFamily="34" charset="0"/>
              </a:rPr>
              <a:t>between</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family</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members</a:t>
            </a:r>
            <a:endParaRPr lang="nb-NO" sz="3200" b="1" dirty="0">
              <a:latin typeface="Arial" panose="020B0604020202020204" pitchFamily="34" charset="0"/>
              <a:cs typeface="Arial" panose="020B0604020202020204" pitchFamily="34" charset="0"/>
            </a:endParaRPr>
          </a:p>
          <a:p>
            <a:pPr defTabSz="360000"/>
            <a:endParaRPr lang="nb-NO" sz="3200" b="1" dirty="0">
              <a:latin typeface="Arial" panose="020B0604020202020204" pitchFamily="34" charset="0"/>
              <a:cs typeface="Arial" panose="020B0604020202020204" pitchFamily="34" charset="0"/>
            </a:endParaRPr>
          </a:p>
          <a:p>
            <a:pPr defTabSz="360000"/>
            <a:r>
              <a:rPr lang="nb-NO" sz="3200" b="1" i="1" dirty="0">
                <a:solidFill>
                  <a:srgbClr val="C00000"/>
                </a:solidFill>
                <a:latin typeface="Arial" panose="020B0604020202020204" pitchFamily="34" charset="0"/>
                <a:cs typeface="Arial" panose="020B0604020202020204" pitchFamily="34" charset="0"/>
              </a:rPr>
              <a:t>Eros</a:t>
            </a:r>
            <a:r>
              <a:rPr lang="nb-NO" sz="3200" b="1" dirty="0">
                <a:latin typeface="Arial" panose="020B0604020202020204" pitchFamily="34" charset="0"/>
                <a:cs typeface="Arial" panose="020B0604020202020204" pitchFamily="34" charset="0"/>
              </a:rPr>
              <a:t> – </a:t>
            </a:r>
            <a:r>
              <a:rPr lang="nb-NO" sz="3200" b="1" dirty="0" err="1">
                <a:latin typeface="Arial" panose="020B0604020202020204" pitchFamily="34" charset="0"/>
                <a:cs typeface="Arial" panose="020B0604020202020204" pitchFamily="34" charset="0"/>
              </a:rPr>
              <a:t>Romantic</a:t>
            </a:r>
            <a:r>
              <a:rPr lang="nb-NO" sz="3200" b="1" dirty="0">
                <a:latin typeface="Arial" panose="020B0604020202020204" pitchFamily="34" charset="0"/>
                <a:cs typeface="Arial" panose="020B0604020202020204" pitchFamily="34" charset="0"/>
              </a:rPr>
              <a:t> and </a:t>
            </a:r>
            <a:r>
              <a:rPr lang="nb-NO" sz="3200" b="1" dirty="0" err="1">
                <a:latin typeface="Arial" panose="020B0604020202020204" pitchFamily="34" charset="0"/>
                <a:cs typeface="Arial" panose="020B0604020202020204" pitchFamily="34" charset="0"/>
              </a:rPr>
              <a:t>erotic</a:t>
            </a:r>
            <a:r>
              <a:rPr lang="nb-NO" sz="3200" b="1" dirty="0">
                <a:latin typeface="Arial" panose="020B0604020202020204" pitchFamily="34" charset="0"/>
                <a:cs typeface="Arial" panose="020B0604020202020204" pitchFamily="34" charset="0"/>
              </a:rPr>
              <a:t> love</a:t>
            </a:r>
          </a:p>
          <a:p>
            <a:pPr defTabSz="360000"/>
            <a:endParaRPr lang="nb-NO" sz="3200" b="1" dirty="0">
              <a:latin typeface="Arial" panose="020B0604020202020204" pitchFamily="34" charset="0"/>
              <a:cs typeface="Arial" panose="020B0604020202020204" pitchFamily="34" charset="0"/>
            </a:endParaRPr>
          </a:p>
          <a:p>
            <a:pPr defTabSz="360000"/>
            <a:endParaRPr lang="nb-NO" sz="2400" dirty="0">
              <a:latin typeface="Arial" panose="020B0604020202020204" pitchFamily="34" charset="0"/>
              <a:cs typeface="Arial" panose="020B0604020202020204" pitchFamily="34" charset="0"/>
            </a:endParaRPr>
          </a:p>
          <a:p>
            <a:pPr defTabSz="360000"/>
            <a:endParaRPr lang="nb-NO" sz="2000" dirty="0">
              <a:latin typeface="+mj-lt"/>
            </a:endParaRPr>
          </a:p>
          <a:p>
            <a:pPr defTabSz="360000"/>
            <a:endParaRPr lang="nb-NO" sz="2000" dirty="0">
              <a:latin typeface="+mj-lt"/>
            </a:endParaRPr>
          </a:p>
        </p:txBody>
      </p:sp>
      <p:pic>
        <p:nvPicPr>
          <p:cNvPr id="2050" name="Picture 2" descr="http://s3.amazonaws.com/dfc_attachments/images/3231267/Minton_1_Christ_Love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8584" y="5417839"/>
            <a:ext cx="1800200" cy="14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3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4355976" y="1844824"/>
            <a:ext cx="4680520" cy="4438074"/>
          </a:xfrm>
          <a:prstGeom prst="rect">
            <a:avLst/>
          </a:prstGeom>
          <a:noFill/>
        </p:spPr>
        <p:txBody>
          <a:bodyPr wrap="square" rtlCol="0">
            <a:spAutoFit/>
          </a:bodyPr>
          <a:lstStyle/>
          <a:p>
            <a:pPr defTabSz="360000">
              <a:lnSpc>
                <a:spcPts val="3800"/>
              </a:lnSpc>
            </a:pP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Doctrine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on</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authority</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a:t>
            </a:r>
            <a:br>
              <a:rPr lang="nb-NO" sz="24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Bible</a:t>
            </a:r>
            <a:endParaRPr lang="nb-NO" sz="2400" b="1" dirty="0">
              <a:latin typeface="Arial" panose="020B0604020202020204" pitchFamily="34" charset="0"/>
              <a:cs typeface="Arial" panose="020B0604020202020204" pitchFamily="34" charset="0"/>
            </a:endParaRPr>
          </a:p>
          <a:p>
            <a:pPr defTabSz="360000">
              <a:lnSpc>
                <a:spcPts val="3800"/>
              </a:lnSpc>
            </a:pPr>
            <a:r>
              <a:rPr lang="nb-NO" sz="2400" b="1" dirty="0">
                <a:latin typeface="Arial" panose="020B0604020202020204" pitchFamily="34" charset="0"/>
                <a:cs typeface="Arial" panose="020B0604020202020204" pitchFamily="34" charset="0"/>
              </a:rPr>
              <a:t>• The </a:t>
            </a:r>
            <a:r>
              <a:rPr lang="nb-NO" sz="2400" b="1" dirty="0" err="1">
                <a:latin typeface="Arial" panose="020B0604020202020204" pitchFamily="34" charset="0"/>
                <a:cs typeface="Arial" panose="020B0604020202020204" pitchFamily="34" charset="0"/>
              </a:rPr>
              <a:t>authority</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Jesus and    </a:t>
            </a:r>
            <a:br>
              <a:rPr lang="nb-NO" sz="24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apostles</a:t>
            </a:r>
            <a:endParaRPr lang="nb-NO" sz="2400" b="1" dirty="0">
              <a:latin typeface="Arial" panose="020B0604020202020204" pitchFamily="34" charset="0"/>
              <a:cs typeface="Arial" panose="020B0604020202020204" pitchFamily="34" charset="0"/>
            </a:endParaRPr>
          </a:p>
          <a:p>
            <a:pPr defTabSz="360000">
              <a:lnSpc>
                <a:spcPts val="3800"/>
              </a:lnSpc>
            </a:pPr>
            <a:r>
              <a:rPr lang="nb-NO" sz="2400" b="1" dirty="0">
                <a:latin typeface="Arial" panose="020B0604020202020204" pitchFamily="34" charset="0"/>
                <a:cs typeface="Arial" panose="020B0604020202020204" pitchFamily="34" charset="0"/>
              </a:rPr>
              <a:t>• Definition </a:t>
            </a:r>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gospel</a:t>
            </a:r>
          </a:p>
          <a:p>
            <a:pPr defTabSz="360000">
              <a:lnSpc>
                <a:spcPts val="3800"/>
              </a:lnSpc>
            </a:pP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Theology</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sin and </a:t>
            </a:r>
            <a:r>
              <a:rPr lang="nb-NO" sz="2400" b="1" dirty="0" err="1">
                <a:latin typeface="Arial" panose="020B0604020202020204" pitchFamily="34" charset="0"/>
                <a:cs typeface="Arial" panose="020B0604020202020204" pitchFamily="34" charset="0"/>
              </a:rPr>
              <a:t>grace</a:t>
            </a:r>
            <a:endParaRPr lang="nb-NO" sz="2400" b="1" dirty="0">
              <a:latin typeface="Arial" panose="020B0604020202020204" pitchFamily="34" charset="0"/>
              <a:cs typeface="Arial" panose="020B0604020202020204" pitchFamily="34" charset="0"/>
            </a:endParaRPr>
          </a:p>
          <a:p>
            <a:pPr defTabSz="360000">
              <a:lnSpc>
                <a:spcPts val="3800"/>
              </a:lnSpc>
            </a:pP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Repentance</a:t>
            </a:r>
            <a:r>
              <a:rPr lang="nb-NO" sz="2400" b="1" dirty="0">
                <a:latin typeface="Arial" panose="020B0604020202020204" pitchFamily="34" charset="0"/>
                <a:cs typeface="Arial" panose="020B0604020202020204" pitchFamily="34" charset="0"/>
              </a:rPr>
              <a:t> and </a:t>
            </a:r>
            <a:r>
              <a:rPr lang="nb-NO" sz="2400" b="1" dirty="0" err="1">
                <a:latin typeface="Arial" panose="020B0604020202020204" pitchFamily="34" charset="0"/>
                <a:cs typeface="Arial" panose="020B0604020202020204" pitchFamily="34" charset="0"/>
              </a:rPr>
              <a:t>salvation</a:t>
            </a:r>
            <a:endParaRPr lang="nb-NO" sz="2400" b="1" dirty="0">
              <a:latin typeface="Arial" panose="020B0604020202020204" pitchFamily="34" charset="0"/>
              <a:cs typeface="Arial" panose="020B0604020202020204" pitchFamily="34" charset="0"/>
            </a:endParaRPr>
          </a:p>
          <a:p>
            <a:pPr defTabSz="360000">
              <a:lnSpc>
                <a:spcPts val="3800"/>
              </a:lnSpc>
            </a:pP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Doctrine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of</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church</a:t>
            </a:r>
            <a:endParaRPr lang="nb-NO" sz="2400" b="1" dirty="0">
              <a:latin typeface="Arial" panose="020B0604020202020204" pitchFamily="34" charset="0"/>
              <a:cs typeface="Arial" panose="020B0604020202020204" pitchFamily="34" charset="0"/>
            </a:endParaRPr>
          </a:p>
          <a:p>
            <a:pPr defTabSz="360000">
              <a:lnSpc>
                <a:spcPts val="3800"/>
              </a:lnSpc>
            </a:pP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Creation</a:t>
            </a:r>
            <a:r>
              <a:rPr lang="nb-NO" sz="2400" b="1" dirty="0">
                <a:latin typeface="Arial" panose="020B0604020202020204" pitchFamily="34" charset="0"/>
                <a:cs typeface="Arial" panose="020B0604020202020204" pitchFamily="34" charset="0"/>
              </a:rPr>
              <a:t> </a:t>
            </a:r>
            <a:r>
              <a:rPr lang="nb-NO" sz="2400" b="1" dirty="0" err="1">
                <a:latin typeface="Arial" panose="020B0604020202020204" pitchFamily="34" charset="0"/>
                <a:cs typeface="Arial" panose="020B0604020202020204" pitchFamily="34" charset="0"/>
              </a:rPr>
              <a:t>theology</a:t>
            </a:r>
            <a:endParaRPr lang="nb-NO" sz="2400" b="1" dirty="0">
              <a:latin typeface="Arial" panose="020B0604020202020204" pitchFamily="34" charset="0"/>
              <a:cs typeface="Arial" panose="020B0604020202020204" pitchFamily="34" charset="0"/>
            </a:endParaRPr>
          </a:p>
        </p:txBody>
      </p:sp>
      <p:pic>
        <p:nvPicPr>
          <p:cNvPr id="5" name="Bilde 4">
            <a:extLst>
              <a:ext uri="{FF2B5EF4-FFF2-40B4-BE49-F238E27FC236}">
                <a16:creationId xmlns:a16="http://schemas.microsoft.com/office/drawing/2014/main" id="{8BFF2B09-8A36-457F-9061-61A9352AD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3196"/>
            <a:ext cx="4132108" cy="4132108"/>
          </a:xfrm>
          <a:prstGeom prst="rect">
            <a:avLst/>
          </a:prstGeom>
        </p:spPr>
      </p:pic>
      <p:sp>
        <p:nvSpPr>
          <p:cNvPr id="7" name="TekstSylinder 6">
            <a:extLst>
              <a:ext uri="{FF2B5EF4-FFF2-40B4-BE49-F238E27FC236}">
                <a16:creationId xmlns:a16="http://schemas.microsoft.com/office/drawing/2014/main" id="{23BCA012-C16C-446F-B4B8-8302AA794C62}"/>
              </a:ext>
            </a:extLst>
          </p:cNvPr>
          <p:cNvSpPr txBox="1"/>
          <p:nvPr/>
        </p:nvSpPr>
        <p:spPr>
          <a:xfrm>
            <a:off x="251520" y="490607"/>
            <a:ext cx="8784976" cy="1231106"/>
          </a:xfrm>
          <a:prstGeom prst="rect">
            <a:avLst/>
          </a:prstGeom>
          <a:noFill/>
        </p:spPr>
        <p:txBody>
          <a:bodyPr wrap="square" rtlCol="0">
            <a:spAutoFit/>
          </a:bodyPr>
          <a:lstStyle/>
          <a:p>
            <a:pPr algn="ctr"/>
            <a:r>
              <a:rPr lang="nb-NO" sz="3200" b="1" dirty="0" err="1">
                <a:solidFill>
                  <a:srgbClr val="7030A0"/>
                </a:solidFill>
                <a:latin typeface="Arial Black" panose="020B0A04020102020204" pitchFamily="34" charset="0"/>
                <a:sym typeface="Wingdings"/>
              </a:rPr>
              <a:t>Changes</a:t>
            </a:r>
            <a:r>
              <a:rPr lang="nb-NO" sz="3200" b="1" dirty="0">
                <a:solidFill>
                  <a:srgbClr val="7030A0"/>
                </a:solidFill>
                <a:latin typeface="Arial Black" panose="020B0A04020102020204" pitchFamily="34" charset="0"/>
                <a:sym typeface="Wingdings"/>
              </a:rPr>
              <a:t> in </a:t>
            </a:r>
            <a:r>
              <a:rPr lang="nb-NO" sz="3200" b="1" dirty="0" err="1">
                <a:solidFill>
                  <a:srgbClr val="7030A0"/>
                </a:solidFill>
                <a:latin typeface="Arial Black" panose="020B0A04020102020204" pitchFamily="34" charset="0"/>
                <a:sym typeface="Wingdings"/>
              </a:rPr>
              <a:t>sexual</a:t>
            </a:r>
            <a:r>
              <a:rPr lang="nb-NO" sz="3200" b="1" dirty="0">
                <a:solidFill>
                  <a:srgbClr val="7030A0"/>
                </a:solidFill>
                <a:latin typeface="Arial Black" panose="020B0A04020102020204" pitchFamily="34" charset="0"/>
                <a:sym typeface="Wingdings"/>
              </a:rPr>
              <a:t> </a:t>
            </a:r>
            <a:r>
              <a:rPr lang="nb-NO" sz="3200" b="1" dirty="0" err="1">
                <a:solidFill>
                  <a:srgbClr val="7030A0"/>
                </a:solidFill>
                <a:latin typeface="Arial Black" panose="020B0A04020102020204" pitchFamily="34" charset="0"/>
                <a:sym typeface="Wingdings"/>
              </a:rPr>
              <a:t>theology</a:t>
            </a:r>
            <a:r>
              <a:rPr lang="nb-NO" sz="3200" b="1" dirty="0">
                <a:solidFill>
                  <a:srgbClr val="7030A0"/>
                </a:solidFill>
                <a:latin typeface="Arial Black" panose="020B0A04020102020204" pitchFamily="34" charset="0"/>
                <a:sym typeface="Wingdings"/>
              </a:rPr>
              <a:t> and </a:t>
            </a:r>
            <a:r>
              <a:rPr lang="nb-NO" sz="3200" b="1" dirty="0" err="1">
                <a:solidFill>
                  <a:srgbClr val="7030A0"/>
                </a:solidFill>
                <a:latin typeface="Arial Black" panose="020B0A04020102020204" pitchFamily="34" charset="0"/>
                <a:sym typeface="Wingdings"/>
              </a:rPr>
              <a:t>ethics</a:t>
            </a:r>
            <a:br>
              <a:rPr lang="nb-NO" sz="3200" b="1" dirty="0">
                <a:solidFill>
                  <a:srgbClr val="7030A0"/>
                </a:solidFill>
                <a:latin typeface="Arial Black" panose="020B0A04020102020204" pitchFamily="34" charset="0"/>
                <a:sym typeface="Wingdings"/>
              </a:rPr>
            </a:br>
            <a:r>
              <a:rPr lang="nb-NO" sz="2400" b="1" dirty="0" err="1">
                <a:latin typeface="+mj-lt"/>
                <a:sym typeface="Wingdings"/>
              </a:rPr>
              <a:t>are</a:t>
            </a:r>
            <a:r>
              <a:rPr lang="nb-NO" sz="2400" b="1" dirty="0">
                <a:latin typeface="+mj-lt"/>
                <a:sym typeface="Wingdings"/>
              </a:rPr>
              <a:t> </a:t>
            </a:r>
            <a:r>
              <a:rPr lang="nb-NO" sz="2400" b="1" dirty="0" err="1">
                <a:latin typeface="+mj-lt"/>
                <a:sym typeface="Wingdings"/>
              </a:rPr>
              <a:t>often</a:t>
            </a:r>
            <a:r>
              <a:rPr lang="nb-NO" sz="2400" b="1" dirty="0">
                <a:latin typeface="+mj-lt"/>
                <a:sym typeface="Wingdings"/>
              </a:rPr>
              <a:t> a </a:t>
            </a:r>
            <a:r>
              <a:rPr lang="nb-NO" sz="2400" b="1" dirty="0" err="1">
                <a:latin typeface="+mj-lt"/>
                <a:sym typeface="Wingdings"/>
              </a:rPr>
              <a:t>result</a:t>
            </a:r>
            <a:r>
              <a:rPr lang="nb-NO" sz="2400" b="1" dirty="0">
                <a:latin typeface="+mj-lt"/>
                <a:sym typeface="Wingdings"/>
              </a:rPr>
              <a:t> </a:t>
            </a:r>
            <a:r>
              <a:rPr lang="nb-NO" sz="2400" b="1" dirty="0" err="1">
                <a:latin typeface="+mj-lt"/>
                <a:sym typeface="Wingdings"/>
              </a:rPr>
              <a:t>of</a:t>
            </a:r>
            <a:r>
              <a:rPr lang="nb-NO" sz="2400" b="1" dirty="0">
                <a:latin typeface="+mj-lt"/>
                <a:sym typeface="Wingdings"/>
              </a:rPr>
              <a:t> </a:t>
            </a:r>
            <a:r>
              <a:rPr lang="nb-NO" sz="2400" b="1" dirty="0" err="1">
                <a:latin typeface="+mj-lt"/>
                <a:sym typeface="Wingdings"/>
              </a:rPr>
              <a:t>changes</a:t>
            </a:r>
            <a:r>
              <a:rPr lang="nb-NO" sz="2400" b="1" dirty="0">
                <a:latin typeface="+mj-lt"/>
                <a:sym typeface="Wingdings"/>
              </a:rPr>
              <a:t> in </a:t>
            </a:r>
            <a:r>
              <a:rPr lang="nb-NO" sz="2400" b="1" dirty="0" err="1">
                <a:latin typeface="+mj-lt"/>
                <a:sym typeface="Wingdings"/>
              </a:rPr>
              <a:t>other</a:t>
            </a:r>
            <a:r>
              <a:rPr lang="nb-NO" sz="2400" b="1" dirty="0">
                <a:latin typeface="+mj-lt"/>
                <a:sym typeface="Wingdings"/>
              </a:rPr>
              <a:t> </a:t>
            </a:r>
            <a:r>
              <a:rPr lang="nb-NO" sz="2400" b="1" dirty="0" err="1">
                <a:latin typeface="+mj-lt"/>
                <a:sym typeface="Wingdings"/>
              </a:rPr>
              <a:t>theological</a:t>
            </a:r>
            <a:r>
              <a:rPr lang="nb-NO" sz="2400" b="1" dirty="0">
                <a:latin typeface="+mj-lt"/>
                <a:sym typeface="Wingdings"/>
              </a:rPr>
              <a:t> </a:t>
            </a:r>
            <a:r>
              <a:rPr lang="nb-NO" sz="2400" b="1" dirty="0" err="1">
                <a:latin typeface="+mj-lt"/>
                <a:sym typeface="Wingdings"/>
              </a:rPr>
              <a:t>issues</a:t>
            </a:r>
            <a:endParaRPr lang="nb-NO" b="1" dirty="0">
              <a:latin typeface="+mj-lt"/>
            </a:endParaRPr>
          </a:p>
          <a:p>
            <a:endParaRPr lang="nb-NO" dirty="0"/>
          </a:p>
        </p:txBody>
      </p:sp>
    </p:spTree>
    <p:extLst>
      <p:ext uri="{BB962C8B-B14F-4D97-AF65-F5344CB8AC3E}">
        <p14:creationId xmlns:p14="http://schemas.microsoft.com/office/powerpoint/2010/main" val="4948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507876"/>
            <a:ext cx="8496944" cy="6809556"/>
          </a:xfrm>
          <a:prstGeom prst="rect">
            <a:avLst/>
          </a:prstGeom>
          <a:noFill/>
        </p:spPr>
        <p:txBody>
          <a:bodyPr wrap="square" rtlCol="0">
            <a:spAutoFit/>
          </a:bodyPr>
          <a:lstStyle/>
          <a:p>
            <a:pPr lvl="4">
              <a:lnSpc>
                <a:spcPts val="3700"/>
              </a:lnSpc>
            </a:pPr>
            <a:r>
              <a:rPr lang="nb-NO" sz="4400" b="1" dirty="0" err="1">
                <a:solidFill>
                  <a:srgbClr val="7030A0"/>
                </a:solidFill>
                <a:latin typeface="Arial Black" panose="020B0A04020102020204" pitchFamily="34" charset="0"/>
                <a:cs typeface="Arial" panose="020B0604020202020204" pitchFamily="34" charset="0"/>
              </a:rPr>
              <a:t>Two</a:t>
            </a:r>
            <a:r>
              <a:rPr lang="nb-NO" sz="4400" b="1" dirty="0">
                <a:solidFill>
                  <a:srgbClr val="7030A0"/>
                </a:solidFill>
                <a:latin typeface="Arial Black" panose="020B0A04020102020204" pitchFamily="34" charset="0"/>
                <a:cs typeface="Arial" panose="020B0604020202020204" pitchFamily="34" charset="0"/>
              </a:rPr>
              <a:t> fundamental</a:t>
            </a:r>
          </a:p>
          <a:p>
            <a:pPr lvl="4">
              <a:lnSpc>
                <a:spcPts val="3700"/>
              </a:lnSpc>
            </a:pPr>
            <a:r>
              <a:rPr lang="nb-NO" sz="4400" b="1" dirty="0" err="1">
                <a:solidFill>
                  <a:srgbClr val="7030A0"/>
                </a:solidFill>
                <a:latin typeface="Arial Black" panose="020B0A04020102020204" pitchFamily="34" charset="0"/>
                <a:cs typeface="Arial" panose="020B0604020202020204" pitchFamily="34" charset="0"/>
              </a:rPr>
              <a:t>truths</a:t>
            </a:r>
            <a:r>
              <a:rPr lang="nb-NO" sz="4400" b="1" dirty="0">
                <a:solidFill>
                  <a:srgbClr val="7030A0"/>
                </a:solidFill>
                <a:latin typeface="Arial Black" panose="020B0A04020102020204" pitchFamily="34" charset="0"/>
                <a:cs typeface="Arial" panose="020B0604020202020204" pitchFamily="34" charset="0"/>
              </a:rPr>
              <a:t> to </a:t>
            </a:r>
            <a:r>
              <a:rPr lang="nb-NO" sz="4400" b="1" dirty="0" err="1">
                <a:solidFill>
                  <a:srgbClr val="7030A0"/>
                </a:solidFill>
                <a:latin typeface="Arial Black" panose="020B0A04020102020204" pitchFamily="34" charset="0"/>
                <a:cs typeface="Arial" panose="020B0604020202020204" pitchFamily="34" charset="0"/>
              </a:rPr>
              <a:t>remember</a:t>
            </a:r>
            <a:endParaRPr lang="nb-NO" sz="4400" b="1" dirty="0">
              <a:solidFill>
                <a:srgbClr val="7030A0"/>
              </a:solidFill>
              <a:latin typeface="Arial Black" panose="020B0A04020102020204" pitchFamily="34" charset="0"/>
              <a:cs typeface="Arial" panose="020B0604020202020204" pitchFamily="34" charset="0"/>
            </a:endParaRPr>
          </a:p>
          <a:p>
            <a:pPr lvl="4">
              <a:lnSpc>
                <a:spcPts val="3700"/>
              </a:lnSpc>
            </a:pPr>
            <a:endParaRPr lang="nb-NO" sz="2400" b="1" dirty="0">
              <a:latin typeface="Arial" panose="020B0604020202020204" pitchFamily="34" charset="0"/>
              <a:cs typeface="Arial" panose="020B0604020202020204" pitchFamily="34" charset="0"/>
            </a:endParaRPr>
          </a:p>
          <a:p>
            <a:pPr marL="457200" indent="-457200" defTabSz="360000">
              <a:buAutoNum type="arabicParenR"/>
            </a:pPr>
            <a:r>
              <a:rPr lang="nb-NO" sz="2200" b="1" dirty="0">
                <a:latin typeface="Arial" panose="020B0604020202020204" pitchFamily="34" charset="0"/>
                <a:cs typeface="Arial" panose="020B0604020202020204" pitchFamily="34" charset="0"/>
              </a:rPr>
              <a:t>CHRISTIANS ARE A DIFFENT PEOPLE.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belong</a:t>
            </a:r>
            <a:r>
              <a:rPr lang="nb-NO" sz="2200" dirty="0">
                <a:latin typeface="Arial" panose="020B0604020202020204" pitchFamily="34" charset="0"/>
                <a:cs typeface="Arial" panose="020B0604020202020204" pitchFamily="34" charset="0"/>
              </a:rPr>
              <a:t> to </a:t>
            </a:r>
            <a:r>
              <a:rPr lang="nb-NO" sz="2200" dirty="0" err="1">
                <a:latin typeface="Arial" panose="020B0604020202020204" pitchFamily="34" charset="0"/>
                <a:cs typeface="Arial" panose="020B0604020202020204" pitchFamily="34" charset="0"/>
              </a:rPr>
              <a:t>another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kingdom</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another</a:t>
            </a:r>
            <a:r>
              <a:rPr lang="nb-NO" sz="2200" dirty="0">
                <a:latin typeface="Arial" panose="020B0604020202020204" pitchFamily="34" charset="0"/>
                <a:cs typeface="Arial" panose="020B0604020202020204" pitchFamily="34" charset="0"/>
              </a:rPr>
              <a:t> Lord,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have </a:t>
            </a:r>
            <a:r>
              <a:rPr lang="nb-NO" sz="2200" dirty="0" err="1">
                <a:latin typeface="Arial" panose="020B0604020202020204" pitchFamily="34" charset="0"/>
                <a:cs typeface="Arial" panose="020B0604020202020204" pitchFamily="34" charset="0"/>
              </a:rPr>
              <a:t>other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values</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priorities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obey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another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authority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«strangers» and «foreigners», </a:t>
            </a:r>
            <a:r>
              <a:rPr lang="nb-NO" sz="2200" dirty="0" err="1">
                <a:latin typeface="Arial" panose="020B0604020202020204" pitchFamily="34" charset="0"/>
                <a:cs typeface="Arial" panose="020B0604020202020204" pitchFamily="34" charset="0"/>
              </a:rPr>
              <a:t>see</a:t>
            </a:r>
            <a:r>
              <a:rPr lang="nb-NO" sz="2200" dirty="0">
                <a:latin typeface="Arial" panose="020B0604020202020204" pitchFamily="34" charset="0"/>
                <a:cs typeface="Arial" panose="020B0604020202020204" pitchFamily="34" charset="0"/>
              </a:rPr>
              <a:t> 1 </a:t>
            </a:r>
            <a:r>
              <a:rPr lang="nb-NO" sz="2200" dirty="0" err="1">
                <a:latin typeface="Arial" panose="020B0604020202020204" pitchFamily="34" charset="0"/>
                <a:cs typeface="Arial" panose="020B0604020202020204" pitchFamily="34" charset="0"/>
              </a:rPr>
              <a:t>Pet</a:t>
            </a:r>
            <a:r>
              <a:rPr lang="nb-NO" sz="2200" dirty="0">
                <a:latin typeface="Arial" panose="020B0604020202020204" pitchFamily="34" charset="0"/>
                <a:cs typeface="Arial" panose="020B0604020202020204" pitchFamily="34" charset="0"/>
              </a:rPr>
              <a:t> 1,1;  1,17b og 2,11. Jesus </a:t>
            </a:r>
            <a:r>
              <a:rPr lang="nb-NO" sz="2200" dirty="0" err="1">
                <a:latin typeface="Arial" panose="020B0604020202020204" pitchFamily="34" charset="0"/>
                <a:cs typeface="Arial" panose="020B0604020202020204" pitchFamily="34" charset="0"/>
              </a:rPr>
              <a:t>says</a:t>
            </a:r>
            <a:r>
              <a:rPr lang="nb-NO" sz="2200" dirty="0">
                <a:latin typeface="Arial" panose="020B0604020202020204" pitchFamily="34" charset="0"/>
                <a:cs typeface="Arial" panose="020B0604020202020204" pitchFamily="34" charset="0"/>
              </a:rPr>
              <a:t> in John 17: His </a:t>
            </a:r>
            <a:r>
              <a:rPr lang="nb-NO" sz="2200" dirty="0" err="1">
                <a:latin typeface="Arial" panose="020B0604020202020204" pitchFamily="34" charset="0"/>
                <a:cs typeface="Arial" panose="020B0604020202020204" pitchFamily="34" charset="0"/>
              </a:rPr>
              <a:t>disciples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«in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world</a:t>
            </a:r>
            <a:r>
              <a:rPr lang="nb-NO" sz="2200" dirty="0">
                <a:latin typeface="Arial" panose="020B0604020202020204" pitchFamily="34" charset="0"/>
                <a:cs typeface="Arial" panose="020B0604020202020204" pitchFamily="34" charset="0"/>
              </a:rPr>
              <a:t>» v.11/13, </a:t>
            </a:r>
            <a:r>
              <a:rPr lang="nb-NO" sz="2200" dirty="0" err="1">
                <a:latin typeface="Arial" panose="020B0604020202020204" pitchFamily="34" charset="0"/>
                <a:cs typeface="Arial" panose="020B0604020202020204" pitchFamily="34" charset="0"/>
              </a:rPr>
              <a:t>but</a:t>
            </a:r>
            <a:r>
              <a:rPr lang="nb-NO" sz="2200" dirty="0">
                <a:latin typeface="Arial" panose="020B0604020202020204" pitchFamily="34" charset="0"/>
                <a:cs typeface="Arial" panose="020B0604020202020204" pitchFamily="34" charset="0"/>
              </a:rPr>
              <a:t> not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world</a:t>
            </a:r>
            <a:r>
              <a:rPr lang="nb-NO" sz="2200" dirty="0">
                <a:latin typeface="Arial" panose="020B0604020202020204" pitchFamily="34" charset="0"/>
                <a:cs typeface="Arial" panose="020B0604020202020204" pitchFamily="34" charset="0"/>
              </a:rPr>
              <a:t>» v.14, and He </a:t>
            </a:r>
            <a:r>
              <a:rPr lang="nb-NO" sz="2200" dirty="0" err="1">
                <a:latin typeface="Arial" panose="020B0604020202020204" pitchFamily="34" charset="0"/>
                <a:cs typeface="Arial" panose="020B0604020202020204" pitchFamily="34" charset="0"/>
              </a:rPr>
              <a:t>sends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them</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into</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world</a:t>
            </a:r>
            <a:r>
              <a:rPr lang="nb-NO" sz="2200" dirty="0">
                <a:latin typeface="Arial" panose="020B0604020202020204" pitchFamily="34" charset="0"/>
                <a:cs typeface="Arial" panose="020B0604020202020204" pitchFamily="34" charset="0"/>
              </a:rPr>
              <a:t>» v. 18.</a:t>
            </a:r>
            <a:br>
              <a:rPr lang="nb-NO" sz="2200" dirty="0">
                <a:latin typeface="Arial" panose="020B0604020202020204" pitchFamily="34" charset="0"/>
                <a:cs typeface="Arial" panose="020B0604020202020204" pitchFamily="34" charset="0"/>
              </a:rPr>
            </a:br>
            <a:endParaRPr lang="nb-NO" sz="2200" dirty="0">
              <a:latin typeface="Arial" panose="020B0604020202020204" pitchFamily="34" charset="0"/>
              <a:cs typeface="Arial" panose="020B0604020202020204" pitchFamily="34" charset="0"/>
            </a:endParaRPr>
          </a:p>
          <a:p>
            <a:pPr marL="457200" indent="-457200" defTabSz="360000">
              <a:buAutoNum type="arabicParenR"/>
            </a:pPr>
            <a:r>
              <a:rPr lang="nb-NO" sz="2200" b="1" dirty="0">
                <a:latin typeface="Arial" panose="020B0604020202020204" pitchFamily="34" charset="0"/>
                <a:cs typeface="Arial" panose="020B0604020202020204" pitchFamily="34" charset="0"/>
              </a:rPr>
              <a:t>THE CENTRALITY OF TRUTH. </a:t>
            </a:r>
            <a:br>
              <a:rPr lang="nb-NO" sz="24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God’s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truth</a:t>
            </a:r>
            <a:r>
              <a:rPr lang="nb-NO" sz="2200" dirty="0">
                <a:latin typeface="Arial" panose="020B0604020202020204" pitchFamily="34" charset="0"/>
                <a:cs typeface="Arial" panose="020B0604020202020204" pitchFamily="34" charset="0"/>
              </a:rPr>
              <a:t> never </a:t>
            </a:r>
            <a:r>
              <a:rPr lang="nb-NO" sz="2200" dirty="0" err="1">
                <a:latin typeface="Arial" panose="020B0604020202020204" pitchFamily="34" charset="0"/>
                <a:cs typeface="Arial" panose="020B0604020202020204" pitchFamily="34" charset="0"/>
              </a:rPr>
              <a:t>expires</a:t>
            </a:r>
            <a:r>
              <a:rPr lang="nb-NO" sz="2200" dirty="0">
                <a:latin typeface="Arial" panose="020B0604020202020204" pitchFamily="34" charset="0"/>
                <a:cs typeface="Arial" panose="020B0604020202020204" pitchFamily="34" charset="0"/>
              </a:rPr>
              <a:t>, is never </a:t>
            </a:r>
            <a:r>
              <a:rPr lang="nb-NO" sz="2200" dirty="0" err="1">
                <a:latin typeface="Arial" panose="020B0604020202020204" pitchFamily="34" charset="0"/>
                <a:cs typeface="Arial" panose="020B0604020202020204" pitchFamily="34" charset="0"/>
              </a:rPr>
              <a:t>out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date.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God’s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truth</a:t>
            </a:r>
            <a:r>
              <a:rPr lang="nb-NO" sz="2200" dirty="0">
                <a:latin typeface="Arial" panose="020B0604020202020204" pitchFamily="34" charset="0"/>
                <a:cs typeface="Arial" panose="020B0604020202020204" pitchFamily="34" charset="0"/>
              </a:rPr>
              <a:t> is never a lost case.</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«Never, never, never ask: Is it </a:t>
            </a:r>
            <a:r>
              <a:rPr lang="nb-NO" sz="2200" dirty="0" err="1">
                <a:latin typeface="Arial" panose="020B0604020202020204" pitchFamily="34" charset="0"/>
                <a:cs typeface="Arial" panose="020B0604020202020204" pitchFamily="34" charset="0"/>
              </a:rPr>
              <a:t>possible</a:t>
            </a:r>
            <a:r>
              <a:rPr lang="nb-NO" sz="2200" dirty="0">
                <a:latin typeface="Arial" panose="020B0604020202020204" pitchFamily="34" charset="0"/>
                <a:cs typeface="Arial" panose="020B0604020202020204" pitchFamily="34" charset="0"/>
              </a:rPr>
              <a:t>/</a:t>
            </a:r>
            <a:r>
              <a:rPr lang="nb-NO" sz="2200" dirty="0" err="1">
                <a:latin typeface="Arial" panose="020B0604020202020204" pitchFamily="34" charset="0"/>
                <a:cs typeface="Arial" panose="020B0604020202020204" pitchFamily="34" charset="0"/>
              </a:rPr>
              <a:t>worthwhile</a:t>
            </a:r>
            <a:r>
              <a:rPr lang="nb-NO" sz="2200" dirty="0">
                <a:latin typeface="Arial" panose="020B0604020202020204" pitchFamily="34" charset="0"/>
                <a:cs typeface="Arial" panose="020B0604020202020204" pitchFamily="34" charset="0"/>
              </a:rPr>
              <a:t>? Ask </a:t>
            </a:r>
            <a:r>
              <a:rPr lang="nb-NO" sz="2200" dirty="0" err="1">
                <a:latin typeface="Arial" panose="020B0604020202020204" pitchFamily="34" charset="0"/>
                <a:cs typeface="Arial" panose="020B0604020202020204" pitchFamily="34" charset="0"/>
              </a:rPr>
              <a:t>only</a:t>
            </a:r>
            <a:r>
              <a:rPr lang="nb-NO" sz="2200" dirty="0">
                <a:latin typeface="Arial" panose="020B0604020202020204" pitchFamily="34" charset="0"/>
                <a:cs typeface="Arial" panose="020B0604020202020204" pitchFamily="34" charset="0"/>
              </a:rPr>
              <a:t>: Is it true?» (Kaj Munk)</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Jesus: «I am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way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truth</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life</a:t>
            </a:r>
            <a:r>
              <a:rPr lang="nb-NO" sz="2200" dirty="0">
                <a:latin typeface="Arial" panose="020B0604020202020204" pitchFamily="34" charset="0"/>
                <a:cs typeface="Arial" panose="020B0604020202020204" pitchFamily="34" charset="0"/>
              </a:rPr>
              <a:t>.» John 14:6</a:t>
            </a:r>
          </a:p>
          <a:p>
            <a:pPr defTabSz="360000"/>
            <a:endParaRPr lang="nb-NO" sz="2200" dirty="0">
              <a:latin typeface="Arial" panose="020B0604020202020204" pitchFamily="34" charset="0"/>
              <a:cs typeface="Arial" panose="020B0604020202020204" pitchFamily="34" charset="0"/>
            </a:endParaRPr>
          </a:p>
          <a:p>
            <a:pPr defTabSz="360000"/>
            <a:r>
              <a:rPr lang="nb-NO" sz="2400" b="1" i="1" dirty="0">
                <a:latin typeface="Arial" panose="020B0604020202020204" pitchFamily="34" charset="0"/>
                <a:cs typeface="Arial" panose="020B0604020202020204" pitchFamily="34" charset="0"/>
              </a:rPr>
              <a:t>	</a:t>
            </a:r>
            <a:endParaRPr lang="nb-NO" sz="2200" b="1" i="1" dirty="0">
              <a:latin typeface="Arial" panose="020B0604020202020204" pitchFamily="34" charset="0"/>
              <a:cs typeface="Arial" panose="020B0604020202020204" pitchFamily="34" charset="0"/>
            </a:endParaRPr>
          </a:p>
        </p:txBody>
      </p:sp>
      <p:sp>
        <p:nvSpPr>
          <p:cNvPr id="3" name="AutoShape 2" descr="Bilderesultat for samta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28" name="Picture 4" descr="Bilderesultat for samta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2195736"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0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tekst 2">
            <a:extLst>
              <a:ext uri="{FF2B5EF4-FFF2-40B4-BE49-F238E27FC236}">
                <a16:creationId xmlns:a16="http://schemas.microsoft.com/office/drawing/2014/main" id="{29C652FE-1E46-4F61-8A9A-36E5CBAB74BD}"/>
              </a:ext>
            </a:extLst>
          </p:cNvPr>
          <p:cNvSpPr>
            <a:spLocks noGrp="1"/>
          </p:cNvSpPr>
          <p:nvPr>
            <p:ph type="body" idx="1"/>
          </p:nvPr>
        </p:nvSpPr>
        <p:spPr>
          <a:xfrm>
            <a:off x="395536" y="116632"/>
            <a:ext cx="8352927" cy="6336704"/>
          </a:xfrm>
        </p:spPr>
        <p:txBody>
          <a:bodyPr>
            <a:normAutofit lnSpcReduction="10000"/>
          </a:bodyPr>
          <a:lstStyle/>
          <a:p>
            <a:pPr algn="ctr">
              <a:defRPr/>
            </a:pPr>
            <a:r>
              <a:rPr lang="nb-NO" altLang="nb-NO" sz="4400" dirty="0">
                <a:solidFill>
                  <a:srgbClr val="7030A0"/>
                </a:solidFill>
                <a:latin typeface="Arial Black" panose="020B0A04020102020204" pitchFamily="34" charset="0"/>
              </a:rPr>
              <a:t>Live </a:t>
            </a:r>
            <a:r>
              <a:rPr lang="nb-NO" altLang="nb-NO" sz="4400" dirty="0" err="1">
                <a:solidFill>
                  <a:srgbClr val="7030A0"/>
                </a:solidFill>
                <a:latin typeface="Arial Black" panose="020B0A04020102020204" pitchFamily="34" charset="0"/>
              </a:rPr>
              <a:t>the</a:t>
            </a:r>
            <a:r>
              <a:rPr lang="nb-NO" altLang="nb-NO" sz="4400" dirty="0">
                <a:solidFill>
                  <a:srgbClr val="7030A0"/>
                </a:solidFill>
                <a:latin typeface="Arial Black" panose="020B0A04020102020204" pitchFamily="34" charset="0"/>
              </a:rPr>
              <a:t> </a:t>
            </a:r>
            <a:r>
              <a:rPr lang="nb-NO" altLang="nb-NO" sz="4400" dirty="0" err="1">
                <a:solidFill>
                  <a:srgbClr val="7030A0"/>
                </a:solidFill>
                <a:latin typeface="Arial Black" panose="020B0A04020102020204" pitchFamily="34" charset="0"/>
              </a:rPr>
              <a:t>truth</a:t>
            </a:r>
            <a:br>
              <a:rPr lang="en-US" sz="2600" b="0" i="0" dirty="0">
                <a:solidFill>
                  <a:srgbClr val="222222"/>
                </a:solidFill>
                <a:effectLst/>
                <a:latin typeface="Arial" panose="020B0604020202020204" pitchFamily="34" charset="0"/>
                <a:cs typeface="Arial" panose="020B0604020202020204" pitchFamily="34" charset="0"/>
              </a:rPr>
            </a:br>
            <a:r>
              <a:rPr lang="en-US" sz="2800" dirty="0">
                <a:solidFill>
                  <a:srgbClr val="222222"/>
                </a:solidFill>
                <a:latin typeface="Arial" panose="020B0604020202020204" pitchFamily="34" charset="0"/>
                <a:cs typeface="Arial" panose="020B0604020202020204" pitchFamily="34" charset="0"/>
              </a:rPr>
              <a:t>“</a:t>
            </a:r>
            <a:r>
              <a:rPr lang="en-US" sz="2800" b="0" i="0" dirty="0">
                <a:solidFill>
                  <a:srgbClr val="222222"/>
                </a:solidFill>
                <a:effectLst/>
                <a:latin typeface="Arial" panose="020B0604020202020204" pitchFamily="34" charset="0"/>
                <a:cs typeface="Arial" panose="020B0604020202020204" pitchFamily="34" charset="0"/>
              </a:rPr>
              <a:t>Therefore, faithful Christians, </a:t>
            </a:r>
            <a:br>
              <a:rPr lang="en-US" sz="3200" b="0" i="0" dirty="0">
                <a:solidFill>
                  <a:srgbClr val="222222"/>
                </a:solidFill>
                <a:effectLst/>
                <a:latin typeface="Arial" panose="020B0604020202020204" pitchFamily="34" charset="0"/>
                <a:cs typeface="Arial" panose="020B0604020202020204" pitchFamily="34" charset="0"/>
              </a:rPr>
            </a:br>
            <a:r>
              <a:rPr lang="en-US" sz="2800" b="0" i="0" dirty="0">
                <a:solidFill>
                  <a:srgbClr val="222222"/>
                </a:solidFill>
                <a:effectLst/>
                <a:latin typeface="Arial" panose="020B0604020202020204" pitchFamily="34" charset="0"/>
                <a:cs typeface="Arial" panose="020B0604020202020204" pitchFamily="34" charset="0"/>
              </a:rPr>
              <a:t>seek the truth, </a:t>
            </a:r>
            <a:r>
              <a:rPr lang="en-US" sz="2800" b="0" i="0" dirty="0">
                <a:solidFill>
                  <a:srgbClr val="500050"/>
                </a:solidFill>
                <a:effectLst/>
                <a:latin typeface="Arial" panose="020B0604020202020204" pitchFamily="34" charset="0"/>
                <a:cs typeface="Arial" panose="020B0604020202020204" pitchFamily="34" charset="0"/>
              </a:rPr>
              <a:t>listen to the truth,</a:t>
            </a:r>
            <a:br>
              <a:rPr lang="en-US" sz="2800" b="0" i="0" dirty="0">
                <a:solidFill>
                  <a:srgbClr val="500050"/>
                </a:solidFill>
                <a:effectLst/>
                <a:latin typeface="Arial" panose="020B0604020202020204" pitchFamily="34" charset="0"/>
                <a:cs typeface="Arial" panose="020B0604020202020204" pitchFamily="34" charset="0"/>
              </a:rPr>
            </a:br>
            <a:r>
              <a:rPr lang="en-US" sz="2800" b="0" i="0" dirty="0">
                <a:solidFill>
                  <a:srgbClr val="500050"/>
                </a:solidFill>
                <a:effectLst/>
                <a:latin typeface="Arial" panose="020B0604020202020204" pitchFamily="34" charset="0"/>
                <a:cs typeface="Arial" panose="020B0604020202020204" pitchFamily="34" charset="0"/>
              </a:rPr>
              <a:t>learn the truth, love the truth,</a:t>
            </a:r>
            <a:br>
              <a:rPr lang="en-US" sz="2800" b="0" i="0" dirty="0">
                <a:solidFill>
                  <a:srgbClr val="500050"/>
                </a:solidFill>
                <a:effectLst/>
                <a:latin typeface="Arial" panose="020B0604020202020204" pitchFamily="34" charset="0"/>
                <a:cs typeface="Arial" panose="020B0604020202020204" pitchFamily="34" charset="0"/>
              </a:rPr>
            </a:br>
            <a:r>
              <a:rPr lang="en-US" sz="2800" b="0" i="0" dirty="0">
                <a:solidFill>
                  <a:srgbClr val="500050"/>
                </a:solidFill>
                <a:effectLst/>
                <a:latin typeface="Arial" panose="020B0604020202020204" pitchFamily="34" charset="0"/>
                <a:cs typeface="Arial" panose="020B0604020202020204" pitchFamily="34" charset="0"/>
              </a:rPr>
              <a:t>speak the truth, </a:t>
            </a:r>
            <a:r>
              <a:rPr lang="en-US" sz="2800" b="0" i="0" dirty="0">
                <a:solidFill>
                  <a:srgbClr val="222222"/>
                </a:solidFill>
                <a:effectLst/>
                <a:latin typeface="Arial" panose="020B0604020202020204" pitchFamily="34" charset="0"/>
                <a:cs typeface="Arial" panose="020B0604020202020204" pitchFamily="34" charset="0"/>
              </a:rPr>
              <a:t>keep the truth,</a:t>
            </a:r>
            <a:br>
              <a:rPr lang="en-US" sz="2800" b="0" i="0" dirty="0">
                <a:solidFill>
                  <a:srgbClr val="222222"/>
                </a:solidFill>
                <a:effectLst/>
                <a:latin typeface="Arial" panose="020B0604020202020204" pitchFamily="34" charset="0"/>
                <a:cs typeface="Arial" panose="020B0604020202020204" pitchFamily="34" charset="0"/>
              </a:rPr>
            </a:br>
            <a:r>
              <a:rPr lang="en-US" sz="2800" b="0" i="0" dirty="0">
                <a:solidFill>
                  <a:srgbClr val="222222"/>
                </a:solidFill>
                <a:effectLst/>
                <a:latin typeface="Arial" panose="020B0604020202020204" pitchFamily="34" charset="0"/>
                <a:cs typeface="Arial" panose="020B0604020202020204" pitchFamily="34" charset="0"/>
              </a:rPr>
              <a:t>defend the truth until death;</a:t>
            </a:r>
            <a:br>
              <a:rPr lang="en-US" sz="2800" b="0" i="0" dirty="0">
                <a:solidFill>
                  <a:srgbClr val="222222"/>
                </a:solidFill>
                <a:effectLst/>
                <a:latin typeface="Arial" panose="020B0604020202020204" pitchFamily="34" charset="0"/>
                <a:cs typeface="Arial" panose="020B0604020202020204" pitchFamily="34" charset="0"/>
              </a:rPr>
            </a:br>
            <a:r>
              <a:rPr lang="en-US" sz="2800" b="0" i="0" dirty="0">
                <a:solidFill>
                  <a:srgbClr val="500050"/>
                </a:solidFill>
                <a:effectLst/>
                <a:latin typeface="Arial" panose="020B0604020202020204" pitchFamily="34" charset="0"/>
                <a:cs typeface="Arial" panose="020B0604020202020204" pitchFamily="34" charset="0"/>
              </a:rPr>
              <a:t>for the truth will set you free</a:t>
            </a:r>
            <a:br>
              <a:rPr lang="en-US" sz="2800" b="0" i="0" dirty="0">
                <a:solidFill>
                  <a:srgbClr val="500050"/>
                </a:solidFill>
                <a:effectLst/>
                <a:latin typeface="Arial" panose="020B0604020202020204" pitchFamily="34" charset="0"/>
                <a:cs typeface="Arial" panose="020B0604020202020204" pitchFamily="34" charset="0"/>
              </a:rPr>
            </a:br>
            <a:r>
              <a:rPr lang="en-US" sz="2800" b="0" i="0" dirty="0">
                <a:solidFill>
                  <a:srgbClr val="500050"/>
                </a:solidFill>
                <a:effectLst/>
                <a:latin typeface="Arial" panose="020B0604020202020204" pitchFamily="34" charset="0"/>
                <a:cs typeface="Arial" panose="020B0604020202020204" pitchFamily="34" charset="0"/>
              </a:rPr>
              <a:t>from sin, from the devil, from death of the soul,</a:t>
            </a:r>
            <a:br>
              <a:rPr lang="en-US" sz="2800" b="0" i="0" dirty="0">
                <a:solidFill>
                  <a:srgbClr val="500050"/>
                </a:solidFill>
                <a:effectLst/>
                <a:latin typeface="Arial" panose="020B0604020202020204" pitchFamily="34" charset="0"/>
                <a:cs typeface="Arial" panose="020B0604020202020204" pitchFamily="34" charset="0"/>
              </a:rPr>
            </a:br>
            <a:r>
              <a:rPr lang="en-US" sz="2800" b="0" i="0" dirty="0">
                <a:solidFill>
                  <a:srgbClr val="500050"/>
                </a:solidFill>
                <a:effectLst/>
                <a:latin typeface="Arial" panose="020B0604020202020204" pitchFamily="34" charset="0"/>
                <a:cs typeface="Arial" panose="020B0604020202020204" pitchFamily="34" charset="0"/>
              </a:rPr>
              <a:t>and finally, from eternal death,</a:t>
            </a:r>
            <a:br>
              <a:rPr lang="en-US" sz="2800" b="0" i="0" dirty="0">
                <a:solidFill>
                  <a:srgbClr val="500050"/>
                </a:solidFill>
                <a:effectLst/>
                <a:latin typeface="Arial" panose="020B0604020202020204" pitchFamily="34" charset="0"/>
                <a:cs typeface="Arial" panose="020B0604020202020204" pitchFamily="34" charset="0"/>
              </a:rPr>
            </a:br>
            <a:r>
              <a:rPr lang="en-US" sz="2800" b="0" i="0" dirty="0">
                <a:solidFill>
                  <a:srgbClr val="500050"/>
                </a:solidFill>
                <a:effectLst/>
                <a:latin typeface="Arial" panose="020B0604020202020204" pitchFamily="34" charset="0"/>
                <a:cs typeface="Arial" panose="020B0604020202020204" pitchFamily="34" charset="0"/>
              </a:rPr>
              <a:t>which is the eternal separation from God’s mercy.”</a:t>
            </a:r>
            <a:br>
              <a:rPr lang="en-US" sz="2800" b="0" i="0" dirty="0">
                <a:solidFill>
                  <a:srgbClr val="500050"/>
                </a:solidFill>
                <a:effectLst/>
                <a:latin typeface="Arial" panose="020B0604020202020204" pitchFamily="34" charset="0"/>
                <a:cs typeface="Arial" panose="020B0604020202020204" pitchFamily="34" charset="0"/>
              </a:rPr>
            </a:br>
            <a:endParaRPr lang="en-US" sz="1100" b="0" i="0" dirty="0">
              <a:solidFill>
                <a:srgbClr val="222222"/>
              </a:solidFill>
              <a:effectLst/>
              <a:latin typeface="Arial" panose="020B0604020202020204" pitchFamily="34" charset="0"/>
              <a:cs typeface="Arial" panose="020B0604020202020204" pitchFamily="34" charset="0"/>
            </a:endParaRPr>
          </a:p>
          <a:p>
            <a:pPr algn="ctr" rtl="0">
              <a:spcAft>
                <a:spcPts val="800"/>
              </a:spcAft>
            </a:pPr>
            <a:r>
              <a:rPr lang="en-US" sz="2800" b="0" i="0" dirty="0">
                <a:solidFill>
                  <a:srgbClr val="222222"/>
                </a:solidFill>
                <a:effectLst/>
                <a:latin typeface="Arial" panose="020B0604020202020204" pitchFamily="34" charset="0"/>
                <a:cs typeface="Arial" panose="020B0604020202020204" pitchFamily="34" charset="0"/>
              </a:rPr>
              <a:t>My dearest, live according to the discerned truth </a:t>
            </a:r>
            <a:br>
              <a:rPr lang="en-US" sz="2800" b="0" i="0" dirty="0">
                <a:solidFill>
                  <a:srgbClr val="222222"/>
                </a:solidFill>
                <a:effectLst/>
                <a:latin typeface="Arial" panose="020B0604020202020204" pitchFamily="34" charset="0"/>
                <a:cs typeface="Arial" panose="020B0604020202020204" pitchFamily="34" charset="0"/>
              </a:rPr>
            </a:br>
            <a:r>
              <a:rPr lang="en-US" sz="2800" b="0" i="0" dirty="0">
                <a:solidFill>
                  <a:srgbClr val="222222"/>
                </a:solidFill>
                <a:effectLst/>
                <a:latin typeface="Arial" panose="020B0604020202020204" pitchFamily="34" charset="0"/>
                <a:cs typeface="Arial" panose="020B0604020202020204" pitchFamily="34" charset="0"/>
              </a:rPr>
              <a:t>which prevails over everything and is powerful forever.“</a:t>
            </a:r>
          </a:p>
          <a:p>
            <a:pPr algn="ctr" rtl="0">
              <a:spcAft>
                <a:spcPts val="800"/>
              </a:spcAft>
            </a:pPr>
            <a:r>
              <a:rPr lang="en-US" sz="2400" b="0" i="1" dirty="0">
                <a:solidFill>
                  <a:srgbClr val="222222"/>
                </a:solidFill>
                <a:effectLst/>
                <a:latin typeface="Arial" panose="020B0604020202020204" pitchFamily="34" charset="0"/>
                <a:cs typeface="Arial" panose="020B0604020202020204" pitchFamily="34" charset="0"/>
              </a:rPr>
              <a:t>Jan Hus, Czech reformer, 1369-1415</a:t>
            </a:r>
          </a:p>
        </p:txBody>
      </p:sp>
    </p:spTree>
    <p:extLst>
      <p:ext uri="{BB962C8B-B14F-4D97-AF65-F5344CB8AC3E}">
        <p14:creationId xmlns:p14="http://schemas.microsoft.com/office/powerpoint/2010/main" val="555240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2051720" y="122328"/>
            <a:ext cx="6894511" cy="1002416"/>
          </a:xfrm>
          <a:ln>
            <a:miter lim="800000"/>
            <a:headEnd/>
            <a:tailEnd/>
          </a:ln>
        </p:spPr>
        <p:txBody>
          <a:bodyPr>
            <a:noAutofit/>
          </a:bodyPr>
          <a:lstStyle/>
          <a:p>
            <a:pPr algn="l" eaLnBrk="1" fontAlgn="auto" hangingPunct="1">
              <a:spcAft>
                <a:spcPts val="0"/>
              </a:spcAft>
              <a:defRPr/>
            </a:pPr>
            <a:r>
              <a:rPr lang="nb-NO" sz="3600" dirty="0">
                <a:solidFill>
                  <a:srgbClr val="7030A0"/>
                </a:solidFill>
                <a:effectLst/>
                <a:latin typeface="Arial Black" panose="020B0A04020102020204" pitchFamily="34" charset="0"/>
              </a:rPr>
              <a:t>Four </a:t>
            </a:r>
            <a:r>
              <a:rPr lang="nb-NO" sz="3600" dirty="0" err="1">
                <a:solidFill>
                  <a:srgbClr val="7030A0"/>
                </a:solidFill>
                <a:effectLst/>
                <a:latin typeface="Arial Black" panose="020B0A04020102020204" pitchFamily="34" charset="0"/>
              </a:rPr>
              <a:t>pillars</a:t>
            </a:r>
            <a:r>
              <a:rPr lang="nb-NO" sz="3600" dirty="0">
                <a:solidFill>
                  <a:srgbClr val="7030A0"/>
                </a:solidFill>
                <a:effectLst/>
                <a:latin typeface="Arial Black" panose="020B0A04020102020204" pitchFamily="34" charset="0"/>
              </a:rPr>
              <a:t> </a:t>
            </a:r>
            <a:r>
              <a:rPr lang="nb-NO" sz="2400" dirty="0">
                <a:solidFill>
                  <a:srgbClr val="7030A0"/>
                </a:solidFill>
                <a:effectLst/>
                <a:latin typeface="Arial Black" panose="020B0A04020102020204" pitchFamily="34" charset="0"/>
              </a:rPr>
              <a:t>in </a:t>
            </a:r>
            <a:r>
              <a:rPr lang="nb-NO" sz="2400" dirty="0" err="1">
                <a:solidFill>
                  <a:srgbClr val="7030A0"/>
                </a:solidFill>
                <a:effectLst/>
                <a:latin typeface="Arial Black" panose="020B0A04020102020204" pitchFamily="34" charset="0"/>
              </a:rPr>
              <a:t>the</a:t>
            </a:r>
            <a:r>
              <a:rPr lang="nb-NO" sz="2400" dirty="0">
                <a:solidFill>
                  <a:srgbClr val="7030A0"/>
                </a:solidFill>
                <a:effectLst/>
                <a:latin typeface="Arial Black" panose="020B0A04020102020204" pitchFamily="34" charset="0"/>
              </a:rPr>
              <a:t> </a:t>
            </a:r>
            <a:r>
              <a:rPr lang="nb-NO" sz="2400" dirty="0" err="1">
                <a:solidFill>
                  <a:srgbClr val="7030A0"/>
                </a:solidFill>
                <a:effectLst/>
                <a:latin typeface="Arial Black" panose="020B0A04020102020204" pitchFamily="34" charset="0"/>
              </a:rPr>
              <a:t>biblical</a:t>
            </a:r>
            <a:r>
              <a:rPr lang="nb-NO" sz="2400" dirty="0">
                <a:solidFill>
                  <a:srgbClr val="7030A0"/>
                </a:solidFill>
                <a:effectLst/>
                <a:latin typeface="Arial Black" panose="020B0A04020102020204" pitchFamily="34" charset="0"/>
              </a:rPr>
              <a:t> </a:t>
            </a:r>
            <a:r>
              <a:rPr lang="nb-NO" sz="2400" dirty="0" err="1">
                <a:solidFill>
                  <a:srgbClr val="7030A0"/>
                </a:solidFill>
                <a:effectLst/>
                <a:latin typeface="Arial Black" panose="020B0A04020102020204" pitchFamily="34" charset="0"/>
              </a:rPr>
              <a:t>theology</a:t>
            </a:r>
            <a:r>
              <a:rPr lang="nb-NO" sz="2400" dirty="0">
                <a:solidFill>
                  <a:srgbClr val="7030A0"/>
                </a:solidFill>
                <a:effectLst/>
                <a:latin typeface="Arial Black" panose="020B0A04020102020204" pitchFamily="34" charset="0"/>
              </a:rPr>
              <a:t> </a:t>
            </a:r>
            <a:r>
              <a:rPr lang="nb-NO" sz="2400" dirty="0" err="1">
                <a:solidFill>
                  <a:srgbClr val="7030A0"/>
                </a:solidFill>
                <a:effectLst/>
                <a:latin typeface="Arial Black" panose="020B0A04020102020204" pitchFamily="34" charset="0"/>
              </a:rPr>
              <a:t>of</a:t>
            </a:r>
            <a:r>
              <a:rPr lang="nb-NO" sz="2400" dirty="0">
                <a:solidFill>
                  <a:srgbClr val="7030A0"/>
                </a:solidFill>
                <a:effectLst/>
                <a:latin typeface="Arial Black" panose="020B0A04020102020204" pitchFamily="34" charset="0"/>
              </a:rPr>
              <a:t> </a:t>
            </a:r>
            <a:r>
              <a:rPr lang="nb-NO" sz="2400" dirty="0" err="1">
                <a:solidFill>
                  <a:srgbClr val="7030A0"/>
                </a:solidFill>
                <a:effectLst/>
                <a:latin typeface="Arial Black" panose="020B0A04020102020204" pitchFamily="34" charset="0"/>
              </a:rPr>
              <a:t>the</a:t>
            </a:r>
            <a:r>
              <a:rPr lang="nb-NO" sz="2400" dirty="0">
                <a:solidFill>
                  <a:srgbClr val="7030A0"/>
                </a:solidFill>
                <a:effectLst/>
                <a:latin typeface="Arial Black" panose="020B0A04020102020204" pitchFamily="34" charset="0"/>
              </a:rPr>
              <a:t> </a:t>
            </a:r>
            <a:r>
              <a:rPr lang="nb-NO" sz="2400" dirty="0" err="1">
                <a:solidFill>
                  <a:srgbClr val="7030A0"/>
                </a:solidFill>
                <a:effectLst/>
                <a:latin typeface="Arial Black" panose="020B0A04020102020204" pitchFamily="34" charset="0"/>
              </a:rPr>
              <a:t>family</a:t>
            </a:r>
            <a:endParaRPr lang="nb-NO" sz="3600" dirty="0">
              <a:solidFill>
                <a:srgbClr val="7030A0"/>
              </a:solidFill>
              <a:effectLst/>
              <a:latin typeface="Arial Black" panose="020B0A04020102020204" pitchFamily="34" charset="0"/>
            </a:endParaRPr>
          </a:p>
        </p:txBody>
      </p:sp>
      <p:sp>
        <p:nvSpPr>
          <p:cNvPr id="14338" name="Plassholder for tekst 2"/>
          <p:cNvSpPr>
            <a:spLocks noGrp="1"/>
          </p:cNvSpPr>
          <p:nvPr>
            <p:ph type="body" idx="1"/>
          </p:nvPr>
        </p:nvSpPr>
        <p:spPr>
          <a:xfrm>
            <a:off x="-36512" y="1094780"/>
            <a:ext cx="9144000" cy="3774380"/>
          </a:xfrm>
        </p:spPr>
        <p:txBody>
          <a:bodyPr>
            <a:normAutofit fontScale="92500" lnSpcReduction="10000"/>
          </a:bodyPr>
          <a:lstStyle/>
          <a:p>
            <a:pPr algn="ctr" eaLnBrk="1" hangingPunct="1"/>
            <a:r>
              <a:rPr lang="nb-NO" altLang="nb-NO" sz="2400" b="1" dirty="0">
                <a:solidFill>
                  <a:srgbClr val="C00000"/>
                </a:solidFill>
                <a:latin typeface="Arial" panose="020B0604020202020204" pitchFamily="34" charset="0"/>
                <a:cs typeface="Arial" panose="020B0604020202020204" pitchFamily="34" charset="0"/>
              </a:rPr>
              <a:t>1. MARRIAGE </a:t>
            </a:r>
            <a:br>
              <a:rPr lang="nb-NO" altLang="nb-NO" dirty="0">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Marriage</a:t>
            </a:r>
            <a:r>
              <a:rPr lang="nb-NO" altLang="nb-NO" sz="2200" dirty="0">
                <a:solidFill>
                  <a:schemeClr val="tx1"/>
                </a:solidFill>
                <a:latin typeface="Arial" panose="020B0604020202020204" pitchFamily="34" charset="0"/>
                <a:cs typeface="Arial" panose="020B0604020202020204" pitchFamily="34" charset="0"/>
              </a:rPr>
              <a:t> is </a:t>
            </a:r>
            <a:r>
              <a:rPr lang="nb-NO" altLang="nb-NO" sz="2200" dirty="0" err="1">
                <a:solidFill>
                  <a:schemeClr val="tx1"/>
                </a:solidFill>
                <a:latin typeface="Arial" panose="020B0604020202020204" pitchFamily="34" charset="0"/>
                <a:cs typeface="Arial" panose="020B0604020202020204" pitchFamily="34" charset="0"/>
              </a:rPr>
              <a:t>God’s</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creational</a:t>
            </a:r>
            <a:r>
              <a:rPr lang="nb-NO" altLang="nb-NO" sz="2200" dirty="0">
                <a:solidFill>
                  <a:schemeClr val="tx1"/>
                </a:solidFill>
                <a:latin typeface="Arial" panose="020B0604020202020204" pitchFamily="34" charset="0"/>
                <a:cs typeface="Arial" panose="020B0604020202020204" pitchFamily="34" charset="0"/>
              </a:rPr>
              <a:t> design for man and </a:t>
            </a:r>
            <a:r>
              <a:rPr lang="nb-NO" altLang="nb-NO" sz="2200" dirty="0" err="1">
                <a:solidFill>
                  <a:schemeClr val="tx1"/>
                </a:solidFill>
                <a:latin typeface="Arial" panose="020B0604020202020204" pitchFamily="34" charset="0"/>
                <a:cs typeface="Arial" panose="020B0604020202020204" pitchFamily="34" charset="0"/>
              </a:rPr>
              <a:t>woman</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instituted</a:t>
            </a:r>
            <a:r>
              <a:rPr lang="nb-NO" altLang="nb-NO" sz="2200" dirty="0">
                <a:solidFill>
                  <a:schemeClr val="tx1"/>
                </a:solidFill>
                <a:latin typeface="Arial" panose="020B0604020202020204" pitchFamily="34" charset="0"/>
                <a:cs typeface="Arial" panose="020B0604020202020204" pitchFamily="34" charset="0"/>
              </a:rPr>
              <a:t> by God </a:t>
            </a:r>
            <a:r>
              <a:rPr lang="nb-NO" altLang="nb-NO" sz="2200" dirty="0" err="1">
                <a:solidFill>
                  <a:schemeClr val="tx1"/>
                </a:solidFill>
                <a:latin typeface="Arial" panose="020B0604020202020204" pitchFamily="34" charset="0"/>
                <a:cs typeface="Arial" panose="020B0604020202020204" pitchFamily="34" charset="0"/>
              </a:rPr>
              <a:t>himself</a:t>
            </a:r>
            <a:r>
              <a:rPr lang="nb-NO" altLang="nb-NO" sz="2200" dirty="0">
                <a:solidFill>
                  <a:schemeClr val="tx1"/>
                </a:solidFill>
                <a:latin typeface="Arial" panose="020B0604020202020204" pitchFamily="34" charset="0"/>
                <a:cs typeface="Arial" panose="020B0604020202020204" pitchFamily="34" charset="0"/>
              </a:rPr>
              <a:t>. It is not a human </a:t>
            </a:r>
            <a:r>
              <a:rPr lang="nb-NO" altLang="nb-NO" sz="2200" dirty="0" err="1">
                <a:solidFill>
                  <a:schemeClr val="tx1"/>
                </a:solidFill>
                <a:latin typeface="Arial" panose="020B0604020202020204" pitchFamily="34" charset="0"/>
                <a:cs typeface="Arial" panose="020B0604020202020204" pitchFamily="34" charset="0"/>
              </a:rPr>
              <a:t>invention</a:t>
            </a:r>
            <a:r>
              <a:rPr lang="nb-NO" altLang="nb-NO" sz="2200" dirty="0">
                <a:solidFill>
                  <a:schemeClr val="tx1"/>
                </a:solidFill>
                <a:latin typeface="Arial" panose="020B0604020202020204" pitchFamily="34" charset="0"/>
                <a:cs typeface="Arial" panose="020B0604020202020204" pitchFamily="34" charset="0"/>
              </a:rPr>
              <a:t> or a «</a:t>
            </a:r>
            <a:r>
              <a:rPr lang="nb-NO" altLang="nb-NO" sz="2200" dirty="0" err="1">
                <a:solidFill>
                  <a:schemeClr val="tx1"/>
                </a:solidFill>
                <a:latin typeface="Arial" panose="020B0604020202020204" pitchFamily="34" charset="0"/>
                <a:cs typeface="Arial" panose="020B0604020202020204" pitchFamily="34" charset="0"/>
              </a:rPr>
              <a:t>social</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construct</a:t>
            </a:r>
            <a:r>
              <a:rPr lang="nb-NO" altLang="nb-NO" sz="2200" dirty="0">
                <a:solidFill>
                  <a:schemeClr val="tx1"/>
                </a:solidFill>
                <a:latin typeface="Arial" panose="020B0604020202020204" pitchFamily="34" charset="0"/>
                <a:cs typeface="Arial" panose="020B0604020202020204" pitchFamily="34" charset="0"/>
              </a:rPr>
              <a:t>». </a:t>
            </a:r>
            <a:br>
              <a:rPr lang="nb-NO" altLang="nb-NO" sz="2200" dirty="0">
                <a:solidFill>
                  <a:schemeClr val="tx1"/>
                </a:solidFill>
                <a:latin typeface="Arial" panose="020B0604020202020204" pitchFamily="34" charset="0"/>
                <a:cs typeface="Arial" panose="020B0604020202020204" pitchFamily="34" charset="0"/>
              </a:rPr>
            </a:br>
            <a:endParaRPr lang="nb-NO" altLang="nb-NO" sz="900" dirty="0">
              <a:solidFill>
                <a:schemeClr val="tx1"/>
              </a:solidFill>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2. The MOTHER-FATHER-CHILD </a:t>
            </a:r>
            <a:r>
              <a:rPr lang="nb-NO" altLang="nb-NO" sz="2400" b="1" dirty="0" err="1">
                <a:solidFill>
                  <a:srgbClr val="C00000"/>
                </a:solidFill>
                <a:latin typeface="Arial" panose="020B0604020202020204" pitchFamily="34" charset="0"/>
                <a:cs typeface="Arial" panose="020B0604020202020204" pitchFamily="34" charset="0"/>
              </a:rPr>
              <a:t>relationship</a:t>
            </a:r>
            <a:br>
              <a:rPr lang="nb-NO" altLang="nb-NO" dirty="0">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The </a:t>
            </a:r>
            <a:r>
              <a:rPr lang="nb-NO" altLang="nb-NO" sz="2200" dirty="0" err="1">
                <a:solidFill>
                  <a:schemeClr val="tx1"/>
                </a:solidFill>
                <a:latin typeface="Arial" panose="020B0604020202020204" pitchFamily="34" charset="0"/>
                <a:cs typeface="Arial" panose="020B0604020202020204" pitchFamily="34" charset="0"/>
              </a:rPr>
              <a:t>mother-father-child</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relationship</a:t>
            </a:r>
            <a:r>
              <a:rPr lang="nb-NO" altLang="nb-NO" sz="2200" dirty="0">
                <a:solidFill>
                  <a:schemeClr val="tx1"/>
                </a:solidFill>
                <a:latin typeface="Arial" panose="020B0604020202020204" pitchFamily="34" charset="0"/>
                <a:cs typeface="Arial" panose="020B0604020202020204" pitchFamily="34" charset="0"/>
              </a:rPr>
              <a:t> is </a:t>
            </a:r>
            <a:r>
              <a:rPr lang="nb-NO" altLang="nb-NO" sz="2200" dirty="0" err="1">
                <a:solidFill>
                  <a:schemeClr val="tx1"/>
                </a:solidFill>
                <a:latin typeface="Arial" panose="020B0604020202020204" pitchFamily="34" charset="0"/>
                <a:cs typeface="Arial" panose="020B0604020202020204" pitchFamily="34" charset="0"/>
              </a:rPr>
              <a:t>unique</a:t>
            </a:r>
            <a:r>
              <a:rPr lang="nb-NO" altLang="nb-NO" sz="2200" dirty="0">
                <a:solidFill>
                  <a:schemeClr val="tx1"/>
                </a:solidFill>
                <a:latin typeface="Arial" panose="020B0604020202020204" pitchFamily="34" charset="0"/>
                <a:cs typeface="Arial" panose="020B0604020202020204" pitchFamily="34" charset="0"/>
              </a:rPr>
              <a:t>.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It is different in </a:t>
            </a:r>
            <a:r>
              <a:rPr lang="nb-NO" altLang="nb-NO" sz="2200" dirty="0" err="1">
                <a:solidFill>
                  <a:schemeClr val="tx1"/>
                </a:solidFill>
                <a:latin typeface="Arial" panose="020B0604020202020204" pitchFamily="34" charset="0"/>
                <a:cs typeface="Arial" panose="020B0604020202020204" pitchFamily="34" charset="0"/>
              </a:rPr>
              <a:t>essence</a:t>
            </a:r>
            <a:r>
              <a:rPr lang="nb-NO" altLang="nb-NO" sz="2200" dirty="0">
                <a:solidFill>
                  <a:schemeClr val="tx1"/>
                </a:solidFill>
                <a:latin typeface="Arial" panose="020B0604020202020204" pitchFamily="34" charset="0"/>
                <a:cs typeface="Arial" panose="020B0604020202020204" pitchFamily="34" charset="0"/>
              </a:rPr>
              <a:t> from all </a:t>
            </a:r>
            <a:r>
              <a:rPr lang="nb-NO" altLang="nb-NO" sz="2200" dirty="0" err="1">
                <a:solidFill>
                  <a:schemeClr val="tx1"/>
                </a:solidFill>
                <a:latin typeface="Arial" panose="020B0604020202020204" pitchFamily="34" charset="0"/>
                <a:cs typeface="Arial" panose="020B0604020202020204" pitchFamily="34" charset="0"/>
              </a:rPr>
              <a:t>other</a:t>
            </a:r>
            <a:r>
              <a:rPr lang="nb-NO" altLang="nb-NO" sz="2200" dirty="0">
                <a:solidFill>
                  <a:schemeClr val="tx1"/>
                </a:solidFill>
                <a:latin typeface="Arial" panose="020B0604020202020204" pitchFamily="34" charset="0"/>
                <a:cs typeface="Arial" panose="020B0604020202020204" pitchFamily="34" charset="0"/>
              </a:rPr>
              <a:t> relationships. </a:t>
            </a:r>
            <a:br>
              <a:rPr lang="nb-NO" altLang="nb-NO" sz="2200" dirty="0">
                <a:latin typeface="Arial" panose="020B0604020202020204" pitchFamily="34" charset="0"/>
                <a:cs typeface="Arial" panose="020B0604020202020204" pitchFamily="34" charset="0"/>
              </a:rPr>
            </a:br>
            <a:endParaRPr lang="nb-NO" altLang="nb-NO" sz="900" dirty="0">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3. THE CHILD PERSPECTIVE</a:t>
            </a:r>
            <a:br>
              <a:rPr lang="nb-NO" altLang="nb-NO" sz="2400" b="1" dirty="0">
                <a:solidFill>
                  <a:srgbClr val="C00000"/>
                </a:solidFill>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Children</a:t>
            </a:r>
            <a:r>
              <a:rPr lang="nb-NO" altLang="nb-NO" sz="2200" dirty="0">
                <a:solidFill>
                  <a:schemeClr val="tx1"/>
                </a:solidFill>
                <a:latin typeface="Arial" panose="020B0604020202020204" pitchFamily="34" charset="0"/>
                <a:cs typeface="Arial" panose="020B0604020202020204" pitchFamily="34" charset="0"/>
              </a:rPr>
              <a:t> have a God-given right to </a:t>
            </a:r>
            <a:r>
              <a:rPr lang="nb-NO" altLang="nb-NO" sz="2200" dirty="0" err="1">
                <a:solidFill>
                  <a:schemeClr val="tx1"/>
                </a:solidFill>
                <a:latin typeface="Arial" panose="020B0604020202020204" pitchFamily="34" charset="0"/>
                <a:cs typeface="Arial" panose="020B0604020202020204" pitchFamily="34" charset="0"/>
              </a:rPr>
              <a:t>their</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own</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mother</a:t>
            </a:r>
            <a:r>
              <a:rPr lang="nb-NO" altLang="nb-NO" sz="2200" dirty="0">
                <a:solidFill>
                  <a:schemeClr val="tx1"/>
                </a:solidFill>
                <a:latin typeface="Arial" panose="020B0604020202020204" pitchFamily="34" charset="0"/>
                <a:cs typeface="Arial" panose="020B0604020202020204" pitchFamily="34" charset="0"/>
              </a:rPr>
              <a:t> and </a:t>
            </a:r>
            <a:r>
              <a:rPr lang="nb-NO" altLang="nb-NO" sz="2200" dirty="0" err="1">
                <a:solidFill>
                  <a:schemeClr val="tx1"/>
                </a:solidFill>
                <a:latin typeface="Arial" panose="020B0604020202020204" pitchFamily="34" charset="0"/>
                <a:cs typeface="Arial" panose="020B0604020202020204" pitchFamily="34" charset="0"/>
              </a:rPr>
              <a:t>father</a:t>
            </a:r>
            <a:r>
              <a:rPr lang="nb-NO" altLang="nb-NO" sz="2200" dirty="0">
                <a:solidFill>
                  <a:schemeClr val="tx1"/>
                </a:solidFill>
                <a:latin typeface="Arial" panose="020B0604020202020204" pitchFamily="34" charset="0"/>
                <a:cs typeface="Arial" panose="020B0604020202020204" pitchFamily="34" charset="0"/>
              </a:rPr>
              <a:t>.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Nobody</a:t>
            </a:r>
            <a:r>
              <a:rPr lang="nb-NO" altLang="nb-NO" sz="2200" dirty="0">
                <a:solidFill>
                  <a:schemeClr val="tx1"/>
                </a:solidFill>
                <a:latin typeface="Arial" panose="020B0604020202020204" pitchFamily="34" charset="0"/>
                <a:cs typeface="Arial" panose="020B0604020202020204" pitchFamily="34" charset="0"/>
              </a:rPr>
              <a:t> has </a:t>
            </a:r>
            <a:r>
              <a:rPr lang="nb-NO" altLang="nb-NO" sz="2200" dirty="0" err="1">
                <a:solidFill>
                  <a:schemeClr val="tx1"/>
                </a:solidFill>
                <a:latin typeface="Arial" panose="020B0604020202020204" pitchFamily="34" charset="0"/>
                <a:cs typeface="Arial" panose="020B0604020202020204" pitchFamily="34" charset="0"/>
              </a:rPr>
              <a:t>the</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authority</a:t>
            </a:r>
            <a:r>
              <a:rPr lang="nb-NO" altLang="nb-NO" sz="2200" dirty="0">
                <a:solidFill>
                  <a:schemeClr val="tx1"/>
                </a:solidFill>
                <a:latin typeface="Arial" panose="020B0604020202020204" pitchFamily="34" charset="0"/>
                <a:cs typeface="Arial" panose="020B0604020202020204" pitchFamily="34" charset="0"/>
              </a:rPr>
              <a:t> to </a:t>
            </a:r>
            <a:r>
              <a:rPr lang="nb-NO" altLang="nb-NO" sz="2200" dirty="0" err="1">
                <a:solidFill>
                  <a:schemeClr val="tx1"/>
                </a:solidFill>
                <a:latin typeface="Arial" panose="020B0604020202020204" pitchFamily="34" charset="0"/>
                <a:cs typeface="Arial" panose="020B0604020202020204" pitchFamily="34" charset="0"/>
              </a:rPr>
              <a:t>rob</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them</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of</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this</a:t>
            </a:r>
            <a:r>
              <a:rPr lang="nb-NO" altLang="nb-NO" sz="2200" dirty="0">
                <a:solidFill>
                  <a:schemeClr val="tx1"/>
                </a:solidFill>
                <a:latin typeface="Arial" panose="020B0604020202020204" pitchFamily="34" charset="0"/>
                <a:cs typeface="Arial" panose="020B0604020202020204" pitchFamily="34" charset="0"/>
              </a:rPr>
              <a:t> right.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Neither</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mother</a:t>
            </a:r>
            <a:r>
              <a:rPr lang="nb-NO" altLang="nb-NO" sz="2200" dirty="0">
                <a:solidFill>
                  <a:schemeClr val="tx1"/>
                </a:solidFill>
                <a:latin typeface="Arial" panose="020B0604020202020204" pitchFamily="34" charset="0"/>
                <a:cs typeface="Arial" panose="020B0604020202020204" pitchFamily="34" charset="0"/>
              </a:rPr>
              <a:t> nor </a:t>
            </a:r>
            <a:r>
              <a:rPr lang="nb-NO" altLang="nb-NO" sz="2200" dirty="0" err="1">
                <a:solidFill>
                  <a:schemeClr val="tx1"/>
                </a:solidFill>
                <a:latin typeface="Arial" panose="020B0604020202020204" pitchFamily="34" charset="0"/>
                <a:cs typeface="Arial" panose="020B0604020202020204" pitchFamily="34" charset="0"/>
              </a:rPr>
              <a:t>father</a:t>
            </a:r>
            <a:r>
              <a:rPr lang="nb-NO" altLang="nb-NO" sz="2200" dirty="0">
                <a:solidFill>
                  <a:schemeClr val="tx1"/>
                </a:solidFill>
                <a:latin typeface="Arial" panose="020B0604020202020204" pitchFamily="34" charset="0"/>
                <a:cs typeface="Arial" panose="020B0604020202020204" pitchFamily="34" charset="0"/>
              </a:rPr>
              <a:t> is irrelevant or </a:t>
            </a:r>
            <a:r>
              <a:rPr lang="nb-NO" altLang="nb-NO" sz="2200" dirty="0" err="1">
                <a:solidFill>
                  <a:schemeClr val="tx1"/>
                </a:solidFill>
                <a:latin typeface="Arial" panose="020B0604020202020204" pitchFamily="34" charset="0"/>
                <a:cs typeface="Arial" panose="020B0604020202020204" pitchFamily="34" charset="0"/>
              </a:rPr>
              <a:t>superfluous</a:t>
            </a:r>
            <a:r>
              <a:rPr lang="nb-NO" altLang="nb-NO" sz="2200" dirty="0">
                <a:solidFill>
                  <a:schemeClr val="tx1"/>
                </a:solidFill>
                <a:latin typeface="Arial" panose="020B0604020202020204" pitchFamily="34" charset="0"/>
                <a:cs typeface="Arial" panose="020B0604020202020204" pitchFamily="34" charset="0"/>
              </a:rPr>
              <a:t>.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Children</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are</a:t>
            </a:r>
            <a:r>
              <a:rPr lang="nb-NO" altLang="nb-NO" sz="2200" dirty="0">
                <a:solidFill>
                  <a:schemeClr val="tx1"/>
                </a:solidFill>
                <a:latin typeface="Arial" panose="020B0604020202020204" pitchFamily="34" charset="0"/>
                <a:cs typeface="Arial" panose="020B0604020202020204" pitchFamily="34" charset="0"/>
              </a:rPr>
              <a:t> a gift, not a «right» or a </a:t>
            </a:r>
            <a:r>
              <a:rPr lang="nb-NO" altLang="nb-NO" sz="2200" dirty="0" err="1">
                <a:solidFill>
                  <a:schemeClr val="tx1"/>
                </a:solidFill>
                <a:latin typeface="Arial" panose="020B0604020202020204" pitchFamily="34" charset="0"/>
                <a:cs typeface="Arial" panose="020B0604020202020204" pitchFamily="34" charset="0"/>
              </a:rPr>
              <a:t>commodity</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on</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the</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fertility</a:t>
            </a:r>
            <a:r>
              <a:rPr lang="nb-NO" altLang="nb-NO" sz="2200" dirty="0">
                <a:solidFill>
                  <a:schemeClr val="tx1"/>
                </a:solidFill>
                <a:latin typeface="Arial" panose="020B0604020202020204" pitchFamily="34" charset="0"/>
                <a:cs typeface="Arial" panose="020B0604020202020204" pitchFamily="34" charset="0"/>
              </a:rPr>
              <a:t> </a:t>
            </a:r>
            <a:r>
              <a:rPr lang="nb-NO" altLang="nb-NO" sz="2200" dirty="0" err="1">
                <a:solidFill>
                  <a:schemeClr val="tx1"/>
                </a:solidFill>
                <a:latin typeface="Arial" panose="020B0604020202020204" pitchFamily="34" charset="0"/>
                <a:cs typeface="Arial" panose="020B0604020202020204" pitchFamily="34" charset="0"/>
              </a:rPr>
              <a:t>market</a:t>
            </a:r>
            <a:r>
              <a:rPr lang="nb-NO" altLang="nb-NO" sz="2200" dirty="0">
                <a:solidFill>
                  <a:schemeClr val="tx1"/>
                </a:solidFill>
                <a:latin typeface="Arial" panose="020B0604020202020204" pitchFamily="34" charset="0"/>
                <a:cs typeface="Arial" panose="020B0604020202020204" pitchFamily="34" charset="0"/>
              </a:rPr>
              <a:t>.</a:t>
            </a:r>
            <a:endParaRPr lang="nb-NO" altLang="nb-NO" sz="2200" b="1" i="1" dirty="0">
              <a:solidFill>
                <a:schemeClr val="tx1"/>
              </a:solidFill>
              <a:latin typeface="Arial" panose="020B0604020202020204" pitchFamily="34" charset="0"/>
              <a:cs typeface="Arial" panose="020B0604020202020204" pitchFamily="34" charset="0"/>
            </a:endParaRPr>
          </a:p>
        </p:txBody>
      </p:sp>
      <p:pic>
        <p:nvPicPr>
          <p:cNvPr id="1028" name="Picture 4" descr="http://cdn.sheknows.com/articles/2010/05/family-playing-ball-outs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1"/>
            <a:ext cx="2016224" cy="1340790"/>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a:extLst>
              <a:ext uri="{FF2B5EF4-FFF2-40B4-BE49-F238E27FC236}">
                <a16:creationId xmlns:a16="http://schemas.microsoft.com/office/drawing/2014/main" id="{5725807F-AA65-4742-9EE0-600BDAAE617F}"/>
              </a:ext>
            </a:extLst>
          </p:cNvPr>
          <p:cNvSpPr txBox="1"/>
          <p:nvPr/>
        </p:nvSpPr>
        <p:spPr>
          <a:xfrm>
            <a:off x="224007" y="4935359"/>
            <a:ext cx="8748463" cy="1661993"/>
          </a:xfrm>
          <a:prstGeom prst="rect">
            <a:avLst/>
          </a:prstGeom>
          <a:noFill/>
        </p:spPr>
        <p:txBody>
          <a:bodyPr wrap="square">
            <a:spAutoFit/>
          </a:bodyPr>
          <a:lstStyle/>
          <a:p>
            <a:pPr algn="ctr" eaLnBrk="1" hangingPunct="1"/>
            <a:r>
              <a:rPr lang="nb-NO" altLang="nb-NO" sz="2200" b="1" dirty="0">
                <a:solidFill>
                  <a:srgbClr val="C00000"/>
                </a:solidFill>
                <a:latin typeface="Arial" panose="020B0604020202020204" pitchFamily="34" charset="0"/>
                <a:cs typeface="Arial" panose="020B0604020202020204" pitchFamily="34" charset="0"/>
              </a:rPr>
              <a:t>4. TWO SEXES</a:t>
            </a:r>
            <a:br>
              <a:rPr lang="nb-NO" altLang="nb-NO" dirty="0">
                <a:latin typeface="Arial" panose="020B0604020202020204" pitchFamily="34" charset="0"/>
                <a:cs typeface="Arial" panose="020B0604020202020204" pitchFamily="34" charset="0"/>
              </a:rPr>
            </a:br>
            <a:r>
              <a:rPr lang="nb-NO" altLang="nb-NO" sz="2000" dirty="0" err="1">
                <a:latin typeface="Arial" panose="020B0604020202020204" pitchFamily="34" charset="0"/>
                <a:cs typeface="Arial" panose="020B0604020202020204" pitchFamily="34" charset="0"/>
              </a:rPr>
              <a:t>There</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are</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only</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two</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biological</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sexes</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because</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there</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are</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only</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two</a:t>
            </a:r>
            <a:r>
              <a:rPr lang="nb-NO" altLang="nb-NO" sz="2000" dirty="0">
                <a:latin typeface="Arial" panose="020B0604020202020204" pitchFamily="34" charset="0"/>
                <a:cs typeface="Arial" panose="020B0604020202020204" pitchFamily="34" charset="0"/>
              </a:rPr>
              <a:t> types </a:t>
            </a:r>
            <a:r>
              <a:rPr lang="nb-NO" altLang="nb-NO" sz="2000" dirty="0" err="1">
                <a:latin typeface="Arial" panose="020B0604020202020204" pitchFamily="34" charset="0"/>
                <a:cs typeface="Arial" panose="020B0604020202020204" pitchFamily="34" charset="0"/>
              </a:rPr>
              <a:t>of</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reproductive</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cells</a:t>
            </a:r>
            <a:r>
              <a:rPr lang="nb-NO" altLang="nb-NO" sz="2000" dirty="0">
                <a:solidFill>
                  <a:schemeClr val="tx1"/>
                </a:solidFill>
                <a:latin typeface="Arial" panose="020B0604020202020204" pitchFamily="34" charset="0"/>
                <a:cs typeface="Arial" panose="020B0604020202020204" pitchFamily="34" charset="0"/>
              </a:rPr>
              <a:t>: male and </a:t>
            </a:r>
            <a:r>
              <a:rPr lang="nb-NO" altLang="nb-NO" sz="2000" dirty="0" err="1">
                <a:solidFill>
                  <a:schemeClr val="tx1"/>
                </a:solidFill>
                <a:latin typeface="Arial" panose="020B0604020202020204" pitchFamily="34" charset="0"/>
                <a:cs typeface="Arial" panose="020B0604020202020204" pitchFamily="34" charset="0"/>
              </a:rPr>
              <a:t>female</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Procreation</a:t>
            </a:r>
            <a:r>
              <a:rPr lang="nb-NO" altLang="nb-NO" sz="2000" dirty="0">
                <a:solidFill>
                  <a:schemeClr val="tx1"/>
                </a:solidFill>
                <a:latin typeface="Arial" panose="020B0604020202020204" pitchFamily="34" charset="0"/>
                <a:cs typeface="Arial" panose="020B0604020202020204" pitchFamily="34" charset="0"/>
              </a:rPr>
              <a:t> in </a:t>
            </a:r>
            <a:r>
              <a:rPr lang="nb-NO" altLang="nb-NO" sz="2000" dirty="0" err="1">
                <a:solidFill>
                  <a:schemeClr val="tx1"/>
                </a:solidFill>
                <a:latin typeface="Arial" panose="020B0604020202020204" pitchFamily="34" charset="0"/>
                <a:cs typeface="Arial" panose="020B0604020202020204" pitchFamily="34" charset="0"/>
              </a:rPr>
              <a:t>other</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ways</a:t>
            </a:r>
            <a:r>
              <a:rPr lang="nb-NO" altLang="nb-NO" sz="2000" dirty="0">
                <a:solidFill>
                  <a:schemeClr val="tx1"/>
                </a:solidFill>
                <a:latin typeface="Arial" panose="020B0604020202020204" pitchFamily="34" charset="0"/>
                <a:cs typeface="Arial" panose="020B0604020202020204" pitchFamily="34" charset="0"/>
              </a:rPr>
              <a:t> do not </a:t>
            </a:r>
            <a:r>
              <a:rPr lang="nb-NO" altLang="nb-NO" sz="2000" dirty="0" err="1">
                <a:solidFill>
                  <a:schemeClr val="tx1"/>
                </a:solidFill>
                <a:latin typeface="Arial" panose="020B0604020202020204" pitchFamily="34" charset="0"/>
                <a:cs typeface="Arial" panose="020B0604020202020204" pitchFamily="34" charset="0"/>
              </a:rPr>
              <a:t>exist</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There</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are</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dozens</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of</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subjective</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gender</a:t>
            </a:r>
            <a:r>
              <a:rPr lang="nb-NO" altLang="nb-NO" sz="2000" dirty="0">
                <a:solidFill>
                  <a:schemeClr val="tx1"/>
                </a:solidFill>
                <a:latin typeface="Arial" panose="020B0604020202020204" pitchFamily="34" charset="0"/>
                <a:cs typeface="Arial" panose="020B0604020202020204" pitchFamily="34" charset="0"/>
              </a:rPr>
              <a:t> </a:t>
            </a:r>
            <a:r>
              <a:rPr lang="nb-NO" altLang="nb-NO" sz="2000" dirty="0" err="1">
                <a:solidFill>
                  <a:schemeClr val="tx1"/>
                </a:solidFill>
                <a:latin typeface="Arial" panose="020B0604020202020204" pitchFamily="34" charset="0"/>
                <a:cs typeface="Arial" panose="020B0604020202020204" pitchFamily="34" charset="0"/>
              </a:rPr>
              <a:t>identities</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based</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on</a:t>
            </a:r>
            <a:r>
              <a:rPr lang="nb-NO" altLang="nb-NO" sz="2000" dirty="0">
                <a:latin typeface="Arial" panose="020B0604020202020204" pitchFamily="34" charset="0"/>
                <a:cs typeface="Arial" panose="020B0604020202020204" pitchFamily="34" charset="0"/>
              </a:rPr>
              <a:t> feelings and </a:t>
            </a:r>
            <a:r>
              <a:rPr lang="nb-NO" altLang="nb-NO" sz="2000" dirty="0" err="1">
                <a:latin typeface="Arial" panose="020B0604020202020204" pitchFamily="34" charset="0"/>
                <a:cs typeface="Arial" panose="020B0604020202020204" pitchFamily="34" charset="0"/>
              </a:rPr>
              <a:t>preferences</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but</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these</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are</a:t>
            </a:r>
            <a:r>
              <a:rPr lang="nb-NO" altLang="nb-NO" sz="2000" dirty="0">
                <a:latin typeface="Arial" panose="020B0604020202020204" pitchFamily="34" charset="0"/>
                <a:cs typeface="Arial" panose="020B0604020202020204" pitchFamily="34" charset="0"/>
              </a:rPr>
              <a:t> not </a:t>
            </a:r>
            <a:r>
              <a:rPr lang="nb-NO" altLang="nb-NO" sz="2000" dirty="0" err="1">
                <a:latin typeface="Arial" panose="020B0604020202020204" pitchFamily="34" charset="0"/>
                <a:cs typeface="Arial" panose="020B0604020202020204" pitchFamily="34" charset="0"/>
              </a:rPr>
              <a:t>new</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biological</a:t>
            </a:r>
            <a:r>
              <a:rPr lang="nb-NO" altLang="nb-NO" sz="2000" dirty="0">
                <a:latin typeface="Arial" panose="020B0604020202020204" pitchFamily="34" charset="0"/>
                <a:cs typeface="Arial" panose="020B0604020202020204" pitchFamily="34" charset="0"/>
              </a:rPr>
              <a:t> </a:t>
            </a:r>
            <a:r>
              <a:rPr lang="nb-NO" altLang="nb-NO" sz="2000" dirty="0" err="1">
                <a:latin typeface="Arial" panose="020B0604020202020204" pitchFamily="34" charset="0"/>
                <a:cs typeface="Arial" panose="020B0604020202020204" pitchFamily="34" charset="0"/>
              </a:rPr>
              <a:t>sexes</a:t>
            </a:r>
            <a:r>
              <a:rPr lang="nb-NO" altLang="nb-NO" sz="2000" dirty="0">
                <a:latin typeface="Arial" panose="020B0604020202020204" pitchFamily="34" charset="0"/>
                <a:cs typeface="Arial" panose="020B0604020202020204" pitchFamily="34" charset="0"/>
              </a:rPr>
              <a:t>. </a:t>
            </a:r>
            <a:endParaRPr lang="nb-NO" altLang="nb-NO" sz="19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8086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87A648FF-E6CE-4CEA-9EEC-07785F4ED979}"/>
              </a:ext>
            </a:extLst>
          </p:cNvPr>
          <p:cNvSpPr txBox="1"/>
          <p:nvPr/>
        </p:nvSpPr>
        <p:spPr>
          <a:xfrm>
            <a:off x="179512" y="200035"/>
            <a:ext cx="8784976" cy="6509474"/>
          </a:xfrm>
          <a:prstGeom prst="rect">
            <a:avLst/>
          </a:prstGeom>
          <a:noFill/>
        </p:spPr>
        <p:txBody>
          <a:bodyPr wrap="square">
            <a:spAutoFit/>
          </a:bodyPr>
          <a:lstStyle/>
          <a:p>
            <a:r>
              <a:rPr lang="nb-NO" sz="2400" dirty="0">
                <a:solidFill>
                  <a:srgbClr val="7030A0"/>
                </a:solidFill>
                <a:latin typeface="Arial Black" panose="020B0A04020102020204" pitchFamily="34" charset="0"/>
              </a:rPr>
              <a:t>		</a:t>
            </a:r>
            <a:r>
              <a:rPr lang="nb-NO" sz="3200" dirty="0">
                <a:solidFill>
                  <a:srgbClr val="7030A0"/>
                </a:solidFill>
                <a:latin typeface="Arial Black" panose="020B0A04020102020204" pitchFamily="34" charset="0"/>
              </a:rPr>
              <a:t>How </a:t>
            </a:r>
            <a:r>
              <a:rPr lang="nb-NO" sz="3200" dirty="0" err="1">
                <a:solidFill>
                  <a:srgbClr val="7030A0"/>
                </a:solidFill>
                <a:latin typeface="Arial Black" panose="020B0A04020102020204" pitchFamily="34" charset="0"/>
              </a:rPr>
              <a:t>are</a:t>
            </a:r>
            <a:r>
              <a:rPr lang="nb-NO" sz="3200" dirty="0">
                <a:solidFill>
                  <a:srgbClr val="7030A0"/>
                </a:solidFill>
                <a:latin typeface="Arial Black" panose="020B0A04020102020204" pitchFamily="34" charset="0"/>
              </a:rPr>
              <a:t> </a:t>
            </a:r>
            <a:r>
              <a:rPr lang="nb-NO" sz="3200" dirty="0" err="1">
                <a:solidFill>
                  <a:srgbClr val="7030A0"/>
                </a:solidFill>
                <a:latin typeface="Arial Black" panose="020B0A04020102020204" pitchFamily="34" charset="0"/>
              </a:rPr>
              <a:t>we</a:t>
            </a:r>
            <a:r>
              <a:rPr lang="nb-NO" sz="3200" dirty="0">
                <a:solidFill>
                  <a:srgbClr val="7030A0"/>
                </a:solidFill>
                <a:latin typeface="Arial Black" panose="020B0A04020102020204" pitchFamily="34" charset="0"/>
              </a:rPr>
              <a:t> to face </a:t>
            </a:r>
          </a:p>
          <a:p>
            <a:r>
              <a:rPr lang="nb-NO" sz="3200" dirty="0">
                <a:solidFill>
                  <a:srgbClr val="7030A0"/>
                </a:solidFill>
                <a:latin typeface="Arial Black" panose="020B0A04020102020204" pitchFamily="34" charset="0"/>
              </a:rPr>
              <a:t>		</a:t>
            </a:r>
            <a:r>
              <a:rPr lang="nb-NO" sz="3200" dirty="0" err="1">
                <a:solidFill>
                  <a:srgbClr val="7030A0"/>
                </a:solidFill>
                <a:latin typeface="Arial Black" panose="020B0A04020102020204" pitchFamily="34" charset="0"/>
              </a:rPr>
              <a:t>the</a:t>
            </a:r>
            <a:r>
              <a:rPr lang="nb-NO" sz="3200" dirty="0">
                <a:solidFill>
                  <a:srgbClr val="7030A0"/>
                </a:solidFill>
                <a:latin typeface="Arial Black" panose="020B0A04020102020204" pitchFamily="34" charset="0"/>
              </a:rPr>
              <a:t> </a:t>
            </a:r>
            <a:r>
              <a:rPr lang="nb-NO" sz="3200" dirty="0" err="1">
                <a:solidFill>
                  <a:srgbClr val="7030A0"/>
                </a:solidFill>
                <a:latin typeface="Arial Black" panose="020B0A04020102020204" pitchFamily="34" charset="0"/>
              </a:rPr>
              <a:t>radical</a:t>
            </a:r>
            <a:r>
              <a:rPr lang="nb-NO" sz="3200" dirty="0">
                <a:solidFill>
                  <a:srgbClr val="7030A0"/>
                </a:solidFill>
                <a:latin typeface="Arial Black" panose="020B0A04020102020204" pitchFamily="34" charset="0"/>
              </a:rPr>
              <a:t> </a:t>
            </a:r>
            <a:r>
              <a:rPr lang="nb-NO" sz="3200" dirty="0" err="1">
                <a:solidFill>
                  <a:srgbClr val="7030A0"/>
                </a:solidFill>
                <a:latin typeface="Arial Black" panose="020B0A04020102020204" pitchFamily="34" charset="0"/>
              </a:rPr>
              <a:t>gender</a:t>
            </a:r>
            <a:r>
              <a:rPr lang="nb-NO" sz="3200" dirty="0">
                <a:solidFill>
                  <a:srgbClr val="7030A0"/>
                </a:solidFill>
                <a:latin typeface="Arial Black" panose="020B0A04020102020204" pitchFamily="34" charset="0"/>
              </a:rPr>
              <a:t> </a:t>
            </a:r>
            <a:r>
              <a:rPr lang="nb-NO" sz="3200" dirty="0" err="1">
                <a:solidFill>
                  <a:srgbClr val="7030A0"/>
                </a:solidFill>
                <a:latin typeface="Arial Black" panose="020B0A04020102020204" pitchFamily="34" charset="0"/>
              </a:rPr>
              <a:t>ideology</a:t>
            </a:r>
            <a:r>
              <a:rPr lang="nb-NO" sz="3200" dirty="0">
                <a:solidFill>
                  <a:srgbClr val="7030A0"/>
                </a:solidFill>
                <a:latin typeface="Arial Black" panose="020B0A04020102020204" pitchFamily="34" charset="0"/>
              </a:rPr>
              <a:t>?</a:t>
            </a:r>
          </a:p>
          <a:p>
            <a:endParaRPr lang="nb-NO" sz="1100" dirty="0">
              <a:latin typeface="+mj-lt"/>
            </a:endParaRPr>
          </a:p>
          <a:p>
            <a:r>
              <a:rPr lang="nb-NO"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PROCLAIM A CLEAR YES </a:t>
            </a:r>
            <a:r>
              <a:rPr lang="nb-NO" dirty="0">
                <a:latin typeface="Arial" panose="020B0604020202020204" pitchFamily="34" charset="0"/>
                <a:cs typeface="Arial" panose="020B0604020202020204" pitchFamily="34" charset="0"/>
              </a:rPr>
              <a:t>to </a:t>
            </a:r>
            <a:r>
              <a:rPr lang="nb-NO" dirty="0" err="1">
                <a:latin typeface="Arial" panose="020B0604020202020204" pitchFamily="34" charset="0"/>
                <a:cs typeface="Arial" panose="020B0604020202020204" pitchFamily="34" charset="0"/>
              </a:rPr>
              <a:t>God’s</a:t>
            </a:r>
            <a:r>
              <a:rPr lang="nb-NO" dirty="0">
                <a:latin typeface="Arial" panose="020B0604020202020204" pitchFamily="34" charset="0"/>
                <a:cs typeface="Arial" panose="020B0604020202020204" pitchFamily="34" charset="0"/>
              </a:rPr>
              <a:t> design for </a:t>
            </a:r>
            <a:r>
              <a:rPr lang="nb-NO" dirty="0" err="1">
                <a:latin typeface="Arial" panose="020B0604020202020204" pitchFamily="34" charset="0"/>
                <a:cs typeface="Arial" panose="020B0604020202020204" pitchFamily="34" charset="0"/>
              </a:rPr>
              <a:t>family</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marriage</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children</a:t>
            </a:r>
            <a:r>
              <a:rPr lang="nb-NO" dirty="0">
                <a:latin typeface="Arial" panose="020B0604020202020204" pitchFamily="34" charset="0"/>
                <a:cs typeface="Arial" panose="020B0604020202020204" pitchFamily="34" charset="0"/>
              </a:rPr>
              <a:t>. His </a:t>
            </a:r>
            <a:r>
              <a:rPr lang="nb-NO" dirty="0" err="1">
                <a:latin typeface="Arial" panose="020B0604020202020204" pitchFamily="34" charset="0"/>
                <a:cs typeface="Arial" panose="020B0604020202020204" pitchFamily="34" charset="0"/>
              </a:rPr>
              <a:t>will</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creational</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mandate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are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good</a:t>
            </a:r>
            <a:r>
              <a:rPr lang="nb-NO" dirty="0">
                <a:latin typeface="Arial" panose="020B0604020202020204" pitchFamily="34" charset="0"/>
                <a:cs typeface="Arial" panose="020B0604020202020204" pitchFamily="34" charset="0"/>
              </a:rPr>
              <a:t> for </a:t>
            </a:r>
            <a:r>
              <a:rPr lang="nb-NO" dirty="0" err="1">
                <a:latin typeface="Arial" panose="020B0604020202020204" pitchFamily="34" charset="0"/>
                <a:cs typeface="Arial" panose="020B0604020202020204" pitchFamily="34" charset="0"/>
              </a:rPr>
              <a:t>individuals</a:t>
            </a:r>
            <a:r>
              <a:rPr lang="nb-NO" dirty="0">
                <a:latin typeface="Arial" panose="020B0604020202020204" pitchFamily="34" charset="0"/>
                <a:cs typeface="Arial" panose="020B0604020202020204" pitchFamily="34" charset="0"/>
              </a:rPr>
              <a:t>, for </a:t>
            </a:r>
            <a:r>
              <a:rPr lang="nb-NO" dirty="0" err="1">
                <a:latin typeface="Arial" panose="020B0604020202020204" pitchFamily="34" charset="0"/>
                <a:cs typeface="Arial" panose="020B0604020202020204" pitchFamily="34" charset="0"/>
              </a:rPr>
              <a:t>children</a:t>
            </a:r>
            <a:r>
              <a:rPr lang="nb-NO" dirty="0">
                <a:latin typeface="Arial" panose="020B0604020202020204" pitchFamily="34" charset="0"/>
                <a:cs typeface="Arial" panose="020B0604020202020204" pitchFamily="34" charset="0"/>
              </a:rPr>
              <a:t> and for </a:t>
            </a:r>
            <a:r>
              <a:rPr lang="nb-NO" dirty="0" err="1">
                <a:latin typeface="Arial" panose="020B0604020202020204" pitchFamily="34" charset="0"/>
                <a:cs typeface="Arial" panose="020B0604020202020204" pitchFamily="34" charset="0"/>
              </a:rPr>
              <a:t>society</a:t>
            </a:r>
            <a:r>
              <a:rPr lang="nb-NO" dirty="0">
                <a:latin typeface="Arial" panose="020B0604020202020204" pitchFamily="34" charset="0"/>
                <a:cs typeface="Arial" panose="020B0604020202020204" pitchFamily="34" charset="0"/>
              </a:rPr>
              <a:t>. </a:t>
            </a:r>
          </a:p>
          <a:p>
            <a:r>
              <a:rPr lang="nb-NO"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BE «FAITHFUL TO THE TRUTH IN LOVE» </a:t>
            </a:r>
            <a:r>
              <a:rPr lang="nb-NO" dirty="0">
                <a:latin typeface="Arial" panose="020B0604020202020204" pitchFamily="34" charset="0"/>
                <a:cs typeface="Arial" panose="020B0604020202020204" pitchFamily="34" charset="0"/>
              </a:rPr>
              <a:t>(</a:t>
            </a:r>
            <a:r>
              <a:rPr lang="nb-NO" dirty="0" err="1">
                <a:latin typeface="Arial" panose="020B0604020202020204" pitchFamily="34" charset="0"/>
                <a:cs typeface="Arial" panose="020B0604020202020204" pitchFamily="34" charset="0"/>
              </a:rPr>
              <a:t>Eph</a:t>
            </a:r>
            <a:r>
              <a:rPr lang="nb-NO" dirty="0">
                <a:latin typeface="Arial" panose="020B0604020202020204" pitchFamily="34" charset="0"/>
                <a:cs typeface="Arial" panose="020B0604020202020204" pitchFamily="34" charset="0"/>
              </a:rPr>
              <a:t> 4:15) – </a:t>
            </a:r>
            <a:r>
              <a:rPr lang="nb-NO" dirty="0" err="1">
                <a:latin typeface="Arial" panose="020B0604020202020204" pitchFamily="34" charset="0"/>
                <a:cs typeface="Arial" panose="020B0604020202020204" pitchFamily="34" charset="0"/>
              </a:rPr>
              <a:t>with</a:t>
            </a:r>
            <a:r>
              <a:rPr lang="nb-NO" dirty="0">
                <a:latin typeface="Arial" panose="020B0604020202020204" pitchFamily="34" charset="0"/>
                <a:cs typeface="Arial" panose="020B0604020202020204" pitchFamily="34" charset="0"/>
              </a:rPr>
              <a:t> Jesus as </a:t>
            </a:r>
            <a:r>
              <a:rPr lang="nb-NO" dirty="0" err="1">
                <a:latin typeface="Arial" panose="020B0604020202020204" pitchFamily="34" charset="0"/>
                <a:cs typeface="Arial" panose="020B0604020202020204" pitchFamily="34" charset="0"/>
              </a:rPr>
              <a:t>our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model</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Expose</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uncover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ideologies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values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philosophies</a:t>
            </a:r>
            <a:r>
              <a:rPr lang="nb-NO" dirty="0">
                <a:latin typeface="Arial" panose="020B0604020202020204" pitchFamily="34" charset="0"/>
                <a:cs typeface="Arial" panose="020B0604020202020204" pitchFamily="34" charset="0"/>
              </a:rPr>
              <a:t> and moral norms </a:t>
            </a:r>
            <a:r>
              <a:rPr lang="nb-NO" dirty="0" err="1">
                <a:latin typeface="Arial" panose="020B0604020202020204" pitchFamily="34" charset="0"/>
                <a:cs typeface="Arial" panose="020B0604020202020204" pitchFamily="34" charset="0"/>
              </a:rPr>
              <a:t>which</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are</a:t>
            </a:r>
            <a:r>
              <a:rPr lang="nb-NO" dirty="0">
                <a:latin typeface="Arial" panose="020B0604020202020204" pitchFamily="34" charset="0"/>
                <a:cs typeface="Arial" panose="020B0604020202020204" pitchFamily="34" charset="0"/>
              </a:rPr>
              <a:t> in </a:t>
            </a:r>
            <a:r>
              <a:rPr lang="nb-NO" dirty="0" err="1">
                <a:latin typeface="Arial" panose="020B0604020202020204" pitchFamily="34" charset="0"/>
                <a:cs typeface="Arial" panose="020B0604020202020204" pitchFamily="34" charset="0"/>
              </a:rPr>
              <a:t>conflict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with</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God’s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word</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will</a:t>
            </a:r>
            <a:r>
              <a:rPr lang="nb-NO" dirty="0">
                <a:latin typeface="Arial" panose="020B0604020202020204" pitchFamily="34" charset="0"/>
                <a:cs typeface="Arial" panose="020B0604020202020204" pitchFamily="34" charset="0"/>
              </a:rPr>
              <a:t>, - and at </a:t>
            </a:r>
            <a:r>
              <a:rPr lang="nb-NO" dirty="0" err="1">
                <a:latin typeface="Arial" panose="020B0604020202020204" pitchFamily="34" charset="0"/>
                <a:cs typeface="Arial" panose="020B0604020202020204" pitchFamily="34" charset="0"/>
              </a:rPr>
              <a:t>the</a:t>
            </a:r>
            <a:r>
              <a:rPr lang="nb-NO" dirty="0">
                <a:latin typeface="Arial" panose="020B0604020202020204" pitchFamily="34" charset="0"/>
                <a:cs typeface="Arial" panose="020B0604020202020204" pitchFamily="34" charset="0"/>
              </a:rPr>
              <a:t> same time </a:t>
            </a:r>
            <a:r>
              <a:rPr lang="nb-NO" dirty="0" err="1">
                <a:latin typeface="Arial" panose="020B0604020202020204" pitchFamily="34" charset="0"/>
                <a:cs typeface="Arial" panose="020B0604020202020204" pitchFamily="34" charset="0"/>
              </a:rPr>
              <a:t>showing</a:t>
            </a:r>
            <a:r>
              <a:rPr lang="nb-NO" dirty="0">
                <a:latin typeface="Arial" panose="020B0604020202020204" pitchFamily="34" charset="0"/>
                <a:cs typeface="Arial" panose="020B0604020202020204" pitchFamily="34" charset="0"/>
              </a:rPr>
              <a:t> love </a:t>
            </a:r>
            <a:r>
              <a:rPr lang="nb-NO" dirty="0" err="1">
                <a:latin typeface="Arial" panose="020B0604020202020204" pitchFamily="34" charset="0"/>
                <a:cs typeface="Arial" panose="020B0604020202020204" pitchFamily="34" charset="0"/>
              </a:rPr>
              <a:t>towards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our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neigbours</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adversaries</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We</a:t>
            </a:r>
            <a:r>
              <a:rPr lang="nb-NO" dirty="0">
                <a:latin typeface="Arial" panose="020B0604020202020204" pitchFamily="34" charset="0"/>
                <a:cs typeface="Arial" panose="020B0604020202020204" pitchFamily="34" charset="0"/>
              </a:rPr>
              <a:t> must </a:t>
            </a:r>
            <a:r>
              <a:rPr lang="nb-NO" dirty="0" err="1">
                <a:latin typeface="Arial" panose="020B0604020202020204" pitchFamily="34" charset="0"/>
                <a:cs typeface="Arial" panose="020B0604020202020204" pitchFamily="34" charset="0"/>
              </a:rPr>
              <a:t>distinguish</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clearly</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between</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individuals</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ideologies</a:t>
            </a:r>
            <a:r>
              <a:rPr lang="nb-NO" dirty="0">
                <a:latin typeface="Arial" panose="020B0604020202020204" pitchFamily="34" charset="0"/>
                <a:cs typeface="Arial" panose="020B0604020202020204" pitchFamily="34" charset="0"/>
              </a:rPr>
              <a:t>. </a:t>
            </a:r>
          </a:p>
          <a:p>
            <a:r>
              <a:rPr lang="nb-NO"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SHOW THAT RADICAL GENDER IDEOLOGY IS UNTRUE</a:t>
            </a:r>
            <a:r>
              <a:rPr lang="nb-NO" dirty="0">
                <a:latin typeface="Arial" panose="020B0604020202020204" pitchFamily="34" charset="0"/>
                <a:cs typeface="Arial" panose="020B0604020202020204" pitchFamily="34" charset="0"/>
              </a:rPr>
              <a:t>. It is not true </a:t>
            </a:r>
            <a:r>
              <a:rPr lang="nb-NO" dirty="0" err="1">
                <a:latin typeface="Arial" panose="020B0604020202020204" pitchFamily="34" charset="0"/>
                <a:cs typeface="Arial" panose="020B0604020202020204" pitchFamily="34" charset="0"/>
              </a:rPr>
              <a:t>that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sexuality</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children</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parenthood</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don’t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belong</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together</a:t>
            </a:r>
            <a:r>
              <a:rPr lang="nb-NO" dirty="0">
                <a:latin typeface="Arial" panose="020B0604020202020204" pitchFamily="34" charset="0"/>
                <a:cs typeface="Arial" panose="020B0604020202020204" pitchFamily="34" charset="0"/>
              </a:rPr>
              <a:t>. Male and </a:t>
            </a:r>
            <a:r>
              <a:rPr lang="nb-NO" dirty="0" err="1">
                <a:latin typeface="Arial" panose="020B0604020202020204" pitchFamily="34" charset="0"/>
                <a:cs typeface="Arial" panose="020B0604020202020204" pitchFamily="34" charset="0"/>
              </a:rPr>
              <a:t>female</a:t>
            </a:r>
            <a:r>
              <a:rPr lang="nb-NO" dirty="0">
                <a:latin typeface="Arial" panose="020B0604020202020204" pitchFamily="34" charset="0"/>
                <a:cs typeface="Arial" panose="020B0604020202020204" pitchFamily="34" charset="0"/>
              </a:rPr>
              <a:t> sex is not a «</a:t>
            </a:r>
            <a:r>
              <a:rPr lang="nb-NO" dirty="0" err="1">
                <a:latin typeface="Arial" panose="020B0604020202020204" pitchFamily="34" charset="0"/>
                <a:cs typeface="Arial" panose="020B0604020202020204" pitchFamily="34" charset="0"/>
              </a:rPr>
              <a:t>social</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construct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independent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of</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biology</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etc</a:t>
            </a:r>
            <a:r>
              <a:rPr lang="nb-NO" dirty="0">
                <a:latin typeface="Arial" panose="020B0604020202020204" pitchFamily="34" charset="0"/>
                <a:cs typeface="Arial" panose="020B0604020202020204" pitchFamily="34" charset="0"/>
              </a:rPr>
              <a:t>, etc.</a:t>
            </a:r>
          </a:p>
          <a:p>
            <a:r>
              <a:rPr lang="nb-NO"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FACING THE RADICAL GENDER IDEOLOGY IN PRAYER</a:t>
            </a:r>
            <a:r>
              <a:rPr lang="nb-NO" sz="1800" b="1" dirty="0">
                <a:latin typeface="Arial" panose="020B0604020202020204" pitchFamily="34" charset="0"/>
                <a:cs typeface="Arial" panose="020B0604020202020204" pitchFamily="34" charset="0"/>
              </a:rPr>
              <a:t>. </a:t>
            </a:r>
            <a:r>
              <a:rPr lang="nb-NO" sz="1800" dirty="0" err="1">
                <a:latin typeface="Arial" panose="020B0604020202020204" pitchFamily="34" charset="0"/>
                <a:cs typeface="Arial" panose="020B0604020202020204" pitchFamily="34" charset="0"/>
              </a:rPr>
              <a:t>Whether</a:t>
            </a:r>
            <a:r>
              <a:rPr lang="nb-NO" sz="1800" dirty="0">
                <a:latin typeface="Arial" panose="020B0604020202020204" pitchFamily="34" charset="0"/>
                <a:cs typeface="Arial" panose="020B0604020202020204" pitchFamily="34" charset="0"/>
              </a:rPr>
              <a:t> </a:t>
            </a:r>
            <a:r>
              <a:rPr lang="nb-NO" sz="1800" dirty="0" err="1">
                <a:latin typeface="Arial" panose="020B0604020202020204" pitchFamily="34" charset="0"/>
                <a:cs typeface="Arial" panose="020B0604020202020204" pitchFamily="34" charset="0"/>
              </a:rPr>
              <a:t>we</a:t>
            </a:r>
            <a:r>
              <a:rPr lang="nb-NO" sz="1800" dirty="0">
                <a:latin typeface="Arial" panose="020B0604020202020204" pitchFamily="34" charset="0"/>
                <a:cs typeface="Arial" panose="020B0604020202020204" pitchFamily="34" charset="0"/>
              </a:rPr>
              <a:t> like or not, </a:t>
            </a:r>
            <a:r>
              <a:rPr lang="nb-NO" sz="1800" dirty="0" err="1">
                <a:latin typeface="Arial" panose="020B0604020202020204" pitchFamily="34" charset="0"/>
                <a:cs typeface="Arial" panose="020B0604020202020204" pitchFamily="34" charset="0"/>
              </a:rPr>
              <a:t>we</a:t>
            </a:r>
            <a:r>
              <a:rPr lang="nb-NO" sz="1800" dirty="0">
                <a:latin typeface="Arial" panose="020B0604020202020204" pitchFamily="34" charset="0"/>
                <a:cs typeface="Arial" panose="020B0604020202020204" pitchFamily="34" charset="0"/>
              </a:rPr>
              <a:t> </a:t>
            </a:r>
            <a:r>
              <a:rPr lang="nb-NO" sz="1800" dirty="0" err="1">
                <a:latin typeface="Arial" panose="020B0604020202020204" pitchFamily="34" charset="0"/>
                <a:cs typeface="Arial" panose="020B0604020202020204" pitchFamily="34" charset="0"/>
              </a:rPr>
              <a:t>are</a:t>
            </a:r>
            <a:r>
              <a:rPr lang="nb-NO" sz="1800" dirty="0">
                <a:latin typeface="Arial" panose="020B0604020202020204" pitchFamily="34" charset="0"/>
                <a:cs typeface="Arial" panose="020B0604020202020204" pitchFamily="34" charset="0"/>
              </a:rPr>
              <a:t> part </a:t>
            </a:r>
            <a:r>
              <a:rPr lang="nb-NO" dirty="0" err="1">
                <a:latin typeface="Arial" panose="020B0604020202020204" pitchFamily="34" charset="0"/>
                <a:cs typeface="Arial" panose="020B0604020202020204" pitchFamily="34" charset="0"/>
              </a:rPr>
              <a:t>of</a:t>
            </a:r>
            <a:r>
              <a:rPr lang="nb-NO" dirty="0">
                <a:latin typeface="Arial" panose="020B0604020202020204" pitchFamily="34" charset="0"/>
                <a:cs typeface="Arial" panose="020B0604020202020204" pitchFamily="34" charset="0"/>
              </a:rPr>
              <a:t> a </a:t>
            </a:r>
            <a:r>
              <a:rPr lang="nb-NO" dirty="0" err="1">
                <a:latin typeface="Arial" panose="020B0604020202020204" pitchFamily="34" charset="0"/>
                <a:cs typeface="Arial" panose="020B0604020202020204" pitchFamily="34" charset="0"/>
              </a:rPr>
              <a:t>cultural</a:t>
            </a:r>
            <a:r>
              <a:rPr lang="nb-NO" dirty="0">
                <a:latin typeface="Arial" panose="020B0604020202020204" pitchFamily="34" charset="0"/>
                <a:cs typeface="Arial" panose="020B0604020202020204" pitchFamily="34" charset="0"/>
              </a:rPr>
              <a:t> and spiritual </a:t>
            </a:r>
            <a:r>
              <a:rPr lang="nb-NO" dirty="0" err="1">
                <a:latin typeface="Arial" panose="020B0604020202020204" pitchFamily="34" charset="0"/>
                <a:cs typeface="Arial" panose="020B0604020202020204" pitchFamily="34" charset="0"/>
              </a:rPr>
              <a:t>battle</a:t>
            </a:r>
            <a:r>
              <a:rPr lang="nb-NO" dirty="0">
                <a:latin typeface="Arial" panose="020B0604020202020204" pitchFamily="34" charset="0"/>
                <a:cs typeface="Arial" panose="020B0604020202020204" pitchFamily="34" charset="0"/>
              </a:rPr>
              <a:t>. It must be </a:t>
            </a:r>
            <a:r>
              <a:rPr lang="nb-NO" dirty="0" err="1">
                <a:latin typeface="Arial" panose="020B0604020202020204" pitchFamily="34" charset="0"/>
                <a:cs typeface="Arial" panose="020B0604020202020204" pitchFamily="34" charset="0"/>
              </a:rPr>
              <a:t>fought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also</a:t>
            </a:r>
            <a:r>
              <a:rPr lang="nb-NO" dirty="0">
                <a:latin typeface="Arial" panose="020B0604020202020204" pitchFamily="34" charset="0"/>
                <a:cs typeface="Arial" panose="020B0604020202020204" pitchFamily="34" charset="0"/>
              </a:rPr>
              <a:t> in </a:t>
            </a:r>
            <a:r>
              <a:rPr lang="nb-NO" dirty="0" err="1">
                <a:latin typeface="Arial" panose="020B0604020202020204" pitchFamily="34" charset="0"/>
                <a:cs typeface="Arial" panose="020B0604020202020204" pitchFamily="34" charset="0"/>
              </a:rPr>
              <a:t>prayer</a:t>
            </a:r>
            <a:r>
              <a:rPr lang="nb-NO" dirty="0">
                <a:latin typeface="Arial" panose="020B0604020202020204" pitchFamily="34" charset="0"/>
                <a:cs typeface="Arial" panose="020B0604020202020204" pitchFamily="34" charset="0"/>
              </a:rPr>
              <a:t> –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not </a:t>
            </a:r>
            <a:r>
              <a:rPr lang="nb-NO" dirty="0" err="1">
                <a:latin typeface="Arial" panose="020B0604020202020204" pitchFamily="34" charset="0"/>
                <a:cs typeface="Arial" panose="020B0604020202020204" pitchFamily="34" charset="0"/>
              </a:rPr>
              <a:t>against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people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but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against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unbiblical</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ideologies</a:t>
            </a:r>
            <a:r>
              <a:rPr lang="nb-NO" dirty="0">
                <a:latin typeface="Arial" panose="020B0604020202020204" pitchFamily="34" charset="0"/>
                <a:cs typeface="Arial" panose="020B0604020202020204" pitchFamily="34" charset="0"/>
              </a:rPr>
              <a:t>. - «Ora et </a:t>
            </a:r>
            <a:r>
              <a:rPr lang="nb-NO" dirty="0" err="1">
                <a:latin typeface="Arial" panose="020B0604020202020204" pitchFamily="34" charset="0"/>
                <a:cs typeface="Arial" panose="020B0604020202020204" pitchFamily="34" charset="0"/>
              </a:rPr>
              <a:t>labora</a:t>
            </a:r>
            <a:r>
              <a:rPr lang="nb-NO" dirty="0">
                <a:latin typeface="Arial" panose="020B0604020202020204" pitchFamily="34" charset="0"/>
                <a:cs typeface="Arial" panose="020B0604020202020204" pitchFamily="34" charset="0"/>
              </a:rPr>
              <a:t>!»</a:t>
            </a:r>
          </a:p>
          <a:p>
            <a:r>
              <a:rPr lang="nb-NO"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MAINTAIN A REGULAR AND HONEST DIALOGUE WITH OUR CHILDREN AND YOUNG PEOPLE </a:t>
            </a:r>
            <a:r>
              <a:rPr lang="nb-NO" dirty="0" err="1">
                <a:latin typeface="Arial" panose="020B0604020202020204" pitchFamily="34" charset="0"/>
                <a:cs typeface="Arial" panose="020B0604020202020204" pitchFamily="34" charset="0"/>
              </a:rPr>
              <a:t>about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the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biblical</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understanding</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of</a:t>
            </a:r>
            <a:r>
              <a:rPr lang="nb-NO" dirty="0">
                <a:latin typeface="Arial" panose="020B0604020202020204" pitchFamily="34" charset="0"/>
                <a:cs typeface="Arial" panose="020B0604020202020204" pitchFamily="34" charset="0"/>
              </a:rPr>
              <a:t> sex and </a:t>
            </a:r>
            <a:r>
              <a:rPr lang="nb-NO" dirty="0" err="1">
                <a:latin typeface="Arial" panose="020B0604020202020204" pitchFamily="34" charset="0"/>
                <a:cs typeface="Arial" panose="020B0604020202020204" pitchFamily="34" charset="0"/>
              </a:rPr>
              <a:t>gender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sexuality</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marriage</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family</a:t>
            </a:r>
            <a:r>
              <a:rPr lang="nb-NO" dirty="0">
                <a:latin typeface="Arial" panose="020B0604020202020204" pitchFamily="34" charset="0"/>
                <a:cs typeface="Arial" panose="020B0604020202020204" pitchFamily="34" charset="0"/>
              </a:rPr>
              <a:t>. </a:t>
            </a:r>
          </a:p>
          <a:p>
            <a:r>
              <a:rPr lang="nb-NO" dirty="0">
                <a:latin typeface="Arial" panose="020B0604020202020204" pitchFamily="34" charset="0"/>
                <a:cs typeface="Arial" panose="020B0604020202020204" pitchFamily="34" charset="0"/>
              </a:rPr>
              <a:t>• </a:t>
            </a:r>
            <a:r>
              <a:rPr lang="nb-NO" b="1" dirty="0">
                <a:latin typeface="Arial" panose="020B0604020202020204" pitchFamily="34" charset="0"/>
                <a:cs typeface="Arial" panose="020B0604020202020204" pitchFamily="34" charset="0"/>
              </a:rPr>
              <a:t>BE WILLING TO PAY THE COST OF DISCIPLESHIP. </a:t>
            </a:r>
            <a:r>
              <a:rPr lang="nb-NO" dirty="0" err="1">
                <a:latin typeface="Arial" panose="020B0604020202020204" pitchFamily="34" charset="0"/>
                <a:cs typeface="Arial" panose="020B0604020202020204" pitchFamily="34" charset="0"/>
              </a:rPr>
              <a:t>We</a:t>
            </a:r>
            <a:r>
              <a:rPr lang="nb-NO" dirty="0">
                <a:latin typeface="Arial" panose="020B0604020202020204" pitchFamily="34" charset="0"/>
                <a:cs typeface="Arial" panose="020B0604020202020204" pitchFamily="34" charset="0"/>
              </a:rPr>
              <a:t> have to </a:t>
            </a:r>
            <a:r>
              <a:rPr lang="nb-NO" dirty="0" err="1">
                <a:latin typeface="Arial" panose="020B0604020202020204" pitchFamily="34" charset="0"/>
                <a:cs typeface="Arial" panose="020B0604020202020204" pitchFamily="34" charset="0"/>
              </a:rPr>
              <a:t>accept</a:t>
            </a:r>
            <a:r>
              <a:rPr lang="nb-NO" dirty="0">
                <a:latin typeface="Arial" panose="020B0604020202020204" pitchFamily="34" charset="0"/>
                <a:cs typeface="Arial" panose="020B0604020202020204" pitchFamily="34" charset="0"/>
              </a:rPr>
              <a:t> and </a:t>
            </a:r>
            <a:r>
              <a:rPr lang="nb-NO" dirty="0" err="1">
                <a:latin typeface="Arial" panose="020B0604020202020204" pitchFamily="34" charset="0"/>
                <a:cs typeface="Arial" panose="020B0604020202020204" pitchFamily="34" charset="0"/>
              </a:rPr>
              <a:t>become</a:t>
            </a:r>
            <a:r>
              <a:rPr lang="nb-NO" dirty="0">
                <a:latin typeface="Arial" panose="020B0604020202020204" pitchFamily="34" charset="0"/>
                <a:cs typeface="Arial" panose="020B0604020202020204" pitchFamily="34" charset="0"/>
              </a:rPr>
              <a:t> used to </a:t>
            </a:r>
            <a:r>
              <a:rPr lang="nb-NO" dirty="0" err="1">
                <a:latin typeface="Arial" panose="020B0604020202020204" pitchFamily="34" charset="0"/>
                <a:cs typeface="Arial" panose="020B0604020202020204" pitchFamily="34" charset="0"/>
              </a:rPr>
              <a:t>the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fact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that</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our</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faith</a:t>
            </a:r>
            <a:r>
              <a:rPr lang="nb-NO" dirty="0">
                <a:latin typeface="Arial" panose="020B0604020202020204" pitchFamily="34" charset="0"/>
                <a:cs typeface="Arial" panose="020B0604020202020204" pitchFamily="34" charset="0"/>
              </a:rPr>
              <a:t> in Jesus as Lord and Master </a:t>
            </a:r>
            <a:r>
              <a:rPr lang="nb-NO" dirty="0" err="1">
                <a:latin typeface="Arial" panose="020B0604020202020204" pitchFamily="34" charset="0"/>
                <a:cs typeface="Arial" panose="020B0604020202020204" pitchFamily="34" charset="0"/>
              </a:rPr>
              <a:t>will</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come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with</a:t>
            </a:r>
            <a:r>
              <a:rPr lang="nb-NO" dirty="0">
                <a:latin typeface="Arial" panose="020B0604020202020204" pitchFamily="34" charset="0"/>
                <a:cs typeface="Arial" panose="020B0604020202020204" pitchFamily="34" charset="0"/>
              </a:rPr>
              <a:t> a </a:t>
            </a:r>
            <a:r>
              <a:rPr lang="nb-NO" dirty="0" err="1">
                <a:latin typeface="Arial" panose="020B0604020202020204" pitchFamily="34" charset="0"/>
                <a:cs typeface="Arial" panose="020B0604020202020204" pitchFamily="34" charset="0"/>
              </a:rPr>
              <a:t>price</a:t>
            </a:r>
            <a:r>
              <a:rPr lang="nb-NO" dirty="0">
                <a:latin typeface="Arial" panose="020B0604020202020204" pitchFamily="34" charset="0"/>
                <a:cs typeface="Arial" panose="020B0604020202020204" pitchFamily="34" charset="0"/>
              </a:rPr>
              <a:t>, in </a:t>
            </a:r>
            <a:r>
              <a:rPr lang="nb-NO" dirty="0" err="1">
                <a:latin typeface="Arial" panose="020B0604020202020204" pitchFamily="34" charset="0"/>
                <a:cs typeface="Arial" panose="020B0604020202020204" pitchFamily="34" charset="0"/>
              </a:rPr>
              <a:t>accordance</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with</a:t>
            </a:r>
            <a:r>
              <a:rPr lang="nb-NO" dirty="0">
                <a:latin typeface="Arial" panose="020B0604020202020204" pitchFamily="34" charset="0"/>
                <a:cs typeface="Arial" panose="020B0604020202020204" pitchFamily="34" charset="0"/>
              </a:rPr>
              <a:t> </a:t>
            </a:r>
            <a:r>
              <a:rPr lang="nb-NO" dirty="0" err="1">
                <a:latin typeface="Arial" panose="020B0604020202020204" pitchFamily="34" charset="0"/>
                <a:cs typeface="Arial" panose="020B0604020202020204" pitchFamily="34" charset="0"/>
              </a:rPr>
              <a:t>what</a:t>
            </a:r>
            <a:r>
              <a:rPr lang="nb-NO" dirty="0">
                <a:latin typeface="Arial" panose="020B0604020202020204" pitchFamily="34" charset="0"/>
                <a:cs typeface="Arial" panose="020B0604020202020204" pitchFamily="34" charset="0"/>
              </a:rPr>
              <a:t> He </a:t>
            </a:r>
            <a:r>
              <a:rPr lang="nb-NO" dirty="0" err="1">
                <a:latin typeface="Arial" panose="020B0604020202020204" pitchFamily="34" charset="0"/>
                <a:cs typeface="Arial" panose="020B0604020202020204" pitchFamily="34" charset="0"/>
              </a:rPr>
              <a:t>taught</a:t>
            </a:r>
            <a:r>
              <a:rPr lang="nb-NO" dirty="0">
                <a:latin typeface="Arial" panose="020B0604020202020204" pitchFamily="34" charset="0"/>
                <a:cs typeface="Arial" panose="020B0604020202020204" pitchFamily="34" charset="0"/>
              </a:rPr>
              <a:t> his </a:t>
            </a:r>
            <a:r>
              <a:rPr lang="nb-NO" dirty="0" err="1">
                <a:latin typeface="Arial" panose="020B0604020202020204" pitchFamily="34" charset="0"/>
                <a:cs typeface="Arial" panose="020B0604020202020204" pitchFamily="34" charset="0"/>
              </a:rPr>
              <a:t>followers</a:t>
            </a:r>
            <a:r>
              <a:rPr lang="nb-NO" dirty="0">
                <a:latin typeface="Arial" panose="020B0604020202020204" pitchFamily="34" charset="0"/>
                <a:cs typeface="Arial" panose="020B0604020202020204" pitchFamily="34" charset="0"/>
              </a:rPr>
              <a:t>.</a:t>
            </a:r>
          </a:p>
        </p:txBody>
      </p:sp>
      <p:pic>
        <p:nvPicPr>
          <p:cNvPr id="4" name="Bilde 3">
            <a:extLst>
              <a:ext uri="{FF2B5EF4-FFF2-40B4-BE49-F238E27FC236}">
                <a16:creationId xmlns:a16="http://schemas.microsoft.com/office/drawing/2014/main" id="{F99519F9-9716-4D39-9FBF-0C20284AA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1412359" cy="978190"/>
          </a:xfrm>
          <a:prstGeom prst="rect">
            <a:avLst/>
          </a:prstGeom>
        </p:spPr>
      </p:pic>
    </p:spTree>
    <p:extLst>
      <p:ext uri="{BB962C8B-B14F-4D97-AF65-F5344CB8AC3E}">
        <p14:creationId xmlns:p14="http://schemas.microsoft.com/office/powerpoint/2010/main" val="144038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E25FE3D8-6793-4933-B993-C570670D29FD}"/>
              </a:ext>
            </a:extLst>
          </p:cNvPr>
          <p:cNvSpPr txBox="1"/>
          <p:nvPr/>
        </p:nvSpPr>
        <p:spPr>
          <a:xfrm>
            <a:off x="-25152" y="332656"/>
            <a:ext cx="9144000" cy="6740307"/>
          </a:xfrm>
          <a:prstGeom prst="rect">
            <a:avLst/>
          </a:prstGeom>
          <a:noFill/>
        </p:spPr>
        <p:txBody>
          <a:bodyPr wrap="square" rtlCol="0">
            <a:spAutoFit/>
          </a:bodyPr>
          <a:lstStyle/>
          <a:p>
            <a:pPr algn="ctr"/>
            <a:r>
              <a:rPr lang="en-US" sz="6000" b="1" dirty="0">
                <a:solidFill>
                  <a:srgbClr val="7030A0"/>
                </a:solidFill>
                <a:latin typeface="+mj-lt"/>
              </a:rPr>
              <a:t>A Revolution</a:t>
            </a:r>
          </a:p>
          <a:p>
            <a:pPr algn="ctr"/>
            <a:endParaRPr lang="en-US" sz="2000" b="1" dirty="0">
              <a:latin typeface="+mj-lt"/>
            </a:endParaRPr>
          </a:p>
          <a:p>
            <a:pPr algn="ctr"/>
            <a:r>
              <a:rPr lang="en-US" sz="4400" b="1" dirty="0">
                <a:latin typeface="+mj-lt"/>
              </a:rPr>
              <a:t>Sexual revolution – Part 2</a:t>
            </a:r>
          </a:p>
          <a:p>
            <a:pPr algn="ctr"/>
            <a:r>
              <a:rPr lang="en-US" sz="4400" b="1" dirty="0">
                <a:latin typeface="+mj-lt"/>
              </a:rPr>
              <a:t>Child and youth revolution</a:t>
            </a:r>
          </a:p>
          <a:p>
            <a:pPr algn="ctr"/>
            <a:r>
              <a:rPr lang="en-US" sz="4400" b="1" dirty="0">
                <a:latin typeface="+mj-lt"/>
              </a:rPr>
              <a:t>Family revolution</a:t>
            </a:r>
          </a:p>
          <a:p>
            <a:pPr algn="ctr"/>
            <a:r>
              <a:rPr lang="en-US" sz="4400" b="1" dirty="0">
                <a:latin typeface="+mj-lt"/>
              </a:rPr>
              <a:t>Cultural revolution</a:t>
            </a:r>
          </a:p>
          <a:p>
            <a:pPr algn="ctr"/>
            <a:r>
              <a:rPr lang="en-US" sz="4400" b="1" dirty="0">
                <a:latin typeface="+mj-lt"/>
              </a:rPr>
              <a:t>World View revolution</a:t>
            </a:r>
          </a:p>
          <a:p>
            <a:pPr algn="ctr"/>
            <a:r>
              <a:rPr lang="en-US" sz="4400" b="1" dirty="0">
                <a:latin typeface="+mj-lt"/>
              </a:rPr>
              <a:t>Spiritual revolution</a:t>
            </a:r>
          </a:p>
          <a:p>
            <a:pPr algn="ctr"/>
            <a:r>
              <a:rPr lang="en-US" sz="4400" b="1" dirty="0"/>
              <a:t>Paradigm shift</a:t>
            </a:r>
          </a:p>
          <a:p>
            <a:pPr algn="ctr"/>
            <a:endParaRPr lang="en-US" sz="4400" b="1" dirty="0">
              <a:latin typeface="+mj-lt"/>
            </a:endParaRPr>
          </a:p>
        </p:txBody>
      </p:sp>
    </p:spTree>
    <p:extLst>
      <p:ext uri="{BB962C8B-B14F-4D97-AF65-F5344CB8AC3E}">
        <p14:creationId xmlns:p14="http://schemas.microsoft.com/office/powerpoint/2010/main" val="318306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395537" y="332656"/>
            <a:ext cx="8280920" cy="1569660"/>
          </a:xfrm>
          <a:prstGeom prst="rect">
            <a:avLst/>
          </a:prstGeom>
          <a:noFill/>
        </p:spPr>
        <p:txBody>
          <a:bodyPr wrap="square" rtlCol="0">
            <a:spAutoFit/>
          </a:bodyPr>
          <a:lstStyle/>
          <a:p>
            <a:pPr algn="ctr"/>
            <a:r>
              <a:rPr lang="nb-NO" sz="2400" dirty="0" err="1">
                <a:latin typeface="Arial Black" panose="020B0A04020102020204" pitchFamily="34" charset="0"/>
              </a:rPr>
              <a:t>Communicating</a:t>
            </a:r>
            <a:r>
              <a:rPr lang="nb-NO" sz="2400" dirty="0">
                <a:latin typeface="Arial Black" panose="020B0A04020102020204" pitchFamily="34" charset="0"/>
              </a:rPr>
              <a:t> </a:t>
            </a:r>
            <a:r>
              <a:rPr lang="nb-NO" sz="2400" dirty="0" err="1">
                <a:latin typeface="Arial Black" panose="020B0A04020102020204" pitchFamily="34" charset="0"/>
              </a:rPr>
              <a:t>the</a:t>
            </a:r>
            <a:r>
              <a:rPr lang="nb-NO" sz="2400" dirty="0">
                <a:latin typeface="Arial Black" panose="020B0A04020102020204" pitchFamily="34" charset="0"/>
              </a:rPr>
              <a:t> </a:t>
            </a:r>
            <a:r>
              <a:rPr lang="nb-NO" sz="2400" dirty="0" err="1">
                <a:latin typeface="Arial Black" panose="020B0A04020102020204" pitchFamily="34" charset="0"/>
              </a:rPr>
              <a:t>truth</a:t>
            </a:r>
            <a:r>
              <a:rPr lang="nb-NO" sz="2400" dirty="0">
                <a:latin typeface="Arial Black" panose="020B0A04020102020204" pitchFamily="34" charset="0"/>
              </a:rPr>
              <a:t>:</a:t>
            </a:r>
          </a:p>
          <a:p>
            <a:pPr algn="ctr"/>
            <a:r>
              <a:rPr lang="nb-NO" sz="4400" dirty="0">
                <a:solidFill>
                  <a:srgbClr val="7030A0"/>
                </a:solidFill>
                <a:latin typeface="Arial Black" panose="020B0A04020102020204" pitchFamily="34" charset="0"/>
              </a:rPr>
              <a:t>A </a:t>
            </a:r>
            <a:r>
              <a:rPr lang="nb-NO" sz="4400" dirty="0" err="1">
                <a:solidFill>
                  <a:srgbClr val="7030A0"/>
                </a:solidFill>
                <a:latin typeface="Arial Black" panose="020B0A04020102020204" pitchFamily="34" charset="0"/>
              </a:rPr>
              <a:t>message</a:t>
            </a:r>
            <a:r>
              <a:rPr lang="nb-NO" sz="4400" dirty="0">
                <a:solidFill>
                  <a:srgbClr val="7030A0"/>
                </a:solidFill>
                <a:latin typeface="Arial Black" panose="020B0A04020102020204" pitchFamily="34" charset="0"/>
              </a:rPr>
              <a:t> </a:t>
            </a:r>
            <a:r>
              <a:rPr lang="nb-NO" sz="4400" dirty="0" err="1">
                <a:solidFill>
                  <a:srgbClr val="7030A0"/>
                </a:solidFill>
                <a:latin typeface="Arial Black" panose="020B0A04020102020204" pitchFamily="34" charset="0"/>
              </a:rPr>
              <a:t>of</a:t>
            </a:r>
            <a:r>
              <a:rPr lang="nb-NO" sz="4400" dirty="0">
                <a:solidFill>
                  <a:srgbClr val="7030A0"/>
                </a:solidFill>
                <a:latin typeface="Arial Black" panose="020B0A04020102020204" pitchFamily="34" charset="0"/>
              </a:rPr>
              <a:t> </a:t>
            </a:r>
            <a:r>
              <a:rPr lang="nb-NO" sz="4400" dirty="0" err="1">
                <a:solidFill>
                  <a:srgbClr val="7030A0"/>
                </a:solidFill>
                <a:latin typeface="Arial Black" panose="020B0A04020102020204" pitchFamily="34" charset="0"/>
              </a:rPr>
              <a:t>Yes</a:t>
            </a:r>
            <a:r>
              <a:rPr lang="nb-NO" sz="4400" dirty="0">
                <a:solidFill>
                  <a:srgbClr val="7030A0"/>
                </a:solidFill>
                <a:latin typeface="Arial Black" panose="020B0A04020102020204" pitchFamily="34" charset="0"/>
              </a:rPr>
              <a:t> </a:t>
            </a:r>
            <a:br>
              <a:rPr lang="nb-NO" sz="4400" dirty="0">
                <a:solidFill>
                  <a:srgbClr val="7030A0"/>
                </a:solidFill>
                <a:latin typeface="Arial Black" panose="020B0A04020102020204" pitchFamily="34" charset="0"/>
              </a:rPr>
            </a:br>
            <a:r>
              <a:rPr lang="nb-NO" sz="2800" dirty="0">
                <a:solidFill>
                  <a:srgbClr val="7030A0"/>
                </a:solidFill>
                <a:latin typeface="Arial Black" panose="020B0A04020102020204" pitchFamily="34" charset="0"/>
              </a:rPr>
              <a:t>to fundamental </a:t>
            </a:r>
            <a:r>
              <a:rPr lang="nb-NO" sz="2800" dirty="0" err="1">
                <a:solidFill>
                  <a:srgbClr val="7030A0"/>
                </a:solidFill>
                <a:latin typeface="Arial Black" panose="020B0A04020102020204" pitchFamily="34" charset="0"/>
              </a:rPr>
              <a:t>values</a:t>
            </a:r>
            <a:endParaRPr lang="nb-NO" sz="4400" dirty="0">
              <a:solidFill>
                <a:srgbClr val="7030A0"/>
              </a:solidFill>
              <a:latin typeface="Arial Black" panose="020B0A04020102020204" pitchFamily="34" charset="0"/>
            </a:endParaRP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54451">
            <a:off x="5656264" y="3180079"/>
            <a:ext cx="3194357" cy="2248258"/>
          </a:xfrm>
          <a:prstGeom prst="rect">
            <a:avLst/>
          </a:prstGeom>
          <a:ln>
            <a:solidFill>
              <a:schemeClr val="bg1">
                <a:lumMod val="95000"/>
              </a:schemeClr>
            </a:solidFill>
          </a:ln>
        </p:spPr>
      </p:pic>
      <p:sp>
        <p:nvSpPr>
          <p:cNvPr id="2" name="Ellipse 1"/>
          <p:cNvSpPr/>
          <p:nvPr/>
        </p:nvSpPr>
        <p:spPr>
          <a:xfrm rot="21358730">
            <a:off x="9418245" y="5814692"/>
            <a:ext cx="2347192" cy="701521"/>
          </a:xfrm>
          <a:prstGeom prst="ellipse">
            <a:avLst/>
          </a:prstGeom>
          <a:noFill/>
          <a:ln w="127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0000"/>
              </a:solidFill>
            </a:endParaRPr>
          </a:p>
        </p:txBody>
      </p:sp>
      <p:sp>
        <p:nvSpPr>
          <p:cNvPr id="6" name="TekstSylinder 5"/>
          <p:cNvSpPr txBox="1"/>
          <p:nvPr/>
        </p:nvSpPr>
        <p:spPr>
          <a:xfrm>
            <a:off x="395537" y="1978521"/>
            <a:ext cx="8424935" cy="4832092"/>
          </a:xfrm>
          <a:prstGeom prst="rect">
            <a:avLst/>
          </a:prstGeom>
          <a:noFill/>
        </p:spPr>
        <p:txBody>
          <a:bodyPr wrap="square" rtlCol="0">
            <a:spAutoFit/>
          </a:bodyPr>
          <a:lstStyle/>
          <a:p>
            <a:pPr marL="342900" indent="-342900">
              <a:buFont typeface="Wingdings"/>
              <a:buChar char=""/>
            </a:pPr>
            <a:r>
              <a:rPr lang="nb-NO" sz="2200" b="1" dirty="0">
                <a:latin typeface="Arial" panose="020B0604020202020204" pitchFamily="34" charset="0"/>
                <a:cs typeface="Arial" panose="020B0604020202020204" pitchFamily="34" charset="0"/>
              </a:rPr>
              <a:t>YES</a:t>
            </a:r>
            <a:r>
              <a:rPr lang="nb-NO" sz="2200" dirty="0">
                <a:latin typeface="Arial" panose="020B0604020202020204" pitchFamily="34" charset="0"/>
                <a:cs typeface="Arial" panose="020B0604020202020204" pitchFamily="34" charset="0"/>
              </a:rPr>
              <a:t> to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Bible</a:t>
            </a:r>
            <a:r>
              <a:rPr lang="nb-NO" sz="2200" dirty="0">
                <a:latin typeface="Arial" panose="020B0604020202020204" pitchFamily="34" charset="0"/>
                <a:cs typeface="Arial" panose="020B0604020202020204" pitchFamily="34" charset="0"/>
              </a:rPr>
              <a:t> as </a:t>
            </a:r>
            <a:r>
              <a:rPr lang="nb-NO" sz="2200" dirty="0" err="1">
                <a:latin typeface="Arial" panose="020B0604020202020204" pitchFamily="34" charset="0"/>
                <a:cs typeface="Arial" panose="020B0604020202020204" pitchFamily="34" charset="0"/>
              </a:rPr>
              <a:t>our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authority</a:t>
            </a:r>
            <a:r>
              <a:rPr lang="nb-NO" sz="2200" dirty="0">
                <a:latin typeface="Arial" panose="020B0604020202020204" pitchFamily="34" charset="0"/>
                <a:cs typeface="Arial" panose="020B0604020202020204" pitchFamily="34" charset="0"/>
              </a:rPr>
              <a:t> for </a:t>
            </a:r>
            <a:r>
              <a:rPr lang="nb-NO" sz="2200" dirty="0" err="1">
                <a:latin typeface="Arial" panose="020B0604020202020204" pitchFamily="34" charset="0"/>
                <a:cs typeface="Arial" panose="020B0604020202020204" pitchFamily="34" charset="0"/>
              </a:rPr>
              <a:t>faith</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doctrine</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life</a:t>
            </a:r>
            <a:r>
              <a:rPr lang="nb-NO" sz="2200" dirty="0">
                <a:latin typeface="Arial" panose="020B0604020202020204" pitchFamily="34" charset="0"/>
                <a:cs typeface="Arial" panose="020B0604020202020204" pitchFamily="34" charset="0"/>
              </a:rPr>
              <a:t>.</a:t>
            </a:r>
          </a:p>
          <a:p>
            <a:pPr marL="342900" indent="-342900">
              <a:buFont typeface="Wingdings"/>
              <a:buChar char=""/>
            </a:pPr>
            <a:r>
              <a:rPr lang="nb-NO" sz="2200" b="1" dirty="0">
                <a:latin typeface="Arial" panose="020B0604020202020204" pitchFamily="34" charset="0"/>
                <a:cs typeface="Arial" panose="020B0604020202020204" pitchFamily="34" charset="0"/>
              </a:rPr>
              <a:t>YES</a:t>
            </a:r>
            <a:r>
              <a:rPr lang="nb-NO" sz="2200" dirty="0">
                <a:latin typeface="Arial" panose="020B0604020202020204" pitchFamily="34" charset="0"/>
                <a:cs typeface="Arial" panose="020B0604020202020204" pitchFamily="34" charset="0"/>
              </a:rPr>
              <a:t> to </a:t>
            </a:r>
            <a:r>
              <a:rPr lang="nb-NO" sz="2200" dirty="0" err="1">
                <a:latin typeface="Arial" panose="020B0604020202020204" pitchFamily="34" charset="0"/>
                <a:cs typeface="Arial" panose="020B0604020202020204" pitchFamily="34" charset="0"/>
              </a:rPr>
              <a:t>marriage</a:t>
            </a:r>
            <a:r>
              <a:rPr lang="nb-NO" sz="2200" dirty="0">
                <a:latin typeface="Arial" panose="020B0604020202020204" pitchFamily="34" charset="0"/>
                <a:cs typeface="Arial" panose="020B0604020202020204" pitchFamily="34" charset="0"/>
              </a:rPr>
              <a:t> as </a:t>
            </a:r>
            <a:r>
              <a:rPr lang="nb-NO" sz="2200" dirty="0" err="1">
                <a:latin typeface="Arial" panose="020B0604020202020204" pitchFamily="34" charset="0"/>
                <a:cs typeface="Arial" panose="020B0604020202020204" pitchFamily="34" charset="0"/>
              </a:rPr>
              <a:t>God’s</a:t>
            </a:r>
            <a:r>
              <a:rPr lang="nb-NO" sz="2200" dirty="0">
                <a:latin typeface="Arial" panose="020B0604020202020204" pitchFamily="34" charset="0"/>
                <a:cs typeface="Arial" panose="020B0604020202020204" pitchFamily="34" charset="0"/>
              </a:rPr>
              <a:t> design for </a:t>
            </a:r>
            <a:r>
              <a:rPr lang="nb-NO" sz="2200" dirty="0" err="1">
                <a:latin typeface="Arial" panose="020B0604020202020204" pitchFamily="34" charset="0"/>
                <a:cs typeface="Arial" panose="020B0604020202020204" pitchFamily="34" charset="0"/>
              </a:rPr>
              <a:t>one</a:t>
            </a:r>
            <a:r>
              <a:rPr lang="nb-NO" sz="2200" dirty="0">
                <a:latin typeface="Arial" panose="020B0604020202020204" pitchFamily="34" charset="0"/>
                <a:cs typeface="Arial" panose="020B0604020202020204" pitchFamily="34" charset="0"/>
              </a:rPr>
              <a:t> man and </a:t>
            </a:r>
            <a:r>
              <a:rPr lang="nb-NO" sz="2200" dirty="0" err="1">
                <a:latin typeface="Arial" panose="020B0604020202020204" pitchFamily="34" charset="0"/>
                <a:cs typeface="Arial" panose="020B0604020202020204" pitchFamily="34" charset="0"/>
              </a:rPr>
              <a:t>one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woman</a:t>
            </a:r>
            <a:r>
              <a:rPr lang="nb-NO" sz="2200" dirty="0">
                <a:latin typeface="Arial" panose="020B0604020202020204" pitchFamily="34" charset="0"/>
                <a:cs typeface="Arial" panose="020B0604020202020204" pitchFamily="34" charset="0"/>
              </a:rPr>
              <a:t>. </a:t>
            </a:r>
          </a:p>
          <a:p>
            <a:pPr marL="342900" indent="-342900">
              <a:buFont typeface="Wingdings"/>
              <a:buChar char=""/>
            </a:pPr>
            <a:r>
              <a:rPr lang="nb-NO" sz="2200" b="1" dirty="0">
                <a:latin typeface="Arial" panose="020B0604020202020204" pitchFamily="34" charset="0"/>
                <a:cs typeface="Arial" panose="020B0604020202020204" pitchFamily="34" charset="0"/>
              </a:rPr>
              <a:t>YES</a:t>
            </a:r>
            <a:r>
              <a:rPr lang="nb-NO" sz="2200" dirty="0">
                <a:latin typeface="Arial" panose="020B0604020202020204" pitchFamily="34" charset="0"/>
                <a:cs typeface="Arial" panose="020B0604020202020204" pitchFamily="34" charset="0"/>
              </a:rPr>
              <a:t> to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uniqueness</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significance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br>
              <a:rPr lang="nb-NO" sz="2200" dirty="0">
                <a:latin typeface="Arial" panose="020B0604020202020204" pitchFamily="34" charset="0"/>
                <a:cs typeface="Arial" panose="020B0604020202020204" pitchFamily="34" charset="0"/>
              </a:rPr>
            </a:br>
            <a:r>
              <a:rPr lang="nb-NO" sz="2200" dirty="0" err="1">
                <a:latin typeface="Arial" panose="020B0604020202020204" pitchFamily="34" charset="0"/>
                <a:cs typeface="Arial" panose="020B0604020202020204" pitchFamily="34" charset="0"/>
              </a:rPr>
              <a:t>mother-father-child</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relationship</a:t>
            </a:r>
            <a:r>
              <a:rPr lang="nb-NO" sz="2200" dirty="0">
                <a:latin typeface="Arial" panose="020B0604020202020204" pitchFamily="34" charset="0"/>
                <a:cs typeface="Arial" panose="020B0604020202020204" pitchFamily="34" charset="0"/>
              </a:rPr>
              <a:t>.</a:t>
            </a:r>
          </a:p>
          <a:p>
            <a:pPr marL="342900" indent="-342900">
              <a:buFont typeface="Wingdings"/>
              <a:buChar char=""/>
            </a:pPr>
            <a:r>
              <a:rPr lang="nb-NO" sz="2200" b="1" dirty="0">
                <a:latin typeface="Arial" panose="020B0604020202020204" pitchFamily="34" charset="0"/>
                <a:cs typeface="Arial" panose="020B0604020202020204" pitchFamily="34" charset="0"/>
              </a:rPr>
              <a:t>YES</a:t>
            </a:r>
            <a:r>
              <a:rPr lang="nb-NO" sz="2200" dirty="0">
                <a:latin typeface="Arial" panose="020B0604020202020204" pitchFamily="34" charset="0"/>
                <a:cs typeface="Arial" panose="020B0604020202020204" pitchFamily="34" charset="0"/>
              </a:rPr>
              <a:t> to </a:t>
            </a:r>
            <a:r>
              <a:rPr lang="nb-NO" sz="2200" dirty="0" err="1">
                <a:latin typeface="Arial" panose="020B0604020202020204" pitchFamily="34" charset="0"/>
                <a:cs typeface="Arial" panose="020B0604020202020204" pitchFamily="34" charset="0"/>
              </a:rPr>
              <a:t>children’s</a:t>
            </a:r>
            <a:r>
              <a:rPr lang="nb-NO" sz="2200" dirty="0">
                <a:latin typeface="Arial" panose="020B0604020202020204" pitchFamily="34" charset="0"/>
                <a:cs typeface="Arial" panose="020B0604020202020204" pitchFamily="34" charset="0"/>
              </a:rPr>
              <a:t> God-given right to </a:t>
            </a:r>
            <a:br>
              <a:rPr lang="nb-NO" sz="2200" dirty="0">
                <a:latin typeface="Arial" panose="020B0604020202020204" pitchFamily="34" charset="0"/>
                <a:cs typeface="Arial" panose="020B0604020202020204" pitchFamily="34" charset="0"/>
              </a:rPr>
            </a:br>
            <a:r>
              <a:rPr lang="nb-NO" sz="2200" dirty="0" err="1">
                <a:latin typeface="Arial" panose="020B0604020202020204" pitchFamily="34" charset="0"/>
                <a:cs typeface="Arial" panose="020B0604020202020204" pitchFamily="34" charset="0"/>
              </a:rPr>
              <a:t>know</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their</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own</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mother</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father</a:t>
            </a:r>
            <a:r>
              <a:rPr lang="nb-NO" sz="2200" dirty="0">
                <a:latin typeface="Arial" panose="020B0604020202020204" pitchFamily="34" charset="0"/>
                <a:cs typeface="Arial" panose="020B0604020202020204" pitchFamily="34" charset="0"/>
              </a:rPr>
              <a:t>. </a:t>
            </a:r>
          </a:p>
          <a:p>
            <a:pPr marL="342900" indent="-342900">
              <a:buFont typeface="Wingdings"/>
              <a:buChar char=""/>
            </a:pPr>
            <a:r>
              <a:rPr lang="nb-NO" sz="2200" b="1" dirty="0">
                <a:latin typeface="Arial" panose="020B0604020202020204" pitchFamily="34" charset="0"/>
                <a:cs typeface="Arial" panose="020B0604020202020204" pitchFamily="34" charset="0"/>
              </a:rPr>
              <a:t>YES</a:t>
            </a:r>
            <a:r>
              <a:rPr lang="nb-NO" sz="2200" dirty="0">
                <a:latin typeface="Arial" panose="020B0604020202020204" pitchFamily="34" charset="0"/>
                <a:cs typeface="Arial" panose="020B0604020202020204" pitchFamily="34" charset="0"/>
              </a:rPr>
              <a:t> to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perspective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child</a:t>
            </a:r>
            <a:r>
              <a:rPr lang="nb-NO" sz="2200" dirty="0">
                <a:latin typeface="Arial" panose="020B0604020202020204" pitchFamily="34" charset="0"/>
                <a:cs typeface="Arial" panose="020B0604020202020204" pitchFamily="34" charset="0"/>
              </a:rPr>
              <a:t>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in </a:t>
            </a:r>
            <a:r>
              <a:rPr lang="nb-NO" sz="2200" dirty="0" err="1">
                <a:latin typeface="Arial" panose="020B0604020202020204" pitchFamily="34" charset="0"/>
                <a:cs typeface="Arial" panose="020B0604020202020204" pitchFamily="34" charset="0"/>
              </a:rPr>
              <a:t>the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theology</a:t>
            </a:r>
            <a:r>
              <a:rPr lang="nb-NO" sz="2200" dirty="0">
                <a:latin typeface="Arial" panose="020B0604020202020204" pitchFamily="34" charset="0"/>
                <a:cs typeface="Arial" panose="020B0604020202020204" pitchFamily="34" charset="0"/>
              </a:rPr>
              <a:t> and </a:t>
            </a:r>
            <a:r>
              <a:rPr lang="nb-NO" sz="2200" dirty="0" err="1">
                <a:latin typeface="Arial" panose="020B0604020202020204" pitchFamily="34" charset="0"/>
                <a:cs typeface="Arial" panose="020B0604020202020204" pitchFamily="34" charset="0"/>
              </a:rPr>
              <a:t>practice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of</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the</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Christian </a:t>
            </a:r>
            <a:r>
              <a:rPr lang="nb-NO" sz="2200" dirty="0" err="1">
                <a:latin typeface="Arial" panose="020B0604020202020204" pitchFamily="34" charset="0"/>
                <a:cs typeface="Arial" panose="020B0604020202020204" pitchFamily="34" charset="0"/>
              </a:rPr>
              <a:t>church</a:t>
            </a:r>
            <a:r>
              <a:rPr lang="nb-NO" sz="2200" dirty="0">
                <a:latin typeface="Arial" panose="020B0604020202020204" pitchFamily="34" charset="0"/>
                <a:cs typeface="Arial" panose="020B0604020202020204" pitchFamily="34" charset="0"/>
              </a:rPr>
              <a:t>.</a:t>
            </a:r>
            <a:br>
              <a:rPr lang="nb-NO" sz="2200" dirty="0">
                <a:latin typeface="Arial" panose="020B0604020202020204" pitchFamily="34" charset="0"/>
                <a:cs typeface="Arial" panose="020B0604020202020204" pitchFamily="34" charset="0"/>
              </a:rPr>
            </a:br>
            <a:endParaRPr lang="nb-NO" sz="2200" dirty="0">
              <a:latin typeface="Arial" panose="020B0604020202020204" pitchFamily="34" charset="0"/>
              <a:cs typeface="Arial" panose="020B0604020202020204" pitchFamily="34" charset="0"/>
            </a:endParaRPr>
          </a:p>
          <a:p>
            <a:pPr marL="342900" indent="-342900">
              <a:buFont typeface="Wingdings"/>
              <a:buChar char=""/>
            </a:pP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are</a:t>
            </a:r>
            <a:r>
              <a:rPr lang="nb-NO" sz="2200" dirty="0">
                <a:latin typeface="Arial" panose="020B0604020202020204" pitchFamily="34" charset="0"/>
                <a:cs typeface="Arial" panose="020B0604020202020204" pitchFamily="34" charset="0"/>
              </a:rPr>
              <a:t> not </a:t>
            </a:r>
            <a:r>
              <a:rPr lang="nb-NO" sz="2200" dirty="0" err="1">
                <a:latin typeface="Arial" panose="020B0604020202020204" pitchFamily="34" charset="0"/>
                <a:cs typeface="Arial" panose="020B0604020202020204" pitchFamily="34" charset="0"/>
              </a:rPr>
              <a:t>called</a:t>
            </a:r>
            <a:r>
              <a:rPr lang="nb-NO" sz="2200" dirty="0">
                <a:latin typeface="Arial" panose="020B0604020202020204" pitchFamily="34" charset="0"/>
                <a:cs typeface="Arial" panose="020B0604020202020204" pitchFamily="34" charset="0"/>
              </a:rPr>
              <a:t> to </a:t>
            </a:r>
            <a:r>
              <a:rPr lang="nb-NO" sz="2200" b="1" dirty="0" err="1">
                <a:latin typeface="Arial" panose="020B0604020202020204" pitchFamily="34" charset="0"/>
                <a:cs typeface="Arial" panose="020B0604020202020204" pitchFamily="34" charset="0"/>
              </a:rPr>
              <a:t>win</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discussions</a:t>
            </a:r>
            <a:r>
              <a:rPr lang="nb-NO" sz="2200" dirty="0">
                <a:latin typeface="Arial" panose="020B0604020202020204" pitchFamily="34" charset="0"/>
                <a:cs typeface="Arial" panose="020B0604020202020204" pitchFamily="34" charset="0"/>
              </a:rPr>
              <a:t>,</a:t>
            </a:r>
            <a:br>
              <a:rPr lang="nb-NO" sz="2200" dirty="0">
                <a:latin typeface="Arial" panose="020B0604020202020204" pitchFamily="34" charset="0"/>
                <a:cs typeface="Arial" panose="020B0604020202020204" pitchFamily="34" charset="0"/>
              </a:rPr>
            </a:br>
            <a:r>
              <a:rPr lang="nb-NO" sz="2200" dirty="0" err="1">
                <a:latin typeface="Arial" panose="020B0604020202020204" pitchFamily="34" charset="0"/>
                <a:cs typeface="Arial" panose="020B0604020202020204" pitchFamily="34" charset="0"/>
              </a:rPr>
              <a:t>but</a:t>
            </a:r>
            <a:r>
              <a:rPr lang="nb-NO" sz="2200" dirty="0">
                <a:latin typeface="Arial" panose="020B0604020202020204" pitchFamily="34" charset="0"/>
                <a:cs typeface="Arial" panose="020B0604020202020204" pitchFamily="34" charset="0"/>
              </a:rPr>
              <a:t> to </a:t>
            </a:r>
            <a:r>
              <a:rPr lang="nb-NO" sz="2200" b="1" dirty="0" err="1">
                <a:latin typeface="Arial" panose="020B0604020202020204" pitchFamily="34" charset="0"/>
                <a:cs typeface="Arial" panose="020B0604020202020204" pitchFamily="34" charset="0"/>
              </a:rPr>
              <a:t>witness</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about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what</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believe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why</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believe</a:t>
            </a:r>
            <a:r>
              <a:rPr lang="nb-NO" sz="2200" dirty="0">
                <a:latin typeface="Arial" panose="020B0604020202020204" pitchFamily="34" charset="0"/>
                <a:cs typeface="Arial" panose="020B0604020202020204" pitchFamily="34" charset="0"/>
              </a:rPr>
              <a:t>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and in </a:t>
            </a:r>
            <a:r>
              <a:rPr lang="nb-NO" sz="2200" dirty="0" err="1">
                <a:latin typeface="Arial" panose="020B0604020202020204" pitchFamily="34" charset="0"/>
                <a:cs typeface="Arial" panose="020B0604020202020204" pitchFamily="34" charset="0"/>
              </a:rPr>
              <a:t>whom</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we</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believe</a:t>
            </a:r>
            <a:r>
              <a:rPr lang="nb-NO" sz="2200" dirty="0">
                <a:latin typeface="Arial" panose="020B0604020202020204" pitchFamily="34" charset="0"/>
                <a:cs typeface="Arial" panose="020B0604020202020204" pitchFamily="34" charset="0"/>
              </a:rPr>
              <a:t>.</a:t>
            </a:r>
            <a:br>
              <a:rPr lang="nb-NO" sz="2200" dirty="0">
                <a:latin typeface="Arial" panose="020B0604020202020204" pitchFamily="34" charset="0"/>
                <a:cs typeface="Arial" panose="020B0604020202020204" pitchFamily="34" charset="0"/>
              </a:rPr>
            </a:br>
            <a:endParaRPr lang="nb-NO" sz="2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35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BDA9A1E-48A7-47A7-AF7C-863A5EE5EF88}"/>
              </a:ext>
            </a:extLst>
          </p:cNvPr>
          <p:cNvSpPr txBox="1"/>
          <p:nvPr/>
        </p:nvSpPr>
        <p:spPr>
          <a:xfrm>
            <a:off x="899592" y="836712"/>
            <a:ext cx="7128792" cy="5386090"/>
          </a:xfrm>
          <a:prstGeom prst="rect">
            <a:avLst/>
          </a:prstGeom>
          <a:noFill/>
        </p:spPr>
        <p:txBody>
          <a:bodyPr wrap="square" rtlCol="0">
            <a:spAutoFit/>
          </a:bodyPr>
          <a:lstStyle/>
          <a:p>
            <a:pPr algn="ctr"/>
            <a:r>
              <a:rPr lang="en-US" sz="4000" b="1" dirty="0"/>
              <a:t>God has not given us </a:t>
            </a:r>
          </a:p>
          <a:p>
            <a:pPr algn="ctr"/>
            <a:r>
              <a:rPr lang="en-US" sz="4000" b="1" dirty="0"/>
              <a:t>a spirit of </a:t>
            </a:r>
          </a:p>
          <a:p>
            <a:pPr algn="ctr"/>
            <a:r>
              <a:rPr lang="en-US" sz="4000" b="1" dirty="0">
                <a:solidFill>
                  <a:srgbClr val="C00000"/>
                </a:solidFill>
              </a:rPr>
              <a:t>fear and timidity</a:t>
            </a:r>
            <a:r>
              <a:rPr lang="en-US" sz="4000" b="1" dirty="0"/>
              <a:t>, </a:t>
            </a:r>
          </a:p>
          <a:p>
            <a:pPr algn="ctr"/>
            <a:r>
              <a:rPr lang="en-US" sz="4000" b="1" dirty="0"/>
              <a:t>but of </a:t>
            </a:r>
          </a:p>
          <a:p>
            <a:pPr algn="ctr"/>
            <a:r>
              <a:rPr lang="en-US" sz="4000" b="1" dirty="0">
                <a:solidFill>
                  <a:srgbClr val="C00000"/>
                </a:solidFill>
              </a:rPr>
              <a:t>power</a:t>
            </a:r>
            <a:r>
              <a:rPr lang="en-US" sz="4000" b="1" dirty="0"/>
              <a:t>, </a:t>
            </a:r>
          </a:p>
          <a:p>
            <a:pPr algn="ctr"/>
            <a:r>
              <a:rPr lang="en-US" sz="4000" b="1" dirty="0">
                <a:solidFill>
                  <a:srgbClr val="C00000"/>
                </a:solidFill>
              </a:rPr>
              <a:t>love</a:t>
            </a:r>
            <a:r>
              <a:rPr lang="en-US" sz="4000" b="1" dirty="0"/>
              <a:t>, and </a:t>
            </a:r>
          </a:p>
          <a:p>
            <a:pPr algn="ctr"/>
            <a:r>
              <a:rPr lang="en-US" sz="4000" b="1" dirty="0">
                <a:solidFill>
                  <a:srgbClr val="C00000"/>
                </a:solidFill>
              </a:rPr>
              <a:t>self-discipline</a:t>
            </a:r>
            <a:r>
              <a:rPr lang="en-US" sz="4000" b="1" dirty="0"/>
              <a:t>.</a:t>
            </a:r>
            <a:r>
              <a:rPr lang="en-US" sz="3200" dirty="0"/>
              <a:t>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algn="ctr"/>
            <a:r>
              <a:rPr lang="en-US" sz="3200" i="1" dirty="0">
                <a:latin typeface="Arial" panose="020B0604020202020204" pitchFamily="34" charset="0"/>
                <a:cs typeface="Arial" panose="020B0604020202020204" pitchFamily="34" charset="0"/>
              </a:rPr>
              <a:t>2 Timothy 1:7 </a:t>
            </a:r>
            <a:r>
              <a:rPr lang="en-US" sz="2400" i="1" dirty="0">
                <a:latin typeface="Arial" panose="020B0604020202020204" pitchFamily="34" charset="0"/>
                <a:cs typeface="Arial" panose="020B0604020202020204" pitchFamily="34" charset="0"/>
              </a:rPr>
              <a:t>(NLT)</a:t>
            </a:r>
            <a:endParaRPr lang="nb-NO"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192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BDA9A1E-48A7-47A7-AF7C-863A5EE5EF88}"/>
              </a:ext>
            </a:extLst>
          </p:cNvPr>
          <p:cNvSpPr txBox="1"/>
          <p:nvPr/>
        </p:nvSpPr>
        <p:spPr>
          <a:xfrm>
            <a:off x="359532" y="476672"/>
            <a:ext cx="8424936" cy="5909310"/>
          </a:xfrm>
          <a:prstGeom prst="rect">
            <a:avLst/>
          </a:prstGeom>
          <a:noFill/>
        </p:spPr>
        <p:txBody>
          <a:bodyPr wrap="square" rtlCol="0">
            <a:spAutoFit/>
          </a:bodyPr>
          <a:lstStyle/>
          <a:p>
            <a:pPr algn="ctr"/>
            <a:r>
              <a:rPr lang="en-US" sz="4400" b="1" dirty="0"/>
              <a:t>2 Corinthians 11:4 </a:t>
            </a:r>
            <a:r>
              <a:rPr lang="en-US" sz="3600" dirty="0"/>
              <a:t>(NLT)</a:t>
            </a:r>
            <a:endParaRPr lang="en-US" sz="4400" dirty="0"/>
          </a:p>
          <a:p>
            <a:pPr algn="ctr"/>
            <a:endParaRPr lang="en-US" sz="1400" dirty="0"/>
          </a:p>
          <a:p>
            <a:pPr algn="ctr"/>
            <a:r>
              <a:rPr lang="en-US" sz="4000" dirty="0"/>
              <a:t>You happily put up with whatever </a:t>
            </a:r>
          </a:p>
          <a:p>
            <a:pPr algn="ctr"/>
            <a:r>
              <a:rPr lang="en-US" sz="4000" dirty="0"/>
              <a:t>anyone tells you, even if they preach </a:t>
            </a:r>
          </a:p>
          <a:p>
            <a:pPr algn="ctr"/>
            <a:r>
              <a:rPr lang="en-US" sz="4000" b="1" dirty="0">
                <a:solidFill>
                  <a:srgbClr val="C00000"/>
                </a:solidFill>
              </a:rPr>
              <a:t>a different Jesus </a:t>
            </a:r>
          </a:p>
          <a:p>
            <a:pPr algn="ctr"/>
            <a:r>
              <a:rPr lang="en-US" sz="4000" dirty="0"/>
              <a:t>than the one we preach, or </a:t>
            </a:r>
          </a:p>
          <a:p>
            <a:pPr algn="ctr"/>
            <a:r>
              <a:rPr lang="en-US" sz="4000" b="1" dirty="0">
                <a:solidFill>
                  <a:srgbClr val="C00000"/>
                </a:solidFill>
              </a:rPr>
              <a:t>a different kind of Spirit </a:t>
            </a:r>
          </a:p>
          <a:p>
            <a:pPr algn="ctr"/>
            <a:r>
              <a:rPr lang="en-US" sz="4000" dirty="0"/>
              <a:t>than the one you received, or </a:t>
            </a:r>
          </a:p>
          <a:p>
            <a:pPr algn="ctr"/>
            <a:r>
              <a:rPr lang="en-US" sz="4000" b="1" dirty="0">
                <a:solidFill>
                  <a:srgbClr val="C00000"/>
                </a:solidFill>
              </a:rPr>
              <a:t>a different kind of gospel </a:t>
            </a:r>
          </a:p>
          <a:p>
            <a:pPr algn="ctr"/>
            <a:r>
              <a:rPr lang="en-US" sz="4000" dirty="0"/>
              <a:t>than the one you believed. </a:t>
            </a:r>
            <a:endParaRPr lang="nb-NO"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954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E3DB6D8-DCFD-4FF2-B3A4-5053B953F316}"/>
              </a:ext>
            </a:extLst>
          </p:cNvPr>
          <p:cNvSpPr txBox="1"/>
          <p:nvPr/>
        </p:nvSpPr>
        <p:spPr>
          <a:xfrm>
            <a:off x="899592" y="6093296"/>
            <a:ext cx="7560840" cy="400110"/>
          </a:xfrm>
          <a:prstGeom prst="rect">
            <a:avLst/>
          </a:prstGeom>
          <a:noFill/>
        </p:spPr>
        <p:txBody>
          <a:bodyPr wrap="square" rtlCol="0">
            <a:spAutoFit/>
          </a:bodyPr>
          <a:lstStyle/>
          <a:p>
            <a:r>
              <a:rPr lang="nb-NO" sz="2000" b="1" dirty="0">
                <a:solidFill>
                  <a:srgbClr val="C00000"/>
                </a:solidFill>
              </a:rPr>
              <a:t>https://morfarbarn.no/file/10-reasons-for-pride-resistance-2020.pdf</a:t>
            </a:r>
          </a:p>
        </p:txBody>
      </p:sp>
      <p:pic>
        <p:nvPicPr>
          <p:cNvPr id="4" name="Bilde 3" descr="Et bilde som inneholder tekst, avis, skjermbilde&#10;&#10;Automatisk generert beskrivelse">
            <a:extLst>
              <a:ext uri="{FF2B5EF4-FFF2-40B4-BE49-F238E27FC236}">
                <a16:creationId xmlns:a16="http://schemas.microsoft.com/office/drawing/2014/main" id="{4A6E562A-FAA8-4AF1-8069-A4E7979CF9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700">
            <a:off x="2575105" y="418404"/>
            <a:ext cx="3669215" cy="5499065"/>
          </a:xfrm>
          <a:prstGeom prst="rect">
            <a:avLst/>
          </a:prstGeom>
        </p:spPr>
      </p:pic>
    </p:spTree>
    <p:extLst>
      <p:ext uri="{BB962C8B-B14F-4D97-AF65-F5344CB8AC3E}">
        <p14:creationId xmlns:p14="http://schemas.microsoft.com/office/powerpoint/2010/main" val="3902327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22F24A-B7FC-6C1B-44B8-C829FA5CD60B}"/>
              </a:ext>
            </a:extLst>
          </p:cNvPr>
          <p:cNvSpPr>
            <a:spLocks noGrp="1"/>
          </p:cNvSpPr>
          <p:nvPr>
            <p:ph type="title"/>
          </p:nvPr>
        </p:nvSpPr>
        <p:spPr>
          <a:xfrm>
            <a:off x="457200" y="-27384"/>
            <a:ext cx="8229600" cy="1143000"/>
          </a:xfrm>
        </p:spPr>
        <p:txBody>
          <a:bodyPr>
            <a:noAutofit/>
          </a:bodyPr>
          <a:lstStyle/>
          <a:p>
            <a:r>
              <a:rPr lang="nb-NO" sz="3600" b="1" dirty="0" err="1">
                <a:solidFill>
                  <a:srgbClr val="7030A0"/>
                </a:solidFill>
                <a:latin typeface="Arial Black" panose="020B0A04020102020204" pitchFamily="34" charset="0"/>
              </a:rPr>
              <a:t>Useful</a:t>
            </a:r>
            <a:r>
              <a:rPr lang="nb-NO" sz="3600" b="1" dirty="0">
                <a:solidFill>
                  <a:srgbClr val="7030A0"/>
                </a:solidFill>
                <a:latin typeface="Arial Black" panose="020B0A04020102020204" pitchFamily="34" charset="0"/>
              </a:rPr>
              <a:t> and </a:t>
            </a:r>
            <a:r>
              <a:rPr lang="nb-NO" sz="3600" b="1" dirty="0" err="1">
                <a:solidFill>
                  <a:srgbClr val="7030A0"/>
                </a:solidFill>
                <a:latin typeface="Arial Black" panose="020B0A04020102020204" pitchFamily="34" charset="0"/>
              </a:rPr>
              <a:t>important</a:t>
            </a:r>
            <a:r>
              <a:rPr lang="nb-NO" sz="3600" b="1" dirty="0">
                <a:solidFill>
                  <a:srgbClr val="7030A0"/>
                </a:solidFill>
                <a:latin typeface="Arial Black" panose="020B0A04020102020204" pitchFamily="34" charset="0"/>
              </a:rPr>
              <a:t> websites</a:t>
            </a:r>
          </a:p>
        </p:txBody>
      </p:sp>
      <p:sp>
        <p:nvSpPr>
          <p:cNvPr id="3" name="Plassholder for innhold 2">
            <a:extLst>
              <a:ext uri="{FF2B5EF4-FFF2-40B4-BE49-F238E27FC236}">
                <a16:creationId xmlns:a16="http://schemas.microsoft.com/office/drawing/2014/main" id="{FFF95983-5265-18AD-85F3-97C8FE994BCF}"/>
              </a:ext>
            </a:extLst>
          </p:cNvPr>
          <p:cNvSpPr>
            <a:spLocks noGrp="1"/>
          </p:cNvSpPr>
          <p:nvPr>
            <p:ph idx="1"/>
          </p:nvPr>
        </p:nvSpPr>
        <p:spPr>
          <a:xfrm>
            <a:off x="323528" y="980728"/>
            <a:ext cx="8229600" cy="5688632"/>
          </a:xfrm>
        </p:spPr>
        <p:txBody>
          <a:bodyPr>
            <a:normAutofit fontScale="85000" lnSpcReduction="10000"/>
          </a:bodyPr>
          <a:lstStyle/>
          <a:p>
            <a:r>
              <a:rPr lang="nb-NO" sz="2400" b="1" dirty="0">
                <a:solidFill>
                  <a:srgbClr val="7030A0"/>
                </a:solidFill>
                <a:hlinkClick r:id="rId2">
                  <a:extLst>
                    <a:ext uri="{A12FA001-AC4F-418D-AE19-62706E023703}">
                      <ahyp:hlinkClr xmlns:ahyp="http://schemas.microsoft.com/office/drawing/2018/hyperlinkcolor" val="tx"/>
                    </a:ext>
                  </a:extLst>
                </a:hlinkClick>
              </a:rPr>
              <a:t>www.LivingOut.</a:t>
            </a:r>
            <a:r>
              <a:rPr lang="nb-NO" sz="2400" b="1" dirty="0">
                <a:hlinkClick r:id="rId2">
                  <a:extLst>
                    <a:ext uri="{A12FA001-AC4F-418D-AE19-62706E023703}">
                      <ahyp:hlinkClr xmlns:ahyp="http://schemas.microsoft.com/office/drawing/2018/hyperlinkcolor" val="tx"/>
                    </a:ext>
                  </a:extLst>
                </a:hlinkClick>
              </a:rPr>
              <a:t>org</a:t>
            </a:r>
            <a:r>
              <a:rPr lang="nb-NO" sz="2400" b="1" dirty="0"/>
              <a:t> </a:t>
            </a:r>
            <a:r>
              <a:rPr lang="nb-NO" sz="2000" dirty="0"/>
              <a:t>– </a:t>
            </a:r>
            <a:r>
              <a:rPr lang="nb-NO" sz="2400" dirty="0"/>
              <a:t>A </a:t>
            </a:r>
            <a:r>
              <a:rPr lang="nb-NO" sz="2400" dirty="0" err="1"/>
              <a:t>very</a:t>
            </a:r>
            <a:r>
              <a:rPr lang="nb-NO" sz="2400" dirty="0"/>
              <a:t> </a:t>
            </a:r>
            <a:r>
              <a:rPr lang="nb-NO" sz="2400" dirty="0" err="1"/>
              <a:t>good</a:t>
            </a:r>
            <a:r>
              <a:rPr lang="nb-NO" sz="2400" dirty="0"/>
              <a:t> British website run by Christians </a:t>
            </a:r>
            <a:r>
              <a:rPr lang="nb-NO" sz="2400" dirty="0" err="1"/>
              <a:t>who</a:t>
            </a:r>
            <a:r>
              <a:rPr lang="nb-NO" sz="2400" dirty="0"/>
              <a:t> </a:t>
            </a:r>
            <a:r>
              <a:rPr lang="nb-NO" sz="2400" dirty="0" err="1"/>
              <a:t>themselves</a:t>
            </a:r>
            <a:r>
              <a:rPr lang="nb-NO" sz="2400" dirty="0"/>
              <a:t> </a:t>
            </a:r>
            <a:r>
              <a:rPr lang="nb-NO" sz="2400" dirty="0" err="1"/>
              <a:t>experience</a:t>
            </a:r>
            <a:r>
              <a:rPr lang="nb-NO" sz="2400" dirty="0"/>
              <a:t> </a:t>
            </a:r>
            <a:r>
              <a:rPr lang="nb-NO" sz="2400" dirty="0" err="1"/>
              <a:t>homosexual</a:t>
            </a:r>
            <a:r>
              <a:rPr lang="nb-NO" sz="2400" dirty="0"/>
              <a:t> feelings.</a:t>
            </a:r>
          </a:p>
          <a:p>
            <a:r>
              <a:rPr lang="nb-NO" sz="2400" b="1" dirty="0">
                <a:solidFill>
                  <a:srgbClr val="7030A0"/>
                </a:solidFill>
                <a:hlinkClick r:id="rId3">
                  <a:extLst>
                    <a:ext uri="{A12FA001-AC4F-418D-AE19-62706E023703}">
                      <ahyp:hlinkClr xmlns:ahyp="http://schemas.microsoft.com/office/drawing/2018/hyperlinkcolor" val="tx"/>
                    </a:ext>
                  </a:extLst>
                </a:hlinkClick>
              </a:rPr>
              <a:t>www.centerforfaith.com</a:t>
            </a:r>
            <a:r>
              <a:rPr lang="nb-NO" sz="2400" b="1" dirty="0">
                <a:solidFill>
                  <a:srgbClr val="7030A0"/>
                </a:solidFill>
              </a:rPr>
              <a:t> </a:t>
            </a:r>
            <a:r>
              <a:rPr lang="nb-NO" sz="2400" dirty="0">
                <a:solidFill>
                  <a:srgbClr val="002060"/>
                </a:solidFill>
              </a:rPr>
              <a:t>– The Center for Faith, </a:t>
            </a:r>
            <a:r>
              <a:rPr lang="nb-NO" sz="2400" dirty="0" err="1">
                <a:solidFill>
                  <a:srgbClr val="002060"/>
                </a:solidFill>
              </a:rPr>
              <a:t>Sexuality</a:t>
            </a:r>
            <a:r>
              <a:rPr lang="nb-NO" sz="2400" dirty="0">
                <a:solidFill>
                  <a:srgbClr val="002060"/>
                </a:solidFill>
              </a:rPr>
              <a:t> and </a:t>
            </a:r>
            <a:r>
              <a:rPr lang="nb-NO" sz="2400" dirty="0" err="1">
                <a:solidFill>
                  <a:srgbClr val="002060"/>
                </a:solidFill>
              </a:rPr>
              <a:t>Gender</a:t>
            </a:r>
            <a:r>
              <a:rPr lang="nb-NO" sz="2400" dirty="0">
                <a:solidFill>
                  <a:srgbClr val="002060"/>
                </a:solidFill>
              </a:rPr>
              <a:t>. An American website </a:t>
            </a:r>
            <a:r>
              <a:rPr lang="nb-NO" sz="2400" dirty="0" err="1">
                <a:solidFill>
                  <a:srgbClr val="002060"/>
                </a:solidFill>
              </a:rPr>
              <a:t>with</a:t>
            </a:r>
            <a:r>
              <a:rPr lang="nb-NO" sz="2400" dirty="0">
                <a:solidFill>
                  <a:srgbClr val="002060"/>
                </a:solidFill>
              </a:rPr>
              <a:t> a lot </a:t>
            </a:r>
            <a:r>
              <a:rPr lang="nb-NO" sz="2400" dirty="0" err="1">
                <a:solidFill>
                  <a:srgbClr val="002060"/>
                </a:solidFill>
              </a:rPr>
              <a:t>of</a:t>
            </a:r>
            <a:r>
              <a:rPr lang="nb-NO" sz="2400" dirty="0">
                <a:solidFill>
                  <a:srgbClr val="002060"/>
                </a:solidFill>
              </a:rPr>
              <a:t> </a:t>
            </a:r>
            <a:r>
              <a:rPr lang="nb-NO" sz="2400" dirty="0" err="1">
                <a:solidFill>
                  <a:srgbClr val="002060"/>
                </a:solidFill>
              </a:rPr>
              <a:t>resources</a:t>
            </a:r>
            <a:r>
              <a:rPr lang="nb-NO" sz="2400" dirty="0">
                <a:solidFill>
                  <a:srgbClr val="002060"/>
                </a:solidFill>
              </a:rPr>
              <a:t>.</a:t>
            </a:r>
          </a:p>
          <a:p>
            <a:r>
              <a:rPr lang="nb-NO" sz="2400" b="1" dirty="0">
                <a:solidFill>
                  <a:srgbClr val="7030A0"/>
                </a:solidFill>
                <a:hlinkClick r:id="rId4">
                  <a:extLst>
                    <a:ext uri="{A12FA001-AC4F-418D-AE19-62706E023703}">
                      <ahyp:hlinkClr xmlns:ahyp="http://schemas.microsoft.com/office/drawing/2018/hyperlinkcolor" val="tx"/>
                    </a:ext>
                  </a:extLst>
                </a:hlinkClick>
              </a:rPr>
              <a:t>www.robgagnon.net</a:t>
            </a:r>
            <a:r>
              <a:rPr lang="nb-NO" sz="2400" b="1" dirty="0">
                <a:solidFill>
                  <a:srgbClr val="7030A0"/>
                </a:solidFill>
              </a:rPr>
              <a:t> </a:t>
            </a:r>
            <a:r>
              <a:rPr lang="nb-NO" sz="2400" dirty="0">
                <a:solidFill>
                  <a:srgbClr val="002060"/>
                </a:solidFill>
              </a:rPr>
              <a:t>– </a:t>
            </a:r>
            <a:r>
              <a:rPr lang="nb-NO" sz="2400" dirty="0" err="1">
                <a:solidFill>
                  <a:srgbClr val="002060"/>
                </a:solidFill>
              </a:rPr>
              <a:t>Extensive</a:t>
            </a:r>
            <a:r>
              <a:rPr lang="nb-NO" sz="2400" dirty="0">
                <a:solidFill>
                  <a:srgbClr val="002060"/>
                </a:solidFill>
              </a:rPr>
              <a:t> </a:t>
            </a:r>
            <a:r>
              <a:rPr lang="nb-NO" sz="2400" dirty="0" err="1">
                <a:solidFill>
                  <a:srgbClr val="002060"/>
                </a:solidFill>
              </a:rPr>
              <a:t>biblical</a:t>
            </a:r>
            <a:r>
              <a:rPr lang="nb-NO" sz="2400" dirty="0">
                <a:solidFill>
                  <a:srgbClr val="002060"/>
                </a:solidFill>
              </a:rPr>
              <a:t> and solid </a:t>
            </a:r>
            <a:r>
              <a:rPr lang="nb-NO" sz="2400" dirty="0" err="1">
                <a:solidFill>
                  <a:srgbClr val="002060"/>
                </a:solidFill>
              </a:rPr>
              <a:t>teaching</a:t>
            </a:r>
            <a:r>
              <a:rPr lang="nb-NO" sz="2400" dirty="0">
                <a:solidFill>
                  <a:srgbClr val="002060"/>
                </a:solidFill>
              </a:rPr>
              <a:t>, </a:t>
            </a:r>
            <a:r>
              <a:rPr lang="nb-NO" sz="2400" dirty="0" err="1">
                <a:solidFill>
                  <a:srgbClr val="002060"/>
                </a:solidFill>
              </a:rPr>
              <a:t>articles</a:t>
            </a:r>
            <a:r>
              <a:rPr lang="nb-NO" sz="2400" dirty="0">
                <a:solidFill>
                  <a:srgbClr val="002060"/>
                </a:solidFill>
              </a:rPr>
              <a:t> and </a:t>
            </a:r>
            <a:r>
              <a:rPr lang="nb-NO" sz="2400" dirty="0" err="1">
                <a:solidFill>
                  <a:srgbClr val="002060"/>
                </a:solidFill>
              </a:rPr>
              <a:t>debates</a:t>
            </a:r>
            <a:r>
              <a:rPr lang="nb-NO" sz="2400" dirty="0">
                <a:solidFill>
                  <a:srgbClr val="002060"/>
                </a:solidFill>
              </a:rPr>
              <a:t> by an American </a:t>
            </a:r>
            <a:r>
              <a:rPr lang="nb-NO" sz="2400" dirty="0" err="1">
                <a:solidFill>
                  <a:srgbClr val="002060"/>
                </a:solidFill>
              </a:rPr>
              <a:t>theologian</a:t>
            </a:r>
            <a:r>
              <a:rPr lang="nb-NO" sz="2400" dirty="0">
                <a:solidFill>
                  <a:srgbClr val="002060"/>
                </a:solidFill>
              </a:rPr>
              <a:t>. </a:t>
            </a:r>
            <a:r>
              <a:rPr lang="nb-NO" sz="2000" dirty="0" err="1">
                <a:solidFill>
                  <a:srgbClr val="002060"/>
                </a:solidFill>
              </a:rPr>
              <a:t>Although</a:t>
            </a:r>
            <a:r>
              <a:rPr lang="nb-NO" sz="2000" dirty="0">
                <a:solidFill>
                  <a:srgbClr val="002060"/>
                </a:solidFill>
              </a:rPr>
              <a:t> </a:t>
            </a:r>
            <a:r>
              <a:rPr lang="nb-NO" sz="2000" dirty="0" err="1">
                <a:solidFill>
                  <a:srgbClr val="002060"/>
                </a:solidFill>
              </a:rPr>
              <a:t>the</a:t>
            </a:r>
            <a:r>
              <a:rPr lang="nb-NO" sz="2000" dirty="0">
                <a:solidFill>
                  <a:srgbClr val="002060"/>
                </a:solidFill>
              </a:rPr>
              <a:t> layout </a:t>
            </a:r>
            <a:r>
              <a:rPr lang="nb-NO" sz="2000" dirty="0" err="1">
                <a:solidFill>
                  <a:srgbClr val="002060"/>
                </a:solidFill>
              </a:rPr>
              <a:t>of</a:t>
            </a:r>
            <a:r>
              <a:rPr lang="nb-NO" sz="2000" dirty="0">
                <a:solidFill>
                  <a:srgbClr val="002060"/>
                </a:solidFill>
              </a:rPr>
              <a:t> </a:t>
            </a:r>
            <a:r>
              <a:rPr lang="nb-NO" sz="2000" dirty="0" err="1">
                <a:solidFill>
                  <a:srgbClr val="002060"/>
                </a:solidFill>
              </a:rPr>
              <a:t>the</a:t>
            </a:r>
            <a:r>
              <a:rPr lang="nb-NO" sz="2000" dirty="0">
                <a:solidFill>
                  <a:srgbClr val="002060"/>
                </a:solidFill>
              </a:rPr>
              <a:t> website is old </a:t>
            </a:r>
            <a:r>
              <a:rPr lang="nb-NO" sz="2000" dirty="0" err="1">
                <a:solidFill>
                  <a:srgbClr val="002060"/>
                </a:solidFill>
              </a:rPr>
              <a:t>fashioned</a:t>
            </a:r>
            <a:r>
              <a:rPr lang="nb-NO" sz="2000" dirty="0">
                <a:solidFill>
                  <a:srgbClr val="002060"/>
                </a:solidFill>
              </a:rPr>
              <a:t>, </a:t>
            </a:r>
            <a:r>
              <a:rPr lang="nb-NO" sz="2000" dirty="0" err="1">
                <a:solidFill>
                  <a:srgbClr val="002060"/>
                </a:solidFill>
              </a:rPr>
              <a:t>the</a:t>
            </a:r>
            <a:r>
              <a:rPr lang="nb-NO" sz="2000" dirty="0">
                <a:solidFill>
                  <a:srgbClr val="002060"/>
                </a:solidFill>
              </a:rPr>
              <a:t> </a:t>
            </a:r>
            <a:r>
              <a:rPr lang="nb-NO" sz="2000" dirty="0" err="1">
                <a:solidFill>
                  <a:srgbClr val="002060"/>
                </a:solidFill>
              </a:rPr>
              <a:t>content</a:t>
            </a:r>
            <a:r>
              <a:rPr lang="nb-NO" sz="2000" dirty="0">
                <a:solidFill>
                  <a:srgbClr val="002060"/>
                </a:solidFill>
              </a:rPr>
              <a:t> is </a:t>
            </a:r>
            <a:r>
              <a:rPr lang="nb-NO" sz="2000" dirty="0" err="1">
                <a:solidFill>
                  <a:srgbClr val="002060"/>
                </a:solidFill>
              </a:rPr>
              <a:t>very</a:t>
            </a:r>
            <a:r>
              <a:rPr lang="nb-NO" sz="2000" dirty="0">
                <a:solidFill>
                  <a:srgbClr val="002060"/>
                </a:solidFill>
              </a:rPr>
              <a:t> </a:t>
            </a:r>
            <a:r>
              <a:rPr lang="nb-NO" sz="2000" dirty="0" err="1">
                <a:solidFill>
                  <a:srgbClr val="002060"/>
                </a:solidFill>
              </a:rPr>
              <a:t>good</a:t>
            </a:r>
            <a:r>
              <a:rPr lang="nb-NO" sz="2000" dirty="0">
                <a:solidFill>
                  <a:srgbClr val="002060"/>
                </a:solidFill>
              </a:rPr>
              <a:t>.</a:t>
            </a:r>
          </a:p>
          <a:p>
            <a:r>
              <a:rPr lang="nb-NO" sz="2400" b="1" dirty="0">
                <a:solidFill>
                  <a:srgbClr val="7030A0"/>
                </a:solidFill>
                <a:hlinkClick r:id="rId5">
                  <a:extLst>
                    <a:ext uri="{A12FA001-AC4F-418D-AE19-62706E023703}">
                      <ahyp:hlinkClr xmlns:ahyp="http://schemas.microsoft.com/office/drawing/2018/hyperlinkcolor" val="tx"/>
                    </a:ext>
                  </a:extLst>
                </a:hlinkClick>
              </a:rPr>
              <a:t>www.thePublicDiscourse.com</a:t>
            </a:r>
            <a:r>
              <a:rPr lang="nb-NO" sz="2400" b="1" dirty="0">
                <a:solidFill>
                  <a:srgbClr val="7030A0"/>
                </a:solidFill>
              </a:rPr>
              <a:t> </a:t>
            </a:r>
            <a:r>
              <a:rPr lang="nb-NO" sz="2400" dirty="0"/>
              <a:t>– An American website </a:t>
            </a:r>
            <a:r>
              <a:rPr lang="nb-NO" sz="2400" dirty="0" err="1"/>
              <a:t>with</a:t>
            </a:r>
            <a:r>
              <a:rPr lang="nb-NO" sz="2400" dirty="0"/>
              <a:t> </a:t>
            </a:r>
            <a:r>
              <a:rPr lang="nb-NO" sz="2400" dirty="0" err="1"/>
              <a:t>lots</a:t>
            </a:r>
            <a:r>
              <a:rPr lang="nb-NO" sz="2400" dirty="0"/>
              <a:t> </a:t>
            </a:r>
            <a:r>
              <a:rPr lang="nb-NO" sz="2400" dirty="0" err="1"/>
              <a:t>of</a:t>
            </a:r>
            <a:r>
              <a:rPr lang="nb-NO" sz="2400" dirty="0"/>
              <a:t> </a:t>
            </a:r>
            <a:r>
              <a:rPr lang="nb-NO" sz="2400" dirty="0" err="1"/>
              <a:t>good</a:t>
            </a:r>
            <a:r>
              <a:rPr lang="nb-NO" sz="2400" dirty="0"/>
              <a:t> </a:t>
            </a:r>
            <a:r>
              <a:rPr lang="nb-NO" sz="2400" dirty="0" err="1"/>
              <a:t>articles</a:t>
            </a:r>
            <a:r>
              <a:rPr lang="nb-NO" sz="2400" dirty="0"/>
              <a:t> </a:t>
            </a:r>
            <a:r>
              <a:rPr lang="nb-NO" sz="2400" dirty="0" err="1"/>
              <a:t>on</a:t>
            </a:r>
            <a:r>
              <a:rPr lang="nb-NO" sz="2400" dirty="0"/>
              <a:t> </a:t>
            </a:r>
            <a:r>
              <a:rPr lang="nb-NO" sz="2400" dirty="0" err="1"/>
              <a:t>many</a:t>
            </a:r>
            <a:r>
              <a:rPr lang="nb-NO" sz="2400" dirty="0"/>
              <a:t> </a:t>
            </a:r>
            <a:r>
              <a:rPr lang="nb-NO" sz="2400" dirty="0" err="1"/>
              <a:t>subjects</a:t>
            </a:r>
            <a:r>
              <a:rPr lang="nb-NO" sz="2400" dirty="0"/>
              <a:t> (not </a:t>
            </a:r>
            <a:r>
              <a:rPr lang="nb-NO" sz="2400" dirty="0" err="1"/>
              <a:t>only</a:t>
            </a:r>
            <a:r>
              <a:rPr lang="nb-NO" sz="2400" dirty="0"/>
              <a:t> </a:t>
            </a:r>
            <a:r>
              <a:rPr lang="nb-NO" sz="2400" dirty="0" err="1"/>
              <a:t>sexuality</a:t>
            </a:r>
            <a:r>
              <a:rPr lang="nb-NO" sz="2400" dirty="0"/>
              <a:t>). </a:t>
            </a:r>
            <a:r>
              <a:rPr lang="nb-NO" sz="2400" dirty="0" err="1"/>
              <a:t>Use</a:t>
            </a:r>
            <a:r>
              <a:rPr lang="nb-NO" sz="2400" dirty="0"/>
              <a:t> </a:t>
            </a:r>
            <a:r>
              <a:rPr lang="nb-NO" sz="2400" dirty="0" err="1"/>
              <a:t>the</a:t>
            </a:r>
            <a:r>
              <a:rPr lang="nb-NO" sz="2400" dirty="0"/>
              <a:t> </a:t>
            </a:r>
            <a:r>
              <a:rPr lang="nb-NO" sz="2400" dirty="0" err="1"/>
              <a:t>search</a:t>
            </a:r>
            <a:r>
              <a:rPr lang="nb-NO" sz="2400" dirty="0"/>
              <a:t> </a:t>
            </a:r>
            <a:r>
              <a:rPr lang="nb-NO" sz="2400" dirty="0" err="1"/>
              <a:t>box</a:t>
            </a:r>
            <a:r>
              <a:rPr lang="nb-NO" sz="2400" dirty="0"/>
              <a:t> to </a:t>
            </a:r>
            <a:r>
              <a:rPr lang="nb-NO" sz="2400" dirty="0" err="1"/>
              <a:t>find</a:t>
            </a:r>
            <a:r>
              <a:rPr lang="nb-NO" sz="2400" dirty="0"/>
              <a:t> </a:t>
            </a:r>
            <a:r>
              <a:rPr lang="nb-NO" sz="2400" dirty="0" err="1"/>
              <a:t>stuff</a:t>
            </a:r>
            <a:r>
              <a:rPr lang="nb-NO" sz="2400" dirty="0"/>
              <a:t> </a:t>
            </a:r>
            <a:r>
              <a:rPr lang="nb-NO" sz="2400" dirty="0" err="1"/>
              <a:t>on</a:t>
            </a:r>
            <a:r>
              <a:rPr lang="nb-NO" sz="2400" dirty="0"/>
              <a:t> «same-sex </a:t>
            </a:r>
            <a:r>
              <a:rPr lang="nb-NO" sz="2400" dirty="0" err="1"/>
              <a:t>marriage</a:t>
            </a:r>
            <a:r>
              <a:rPr lang="nb-NO" sz="2400" dirty="0"/>
              <a:t>», «</a:t>
            </a:r>
            <a:r>
              <a:rPr lang="nb-NO" sz="2400" dirty="0" err="1"/>
              <a:t>transgender</a:t>
            </a:r>
            <a:r>
              <a:rPr lang="nb-NO" sz="2400" dirty="0"/>
              <a:t>», «</a:t>
            </a:r>
            <a:r>
              <a:rPr lang="nb-NO" sz="2400" dirty="0" err="1"/>
              <a:t>homosexuality</a:t>
            </a:r>
            <a:r>
              <a:rPr lang="nb-NO" sz="2400" dirty="0"/>
              <a:t>» etc.</a:t>
            </a:r>
          </a:p>
          <a:p>
            <a:r>
              <a:rPr lang="nb-NO" sz="2400" b="1" dirty="0">
                <a:solidFill>
                  <a:srgbClr val="7030A0"/>
                </a:solidFill>
                <a:hlinkClick r:id="rId6">
                  <a:extLst>
                    <a:ext uri="{A12FA001-AC4F-418D-AE19-62706E023703}">
                      <ahyp:hlinkClr xmlns:ahyp="http://schemas.microsoft.com/office/drawing/2018/hyperlinkcolor" val="tx"/>
                    </a:ext>
                  </a:extLst>
                </a:hlinkClick>
              </a:rPr>
              <a:t>www.TheGospelCoalition.com</a:t>
            </a:r>
            <a:r>
              <a:rPr lang="nb-NO" sz="2400" b="1" dirty="0">
                <a:solidFill>
                  <a:srgbClr val="7030A0"/>
                </a:solidFill>
              </a:rPr>
              <a:t> </a:t>
            </a:r>
            <a:r>
              <a:rPr lang="nb-NO" sz="2400" dirty="0"/>
              <a:t>– An American, </a:t>
            </a:r>
            <a:r>
              <a:rPr lang="nb-NO" sz="2400" dirty="0" err="1"/>
              <a:t>big</a:t>
            </a:r>
            <a:r>
              <a:rPr lang="nb-NO" sz="2400" dirty="0"/>
              <a:t> and </a:t>
            </a:r>
            <a:r>
              <a:rPr lang="nb-NO" sz="2400" dirty="0" err="1"/>
              <a:t>very</a:t>
            </a:r>
            <a:r>
              <a:rPr lang="nb-NO" sz="2400" dirty="0"/>
              <a:t> </a:t>
            </a:r>
            <a:r>
              <a:rPr lang="nb-NO" sz="2400" dirty="0" err="1"/>
              <a:t>important</a:t>
            </a:r>
            <a:r>
              <a:rPr lang="nb-NO" sz="2400" dirty="0"/>
              <a:t> website </a:t>
            </a:r>
            <a:r>
              <a:rPr lang="nb-NO" sz="2400" dirty="0" err="1"/>
              <a:t>on</a:t>
            </a:r>
            <a:r>
              <a:rPr lang="nb-NO" sz="2400" dirty="0"/>
              <a:t> all </a:t>
            </a:r>
            <a:r>
              <a:rPr lang="nb-NO" sz="2400" dirty="0" err="1"/>
              <a:t>kinds</a:t>
            </a:r>
            <a:r>
              <a:rPr lang="nb-NO" sz="2400" dirty="0"/>
              <a:t> </a:t>
            </a:r>
            <a:r>
              <a:rPr lang="nb-NO" sz="2400" dirty="0" err="1"/>
              <a:t>of</a:t>
            </a:r>
            <a:r>
              <a:rPr lang="nb-NO" sz="2400" dirty="0"/>
              <a:t> Christian </a:t>
            </a:r>
            <a:r>
              <a:rPr lang="nb-NO" sz="2400" dirty="0" err="1"/>
              <a:t>issues</a:t>
            </a:r>
            <a:r>
              <a:rPr lang="nb-NO" sz="2400" dirty="0"/>
              <a:t>. </a:t>
            </a:r>
            <a:r>
              <a:rPr lang="nb-NO" sz="2400" dirty="0" err="1"/>
              <a:t>Use</a:t>
            </a:r>
            <a:r>
              <a:rPr lang="nb-NO" sz="2400" dirty="0"/>
              <a:t> </a:t>
            </a:r>
            <a:r>
              <a:rPr lang="nb-NO" sz="2400" dirty="0" err="1"/>
              <a:t>the</a:t>
            </a:r>
            <a:r>
              <a:rPr lang="nb-NO" sz="2400" dirty="0"/>
              <a:t> «</a:t>
            </a:r>
            <a:r>
              <a:rPr lang="nb-NO" sz="2400" dirty="0" err="1"/>
              <a:t>Explore</a:t>
            </a:r>
            <a:r>
              <a:rPr lang="nb-NO" sz="2400" dirty="0"/>
              <a:t>» </a:t>
            </a:r>
            <a:r>
              <a:rPr lang="nb-NO" sz="2400" dirty="0" err="1"/>
              <a:t>box</a:t>
            </a:r>
            <a:r>
              <a:rPr lang="nb-NO" sz="2400" dirty="0"/>
              <a:t> (in </a:t>
            </a:r>
            <a:r>
              <a:rPr lang="nb-NO" sz="2400" dirty="0" err="1"/>
              <a:t>the</a:t>
            </a:r>
            <a:r>
              <a:rPr lang="nb-NO" sz="2400" dirty="0"/>
              <a:t> </a:t>
            </a:r>
            <a:r>
              <a:rPr lang="nb-NO" sz="2400" dirty="0" err="1"/>
              <a:t>upper</a:t>
            </a:r>
            <a:r>
              <a:rPr lang="nb-NO" sz="2400" dirty="0"/>
              <a:t>, </a:t>
            </a:r>
            <a:r>
              <a:rPr lang="nb-NO" sz="2400" dirty="0" err="1"/>
              <a:t>left</a:t>
            </a:r>
            <a:r>
              <a:rPr lang="nb-NO" sz="2400" dirty="0"/>
              <a:t> corner) to </a:t>
            </a:r>
            <a:r>
              <a:rPr lang="nb-NO" sz="2400" dirty="0" err="1"/>
              <a:t>find</a:t>
            </a:r>
            <a:r>
              <a:rPr lang="nb-NO" sz="2400" dirty="0"/>
              <a:t> </a:t>
            </a:r>
            <a:r>
              <a:rPr lang="nb-NO" sz="2400" dirty="0" err="1"/>
              <a:t>resources</a:t>
            </a:r>
            <a:r>
              <a:rPr lang="nb-NO" sz="2400" dirty="0"/>
              <a:t> </a:t>
            </a:r>
            <a:r>
              <a:rPr lang="nb-NO" sz="2400" dirty="0" err="1"/>
              <a:t>on</a:t>
            </a:r>
            <a:r>
              <a:rPr lang="nb-NO" sz="2400" dirty="0"/>
              <a:t> «same-sex </a:t>
            </a:r>
            <a:r>
              <a:rPr lang="nb-NO" sz="2400" dirty="0" err="1"/>
              <a:t>marriage</a:t>
            </a:r>
            <a:r>
              <a:rPr lang="nb-NO" sz="2400" dirty="0"/>
              <a:t>, «</a:t>
            </a:r>
            <a:r>
              <a:rPr lang="nb-NO" sz="2400" dirty="0" err="1"/>
              <a:t>transgender</a:t>
            </a:r>
            <a:r>
              <a:rPr lang="nb-NO" sz="2400" dirty="0"/>
              <a:t>», «</a:t>
            </a:r>
            <a:r>
              <a:rPr lang="nb-NO" sz="2400" dirty="0" err="1"/>
              <a:t>homosexuality</a:t>
            </a:r>
            <a:r>
              <a:rPr lang="nb-NO" sz="2400" dirty="0"/>
              <a:t>» etc.</a:t>
            </a:r>
          </a:p>
          <a:p>
            <a:r>
              <a:rPr lang="nb-NO" sz="2400" b="1" dirty="0">
                <a:solidFill>
                  <a:srgbClr val="7030A0"/>
                </a:solidFill>
                <a:hlinkClick r:id="rId7">
                  <a:extLst>
                    <a:ext uri="{A12FA001-AC4F-418D-AE19-62706E023703}">
                      <ahyp:hlinkClr xmlns:ahyp="http://schemas.microsoft.com/office/drawing/2018/hyperlinkcolor" val="tx"/>
                    </a:ext>
                  </a:extLst>
                </a:hlinkClick>
              </a:rPr>
              <a:t>www.transgendertrend.com</a:t>
            </a:r>
            <a:r>
              <a:rPr lang="nb-NO" sz="2400" b="1" dirty="0">
                <a:solidFill>
                  <a:srgbClr val="7030A0"/>
                </a:solidFill>
              </a:rPr>
              <a:t> </a:t>
            </a:r>
            <a:r>
              <a:rPr lang="nb-NO" sz="2400" dirty="0"/>
              <a:t>– A British, </a:t>
            </a:r>
            <a:r>
              <a:rPr lang="nb-NO" sz="2400" dirty="0" err="1"/>
              <a:t>secular</a:t>
            </a:r>
            <a:r>
              <a:rPr lang="nb-NO" sz="2400" dirty="0"/>
              <a:t> </a:t>
            </a:r>
            <a:r>
              <a:rPr lang="nb-NO" sz="2400" dirty="0" err="1"/>
              <a:t>but</a:t>
            </a:r>
            <a:r>
              <a:rPr lang="nb-NO" sz="2400" dirty="0"/>
              <a:t> </a:t>
            </a:r>
            <a:r>
              <a:rPr lang="nb-NO" sz="2400" dirty="0" err="1"/>
              <a:t>very</a:t>
            </a:r>
            <a:r>
              <a:rPr lang="nb-NO" sz="2400" dirty="0"/>
              <a:t> </a:t>
            </a:r>
            <a:r>
              <a:rPr lang="nb-NO" sz="2400" dirty="0" err="1"/>
              <a:t>useful</a:t>
            </a:r>
            <a:r>
              <a:rPr lang="nb-NO" sz="2400" dirty="0"/>
              <a:t> website </a:t>
            </a:r>
            <a:r>
              <a:rPr lang="nb-NO" sz="2400" dirty="0" err="1"/>
              <a:t>on</a:t>
            </a:r>
            <a:r>
              <a:rPr lang="nb-NO" sz="2400" dirty="0"/>
              <a:t> </a:t>
            </a:r>
            <a:r>
              <a:rPr lang="nb-NO" sz="2400" dirty="0" err="1"/>
              <a:t>transgender</a:t>
            </a:r>
            <a:r>
              <a:rPr lang="nb-NO" sz="2400" dirty="0"/>
              <a:t> </a:t>
            </a:r>
            <a:r>
              <a:rPr lang="nb-NO" sz="2400" dirty="0" err="1"/>
              <a:t>issues</a:t>
            </a:r>
            <a:r>
              <a:rPr lang="nb-NO" sz="2400" dirty="0"/>
              <a:t>. It </a:t>
            </a:r>
            <a:r>
              <a:rPr lang="nb-NO" sz="2400" dirty="0" err="1"/>
              <a:t>also</a:t>
            </a:r>
            <a:r>
              <a:rPr lang="nb-NO" sz="2400" dirty="0"/>
              <a:t> </a:t>
            </a:r>
            <a:r>
              <a:rPr lang="nb-NO" sz="2400" dirty="0" err="1"/>
              <a:t>contains</a:t>
            </a:r>
            <a:r>
              <a:rPr lang="nb-NO" sz="2400" dirty="0"/>
              <a:t> a huge list </a:t>
            </a:r>
            <a:r>
              <a:rPr lang="nb-NO" sz="2400" dirty="0" err="1"/>
              <a:t>of</a:t>
            </a:r>
            <a:r>
              <a:rPr lang="nb-NO" sz="2400" dirty="0"/>
              <a:t> links in </a:t>
            </a:r>
            <a:r>
              <a:rPr lang="nb-NO" sz="2400" dirty="0" err="1"/>
              <a:t>the</a:t>
            </a:r>
            <a:r>
              <a:rPr lang="nb-NO" sz="2400" dirty="0"/>
              <a:t> </a:t>
            </a:r>
            <a:r>
              <a:rPr lang="nb-NO" sz="2400" dirty="0" err="1"/>
              <a:t>menu</a:t>
            </a:r>
            <a:r>
              <a:rPr lang="nb-NO" sz="2400" dirty="0"/>
              <a:t> Resources </a:t>
            </a:r>
            <a:r>
              <a:rPr lang="nb-NO" sz="2400" dirty="0">
                <a:sym typeface="Wingdings" panose="05000000000000000000" pitchFamily="2" charset="2"/>
              </a:rPr>
              <a:t></a:t>
            </a:r>
            <a:r>
              <a:rPr lang="nb-NO" sz="2400" dirty="0"/>
              <a:t> </a:t>
            </a:r>
            <a:r>
              <a:rPr lang="nb-NO" sz="2400" dirty="0" err="1"/>
              <a:t>Useful</a:t>
            </a:r>
            <a:r>
              <a:rPr lang="nb-NO" sz="2400" dirty="0"/>
              <a:t> links.</a:t>
            </a:r>
          </a:p>
          <a:p>
            <a:r>
              <a:rPr lang="nb-NO" sz="2400" b="1" dirty="0">
                <a:solidFill>
                  <a:srgbClr val="7030A0"/>
                </a:solidFill>
                <a:hlinkClick r:id="rId8">
                  <a:extLst>
                    <a:ext uri="{A12FA001-AC4F-418D-AE19-62706E023703}">
                      <ahyp:hlinkClr xmlns:ahyp="http://schemas.microsoft.com/office/drawing/2018/hyperlinkcolor" val="tx"/>
                    </a:ext>
                  </a:extLst>
                </a:hlinkClick>
              </a:rPr>
              <a:t>www.Genspect.org</a:t>
            </a:r>
            <a:r>
              <a:rPr lang="nb-NO" sz="2400" b="1" dirty="0">
                <a:solidFill>
                  <a:srgbClr val="7030A0"/>
                </a:solidFill>
              </a:rPr>
              <a:t> </a:t>
            </a:r>
            <a:r>
              <a:rPr lang="nb-NO" sz="2400" dirty="0"/>
              <a:t>– A </a:t>
            </a:r>
            <a:r>
              <a:rPr lang="nb-NO" sz="2400" dirty="0" err="1"/>
              <a:t>secular</a:t>
            </a:r>
            <a:r>
              <a:rPr lang="nb-NO" sz="2400" dirty="0"/>
              <a:t>, </a:t>
            </a:r>
            <a:r>
              <a:rPr lang="nb-NO" sz="2400" dirty="0" err="1"/>
              <a:t>but</a:t>
            </a:r>
            <a:r>
              <a:rPr lang="nb-NO" sz="2400" dirty="0"/>
              <a:t> </a:t>
            </a:r>
            <a:r>
              <a:rPr lang="nb-NO" sz="2400" dirty="0" err="1"/>
              <a:t>very</a:t>
            </a:r>
            <a:r>
              <a:rPr lang="nb-NO" sz="2400" dirty="0"/>
              <a:t> </a:t>
            </a:r>
            <a:r>
              <a:rPr lang="nb-NO" sz="2400" dirty="0" err="1"/>
              <a:t>important</a:t>
            </a:r>
            <a:r>
              <a:rPr lang="nb-NO" sz="2400" dirty="0"/>
              <a:t> website run by </a:t>
            </a:r>
            <a:r>
              <a:rPr lang="nb-NO" sz="2400" dirty="0" err="1"/>
              <a:t>health</a:t>
            </a:r>
            <a:r>
              <a:rPr lang="nb-NO" sz="2400" dirty="0"/>
              <a:t> </a:t>
            </a:r>
            <a:r>
              <a:rPr lang="nb-NO" sz="2400" dirty="0" err="1"/>
              <a:t>professionals</a:t>
            </a:r>
            <a:r>
              <a:rPr lang="nb-NO" sz="2400" dirty="0"/>
              <a:t> </a:t>
            </a:r>
            <a:r>
              <a:rPr lang="nb-NO" sz="2400" dirty="0" err="1"/>
              <a:t>who</a:t>
            </a:r>
            <a:r>
              <a:rPr lang="nb-NO" sz="2400" dirty="0"/>
              <a:t> </a:t>
            </a:r>
            <a:r>
              <a:rPr lang="nb-NO" sz="2400" dirty="0" err="1"/>
              <a:t>are</a:t>
            </a:r>
            <a:r>
              <a:rPr lang="nb-NO" sz="2400" dirty="0"/>
              <a:t> </a:t>
            </a:r>
            <a:r>
              <a:rPr lang="nb-NO" sz="2400" dirty="0" err="1"/>
              <a:t>skeptical</a:t>
            </a:r>
            <a:r>
              <a:rPr lang="nb-NO" sz="2400" dirty="0"/>
              <a:t> to </a:t>
            </a:r>
            <a:r>
              <a:rPr lang="nb-NO" sz="2400" dirty="0" err="1"/>
              <a:t>the</a:t>
            </a:r>
            <a:r>
              <a:rPr lang="nb-NO" sz="2400" dirty="0"/>
              <a:t> </a:t>
            </a:r>
            <a:r>
              <a:rPr lang="nb-NO" sz="2400" dirty="0" err="1"/>
              <a:t>tranans</a:t>
            </a:r>
            <a:endParaRPr lang="nb-NO" sz="2400" dirty="0"/>
          </a:p>
          <a:p>
            <a:pPr marL="0" indent="0">
              <a:buNone/>
            </a:pPr>
            <a:endParaRPr lang="nb-NO" sz="2400" dirty="0"/>
          </a:p>
          <a:p>
            <a:endParaRPr lang="nb-NO" sz="2400" dirty="0"/>
          </a:p>
          <a:p>
            <a:endParaRPr lang="nb-NO" sz="2000" dirty="0"/>
          </a:p>
          <a:p>
            <a:endParaRPr lang="nb-NO" dirty="0">
              <a:solidFill>
                <a:srgbClr val="7030A0"/>
              </a:solidFill>
            </a:endParaRPr>
          </a:p>
        </p:txBody>
      </p:sp>
    </p:spTree>
    <p:extLst>
      <p:ext uri="{BB962C8B-B14F-4D97-AF65-F5344CB8AC3E}">
        <p14:creationId xmlns:p14="http://schemas.microsoft.com/office/powerpoint/2010/main" val="4027739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9B92949-619D-4BF0-8A70-30AF9F3D7E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88639"/>
            <a:ext cx="6408713" cy="6408713"/>
          </a:xfrm>
          <a:prstGeom prst="rect">
            <a:avLst/>
          </a:prstGeom>
        </p:spPr>
      </p:pic>
    </p:spTree>
    <p:extLst>
      <p:ext uri="{BB962C8B-B14F-4D97-AF65-F5344CB8AC3E}">
        <p14:creationId xmlns:p14="http://schemas.microsoft.com/office/powerpoint/2010/main" val="290355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tekst 2">
            <a:extLst>
              <a:ext uri="{FF2B5EF4-FFF2-40B4-BE49-F238E27FC236}">
                <a16:creationId xmlns:a16="http://schemas.microsoft.com/office/drawing/2014/main" id="{29C652FE-1E46-4F61-8A9A-36E5CBAB74BD}"/>
              </a:ext>
            </a:extLst>
          </p:cNvPr>
          <p:cNvSpPr>
            <a:spLocks noGrp="1"/>
          </p:cNvSpPr>
          <p:nvPr>
            <p:ph type="body" idx="1"/>
          </p:nvPr>
        </p:nvSpPr>
        <p:spPr>
          <a:xfrm>
            <a:off x="395536" y="260648"/>
            <a:ext cx="8352927" cy="6021288"/>
          </a:xfrm>
        </p:spPr>
        <p:txBody>
          <a:bodyPr>
            <a:normAutofit/>
          </a:bodyPr>
          <a:lstStyle/>
          <a:p>
            <a:pPr algn="ctr">
              <a:defRPr/>
            </a:pPr>
            <a:r>
              <a:rPr lang="nb-NO" altLang="nb-NO" sz="4400" dirty="0" err="1">
                <a:solidFill>
                  <a:srgbClr val="7030A0"/>
                </a:solidFill>
                <a:latin typeface="Arial Black" panose="020B0A04020102020204" pitchFamily="34" charset="0"/>
              </a:rPr>
              <a:t>Where</a:t>
            </a:r>
            <a:r>
              <a:rPr lang="nb-NO" altLang="nb-NO" sz="4400" dirty="0">
                <a:solidFill>
                  <a:srgbClr val="7030A0"/>
                </a:solidFill>
                <a:latin typeface="Arial Black" panose="020B0A04020102020204" pitchFamily="34" charset="0"/>
              </a:rPr>
              <a:t> </a:t>
            </a:r>
            <a:r>
              <a:rPr lang="nb-NO" altLang="nb-NO" sz="4400" dirty="0" err="1">
                <a:solidFill>
                  <a:srgbClr val="7030A0"/>
                </a:solidFill>
                <a:latin typeface="Arial Black" panose="020B0A04020102020204" pitchFamily="34" charset="0"/>
              </a:rPr>
              <a:t>the</a:t>
            </a:r>
            <a:r>
              <a:rPr lang="nb-NO" altLang="nb-NO" sz="4400" dirty="0">
                <a:solidFill>
                  <a:srgbClr val="7030A0"/>
                </a:solidFill>
                <a:latin typeface="Arial Black" panose="020B0A04020102020204" pitchFamily="34" charset="0"/>
              </a:rPr>
              <a:t> </a:t>
            </a:r>
            <a:r>
              <a:rPr lang="nb-NO" altLang="nb-NO" sz="4400" dirty="0" err="1">
                <a:solidFill>
                  <a:srgbClr val="7030A0"/>
                </a:solidFill>
                <a:latin typeface="Arial Black" panose="020B0A04020102020204" pitchFamily="34" charset="0"/>
              </a:rPr>
              <a:t>battle</a:t>
            </a:r>
            <a:r>
              <a:rPr lang="nb-NO" altLang="nb-NO" sz="4400" dirty="0">
                <a:solidFill>
                  <a:srgbClr val="7030A0"/>
                </a:solidFill>
                <a:latin typeface="Arial Black" panose="020B0A04020102020204" pitchFamily="34" charset="0"/>
              </a:rPr>
              <a:t> rages</a:t>
            </a:r>
          </a:p>
          <a:p>
            <a:pPr>
              <a:defRPr/>
            </a:pPr>
            <a:endParaRPr lang="nb-NO" altLang="nb-NO" sz="1050" dirty="0">
              <a:latin typeface="Maiandra GD" pitchFamily="34" charset="0"/>
            </a:endParaRPr>
          </a:p>
          <a:p>
            <a:pPr algn="ctr">
              <a:lnSpc>
                <a:spcPts val="3000"/>
              </a:lnSpc>
              <a:defRPr/>
            </a:pPr>
            <a:r>
              <a:rPr lang="nb-NO" altLang="nb-NO" sz="2400" b="1" dirty="0">
                <a:solidFill>
                  <a:schemeClr val="tx1"/>
                </a:solidFill>
                <a:latin typeface="Arial" panose="020B0604020202020204" pitchFamily="34" charset="0"/>
                <a:cs typeface="Arial" panose="020B0604020202020204" pitchFamily="34" charset="0"/>
              </a:rPr>
              <a:t>«</a:t>
            </a:r>
            <a:r>
              <a:rPr lang="en-US" sz="2400" b="1" i="0" dirty="0">
                <a:solidFill>
                  <a:srgbClr val="111111"/>
                </a:solidFill>
                <a:effectLst/>
                <a:latin typeface="Arial" panose="020B0604020202020204" pitchFamily="34" charset="0"/>
                <a:cs typeface="Arial" panose="020B0604020202020204" pitchFamily="34" charset="0"/>
              </a:rPr>
              <a:t>If I profess with the loudest voice and clearest exposition every portion of the Word of God </a:t>
            </a:r>
            <a:br>
              <a:rPr lang="en-US" sz="2400" b="1" i="0" dirty="0">
                <a:solidFill>
                  <a:srgbClr val="111111"/>
                </a:solidFill>
                <a:effectLst/>
                <a:latin typeface="Arial" panose="020B0604020202020204" pitchFamily="34" charset="0"/>
                <a:cs typeface="Arial" panose="020B0604020202020204" pitchFamily="34" charset="0"/>
              </a:rPr>
            </a:br>
            <a:r>
              <a:rPr lang="en-US" sz="2400" b="1" i="0" dirty="0">
                <a:solidFill>
                  <a:srgbClr val="111111"/>
                </a:solidFill>
                <a:effectLst/>
                <a:latin typeface="Arial" panose="020B0604020202020204" pitchFamily="34" charset="0"/>
                <a:cs typeface="Arial" panose="020B0604020202020204" pitchFamily="34" charset="0"/>
              </a:rPr>
              <a:t>except precisely that little point which the world and the devil are at that moment attacking, </a:t>
            </a:r>
            <a:br>
              <a:rPr lang="en-US" sz="2400" b="1" i="0" dirty="0">
                <a:solidFill>
                  <a:srgbClr val="111111"/>
                </a:solidFill>
                <a:effectLst/>
                <a:latin typeface="Arial" panose="020B0604020202020204" pitchFamily="34" charset="0"/>
                <a:cs typeface="Arial" panose="020B0604020202020204" pitchFamily="34" charset="0"/>
              </a:rPr>
            </a:br>
            <a:r>
              <a:rPr lang="en-US" sz="2400" b="1" i="0" dirty="0">
                <a:solidFill>
                  <a:srgbClr val="111111"/>
                </a:solidFill>
                <a:effectLst/>
                <a:latin typeface="Arial" panose="020B0604020202020204" pitchFamily="34" charset="0"/>
                <a:cs typeface="Arial" panose="020B0604020202020204" pitchFamily="34" charset="0"/>
              </a:rPr>
              <a:t>I am not confessing Christ, </a:t>
            </a:r>
            <a:br>
              <a:rPr lang="en-US" sz="2400" b="1" i="0" dirty="0">
                <a:solidFill>
                  <a:srgbClr val="111111"/>
                </a:solidFill>
                <a:effectLst/>
                <a:latin typeface="Arial" panose="020B0604020202020204" pitchFamily="34" charset="0"/>
                <a:cs typeface="Arial" panose="020B0604020202020204" pitchFamily="34" charset="0"/>
              </a:rPr>
            </a:br>
            <a:r>
              <a:rPr lang="en-US" sz="2400" b="1" i="0" dirty="0">
                <a:solidFill>
                  <a:srgbClr val="111111"/>
                </a:solidFill>
                <a:effectLst/>
                <a:latin typeface="Arial" panose="020B0604020202020204" pitchFamily="34" charset="0"/>
                <a:cs typeface="Arial" panose="020B0604020202020204" pitchFamily="34" charset="0"/>
              </a:rPr>
              <a:t>however boldly I may be professing Him. </a:t>
            </a:r>
          </a:p>
          <a:p>
            <a:pPr algn="ctr">
              <a:lnSpc>
                <a:spcPts val="3000"/>
              </a:lnSpc>
              <a:defRPr/>
            </a:pPr>
            <a:r>
              <a:rPr lang="en-US" sz="2400" b="1" i="0" dirty="0">
                <a:solidFill>
                  <a:srgbClr val="C00000"/>
                </a:solidFill>
                <a:effectLst/>
                <a:latin typeface="Arial" panose="020B0604020202020204" pitchFamily="34" charset="0"/>
                <a:cs typeface="Arial" panose="020B0604020202020204" pitchFamily="34" charset="0"/>
              </a:rPr>
              <a:t>Where the battle rages, </a:t>
            </a:r>
            <a:br>
              <a:rPr lang="en-US" sz="2400" b="1" i="0" dirty="0">
                <a:solidFill>
                  <a:srgbClr val="C00000"/>
                </a:solidFill>
                <a:effectLst/>
                <a:latin typeface="Arial" panose="020B0604020202020204" pitchFamily="34" charset="0"/>
                <a:cs typeface="Arial" panose="020B0604020202020204" pitchFamily="34" charset="0"/>
              </a:rPr>
            </a:br>
            <a:r>
              <a:rPr lang="en-US" sz="2400" b="1" i="0" dirty="0">
                <a:solidFill>
                  <a:srgbClr val="C00000"/>
                </a:solidFill>
                <a:effectLst/>
                <a:latin typeface="Arial" panose="020B0604020202020204" pitchFamily="34" charset="0"/>
                <a:cs typeface="Arial" panose="020B0604020202020204" pitchFamily="34" charset="0"/>
              </a:rPr>
              <a:t>there the loyalty of the soldier is proved.</a:t>
            </a:r>
          </a:p>
          <a:p>
            <a:pPr algn="ctr">
              <a:lnSpc>
                <a:spcPts val="3000"/>
              </a:lnSpc>
              <a:defRPr/>
            </a:pPr>
            <a:r>
              <a:rPr lang="en-US" sz="2400" b="1" i="0" dirty="0">
                <a:solidFill>
                  <a:srgbClr val="111111"/>
                </a:solidFill>
                <a:effectLst/>
                <a:latin typeface="Arial" panose="020B0604020202020204" pitchFamily="34" charset="0"/>
                <a:cs typeface="Arial" panose="020B0604020202020204" pitchFamily="34" charset="0"/>
              </a:rPr>
              <a:t>To be steady on all the other battle fronts, </a:t>
            </a:r>
            <a:br>
              <a:rPr lang="en-US" sz="2400" b="1" i="0" dirty="0">
                <a:solidFill>
                  <a:srgbClr val="111111"/>
                </a:solidFill>
                <a:effectLst/>
                <a:latin typeface="Arial" panose="020B0604020202020204" pitchFamily="34" charset="0"/>
                <a:cs typeface="Arial" panose="020B0604020202020204" pitchFamily="34" charset="0"/>
              </a:rPr>
            </a:br>
            <a:r>
              <a:rPr lang="en-US" sz="2400" b="1" i="0" dirty="0">
                <a:solidFill>
                  <a:srgbClr val="111111"/>
                </a:solidFill>
                <a:effectLst/>
                <a:latin typeface="Arial" panose="020B0604020202020204" pitchFamily="34" charset="0"/>
                <a:cs typeface="Arial" panose="020B0604020202020204" pitchFamily="34" charset="0"/>
              </a:rPr>
              <a:t>is mere flight and disgrace </a:t>
            </a:r>
            <a:br>
              <a:rPr lang="en-US" sz="2400" b="1" i="0" dirty="0">
                <a:solidFill>
                  <a:srgbClr val="111111"/>
                </a:solidFill>
                <a:effectLst/>
                <a:latin typeface="Arial" panose="020B0604020202020204" pitchFamily="34" charset="0"/>
                <a:cs typeface="Arial" panose="020B0604020202020204" pitchFamily="34" charset="0"/>
              </a:rPr>
            </a:br>
            <a:r>
              <a:rPr lang="en-US" sz="2400" b="1" i="0" dirty="0">
                <a:solidFill>
                  <a:srgbClr val="111111"/>
                </a:solidFill>
                <a:effectLst/>
                <a:latin typeface="Arial" panose="020B0604020202020204" pitchFamily="34" charset="0"/>
                <a:cs typeface="Arial" panose="020B0604020202020204" pitchFamily="34" charset="0"/>
              </a:rPr>
              <a:t>if he flinches at that point.</a:t>
            </a:r>
            <a:r>
              <a:rPr lang="nb-NO" altLang="nb-NO" sz="2400" b="1" dirty="0">
                <a:solidFill>
                  <a:schemeClr val="tx1"/>
                </a:solidFill>
                <a:latin typeface="Arial" panose="020B0604020202020204" pitchFamily="34" charset="0"/>
                <a:cs typeface="Arial" panose="020B0604020202020204" pitchFamily="34" charset="0"/>
              </a:rPr>
              <a:t>»</a:t>
            </a:r>
          </a:p>
          <a:p>
            <a:pPr algn="ctr">
              <a:defRPr/>
            </a:pPr>
            <a:r>
              <a:rPr lang="nb-NO" altLang="nb-NO" sz="2900" i="1" dirty="0">
                <a:solidFill>
                  <a:schemeClr val="tx1"/>
                </a:solidFill>
                <a:latin typeface="Arial" panose="020B0604020202020204" pitchFamily="34" charset="0"/>
                <a:cs typeface="Arial" panose="020B0604020202020204" pitchFamily="34" charset="0"/>
              </a:rPr>
              <a:t>Martin Luther</a:t>
            </a:r>
          </a:p>
        </p:txBody>
      </p:sp>
    </p:spTree>
    <p:extLst>
      <p:ext uri="{BB962C8B-B14F-4D97-AF65-F5344CB8AC3E}">
        <p14:creationId xmlns:p14="http://schemas.microsoft.com/office/powerpoint/2010/main" val="165654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kstSylinder 1"/>
          <p:cNvSpPr txBox="1">
            <a:spLocks noChangeArrowheads="1"/>
          </p:cNvSpPr>
          <p:nvPr/>
        </p:nvSpPr>
        <p:spPr bwMode="auto">
          <a:xfrm>
            <a:off x="0" y="652621"/>
            <a:ext cx="910907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algn="ctr" eaLnBrk="1" hangingPunct="1">
              <a:spcBef>
                <a:spcPct val="0"/>
              </a:spcBef>
              <a:buClrTx/>
              <a:buSzTx/>
              <a:buNone/>
            </a:pPr>
            <a:r>
              <a:rPr lang="nb-NO" altLang="nb-NO" sz="4400" b="1" dirty="0" err="1">
                <a:solidFill>
                  <a:srgbClr val="7030A0"/>
                </a:solidFill>
                <a:latin typeface="Arial Black" panose="020B0A04020102020204" pitchFamily="34" charset="0"/>
              </a:rPr>
              <a:t>Ephesians</a:t>
            </a:r>
            <a:r>
              <a:rPr lang="nb-NO" altLang="nb-NO" sz="4400" b="1" dirty="0">
                <a:solidFill>
                  <a:srgbClr val="7030A0"/>
                </a:solidFill>
                <a:latin typeface="Arial Black" panose="020B0A04020102020204" pitchFamily="34" charset="0"/>
              </a:rPr>
              <a:t> 4:14-15</a:t>
            </a:r>
          </a:p>
          <a:p>
            <a:pPr algn="ctr" eaLnBrk="1" hangingPunct="1">
              <a:spcBef>
                <a:spcPct val="0"/>
              </a:spcBef>
              <a:buClrTx/>
              <a:buSzTx/>
              <a:buFontTx/>
              <a:buNone/>
            </a:pPr>
            <a:endParaRPr lang="nb-NO" altLang="nb-NO" sz="1200" b="1" dirty="0">
              <a:latin typeface="Maiandra GD" pitchFamily="34" charset="0"/>
            </a:endParaRP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We will no longer be infants,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tossed back and forth by the waves,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and blown here and there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by every wind of teaching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and by the cunning and craftiness of people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in their deceitful scheming.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Instead, </a:t>
            </a:r>
            <a:r>
              <a:rPr lang="en-US" sz="2800" b="1" dirty="0">
                <a:solidFill>
                  <a:srgbClr val="C00000"/>
                </a:solidFill>
                <a:latin typeface="Arial" panose="020B0604020202020204" pitchFamily="34" charset="0"/>
                <a:cs typeface="Arial" panose="020B0604020202020204" pitchFamily="34" charset="0"/>
              </a:rPr>
              <a:t>speaking the truth in love</a:t>
            </a:r>
            <a:r>
              <a:rPr lang="en-US" sz="2800" b="1" dirty="0">
                <a:latin typeface="Arial" panose="020B0604020202020204" pitchFamily="34" charset="0"/>
                <a:cs typeface="Arial" panose="020B0604020202020204" pitchFamily="34" charset="0"/>
              </a:rPr>
              <a:t>,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we will grow to become in every respect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the mature body of him who is the head, </a:t>
            </a:r>
          </a:p>
          <a:p>
            <a:pPr algn="ctr" eaLnBrk="1" hangingPunct="1">
              <a:spcBef>
                <a:spcPct val="0"/>
              </a:spcBef>
              <a:buClrTx/>
              <a:buSzTx/>
              <a:buFontTx/>
              <a:buNone/>
            </a:pPr>
            <a:r>
              <a:rPr lang="en-US" sz="2800" b="1" dirty="0">
                <a:latin typeface="Arial" panose="020B0604020202020204" pitchFamily="34" charset="0"/>
                <a:cs typeface="Arial" panose="020B0604020202020204" pitchFamily="34" charset="0"/>
              </a:rPr>
              <a:t>that is, Christ.</a:t>
            </a:r>
            <a:endParaRPr lang="nb-NO" altLang="nb-NO"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747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kstSylinder 1"/>
          <p:cNvSpPr txBox="1">
            <a:spLocks noChangeArrowheads="1"/>
          </p:cNvSpPr>
          <p:nvPr/>
        </p:nvSpPr>
        <p:spPr bwMode="auto">
          <a:xfrm>
            <a:off x="395288" y="620713"/>
            <a:ext cx="8353425"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itchFamily="2" charset="2"/>
              <a:buChar char=""/>
              <a:defRPr sz="30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600">
                <a:solidFill>
                  <a:schemeClr val="tx1"/>
                </a:solidFill>
                <a:latin typeface="Corbel"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Corbel" pitchFamily="34" charset="0"/>
              </a:defRPr>
            </a:lvl3pPr>
            <a:lvl4pPr marL="1600200" indent="-228600" eaLnBrk="0" hangingPunct="0">
              <a:spcBef>
                <a:spcPct val="20000"/>
              </a:spcBef>
              <a:buClr>
                <a:srgbClr val="FEB80A"/>
              </a:buClr>
              <a:buFont typeface="Wingdings 3" pitchFamily="18" charset="2"/>
              <a:buChar char=""/>
              <a:defRPr sz="2200">
                <a:solidFill>
                  <a:schemeClr val="tx1"/>
                </a:solidFill>
                <a:latin typeface="Corbel" pitchFamily="34" charset="0"/>
              </a:defRPr>
            </a:lvl4pPr>
            <a:lvl5pPr marL="2057400" indent="-228600" eaLnBrk="0" hangingPunct="0">
              <a:spcBef>
                <a:spcPct val="20000"/>
              </a:spcBef>
              <a:buClr>
                <a:srgbClr val="FEB80A"/>
              </a:buClr>
              <a:buFont typeface="Wingdings 2"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FEB80A"/>
              </a:buClr>
              <a:buFont typeface="Wingdings 2" pitchFamily="18" charset="2"/>
              <a:buChar char=""/>
              <a:defRPr sz="2000">
                <a:solidFill>
                  <a:schemeClr val="tx1"/>
                </a:solidFill>
                <a:latin typeface="Corbel" pitchFamily="34" charset="0"/>
              </a:defRPr>
            </a:lvl9pPr>
          </a:lstStyle>
          <a:p>
            <a:pPr algn="ctr" eaLnBrk="1" hangingPunct="1">
              <a:lnSpc>
                <a:spcPct val="150000"/>
              </a:lnSpc>
              <a:spcBef>
                <a:spcPct val="0"/>
              </a:spcBef>
              <a:buClrTx/>
              <a:buSzTx/>
              <a:buFontTx/>
              <a:buNone/>
            </a:pPr>
            <a:r>
              <a:rPr lang="nb-NO" altLang="nb-NO" sz="4000" b="1" dirty="0">
                <a:solidFill>
                  <a:srgbClr val="7030A0"/>
                </a:solidFill>
                <a:latin typeface="Arial Black" panose="020B0A04020102020204" pitchFamily="34" charset="0"/>
              </a:rPr>
              <a:t>Jesus </a:t>
            </a:r>
            <a:r>
              <a:rPr lang="nb-NO" altLang="nb-NO" sz="4000" b="1" dirty="0" err="1">
                <a:solidFill>
                  <a:srgbClr val="7030A0"/>
                </a:solidFill>
                <a:latin typeface="Arial Black" panose="020B0A04020102020204" pitchFamily="34" charset="0"/>
              </a:rPr>
              <a:t>said</a:t>
            </a:r>
            <a:r>
              <a:rPr lang="nb-NO" altLang="nb-NO" sz="4000" b="1" dirty="0">
                <a:solidFill>
                  <a:srgbClr val="7030A0"/>
                </a:solidFill>
                <a:latin typeface="Arial Black" panose="020B0A04020102020204" pitchFamily="34" charset="0"/>
              </a:rPr>
              <a:t>: </a:t>
            </a:r>
          </a:p>
          <a:p>
            <a:pPr algn="ctr" eaLnBrk="1" hangingPunct="1">
              <a:lnSpc>
                <a:spcPct val="150000"/>
              </a:lnSpc>
              <a:spcBef>
                <a:spcPct val="0"/>
              </a:spcBef>
              <a:buClrTx/>
              <a:buSzTx/>
              <a:buFontTx/>
              <a:buNone/>
            </a:pPr>
            <a:r>
              <a:rPr lang="en-US" sz="4000" b="1" dirty="0">
                <a:latin typeface="Arial" panose="020B0604020202020204" pitchFamily="34" charset="0"/>
                <a:cs typeface="Arial" panose="020B0604020202020204" pitchFamily="34" charset="0"/>
              </a:rPr>
              <a:t>“If you hold to my </a:t>
            </a:r>
            <a:r>
              <a:rPr lang="en-US" sz="4000" b="1" dirty="0">
                <a:solidFill>
                  <a:srgbClr val="C00000"/>
                </a:solidFill>
                <a:latin typeface="Arial" panose="020B0604020202020204" pitchFamily="34" charset="0"/>
                <a:cs typeface="Arial" panose="020B0604020202020204" pitchFamily="34" charset="0"/>
              </a:rPr>
              <a:t>teaching</a:t>
            </a:r>
            <a:r>
              <a:rPr lang="en-US" sz="4000" b="1" dirty="0">
                <a:latin typeface="Arial" panose="020B0604020202020204" pitchFamily="34" charset="0"/>
                <a:cs typeface="Arial" panose="020B0604020202020204" pitchFamily="34" charset="0"/>
              </a:rPr>
              <a:t>,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you are really my </a:t>
            </a:r>
            <a:r>
              <a:rPr lang="en-US" sz="4000" b="1" dirty="0">
                <a:solidFill>
                  <a:srgbClr val="C00000"/>
                </a:solidFill>
                <a:latin typeface="Arial" panose="020B0604020202020204" pitchFamily="34" charset="0"/>
                <a:cs typeface="Arial" panose="020B0604020202020204" pitchFamily="34" charset="0"/>
              </a:rPr>
              <a:t>disciples</a:t>
            </a:r>
            <a:r>
              <a:rPr lang="en-US" sz="4000" b="1" dirty="0">
                <a:latin typeface="Arial" panose="020B0604020202020204" pitchFamily="34" charset="0"/>
                <a:cs typeface="Arial" panose="020B0604020202020204" pitchFamily="34" charset="0"/>
              </a:rPr>
              <a:t>.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Then you will know </a:t>
            </a:r>
            <a:r>
              <a:rPr lang="en-US" sz="4000" b="1" dirty="0">
                <a:solidFill>
                  <a:srgbClr val="C00000"/>
                </a:solidFill>
                <a:latin typeface="Arial" panose="020B0604020202020204" pitchFamily="34" charset="0"/>
                <a:cs typeface="Arial" panose="020B0604020202020204" pitchFamily="34" charset="0"/>
              </a:rPr>
              <a:t>the truth</a:t>
            </a:r>
            <a:r>
              <a:rPr lang="en-US" sz="4000" b="1" dirty="0">
                <a:latin typeface="Arial" panose="020B0604020202020204" pitchFamily="34" charset="0"/>
                <a:cs typeface="Arial" panose="020B0604020202020204" pitchFamily="34" charset="0"/>
              </a:rPr>
              <a:t>,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and the truth will </a:t>
            </a:r>
            <a:r>
              <a:rPr lang="en-US" sz="4000" b="1" dirty="0">
                <a:solidFill>
                  <a:srgbClr val="C00000"/>
                </a:solidFill>
                <a:latin typeface="Arial" panose="020B0604020202020204" pitchFamily="34" charset="0"/>
                <a:cs typeface="Arial" panose="020B0604020202020204" pitchFamily="34" charset="0"/>
              </a:rPr>
              <a:t>set you free</a:t>
            </a:r>
            <a:r>
              <a:rPr lang="en-US" sz="4000" b="1" dirty="0">
                <a:latin typeface="Arial" panose="020B0604020202020204" pitchFamily="34" charset="0"/>
                <a:cs typeface="Arial" panose="020B0604020202020204" pitchFamily="34" charset="0"/>
              </a:rPr>
              <a:t>.”</a:t>
            </a:r>
            <a:br>
              <a:rPr lang="en-US" sz="4000" b="1" dirty="0">
                <a:latin typeface="+mj-lt"/>
              </a:rPr>
            </a:br>
            <a:endParaRPr lang="nb-NO" altLang="nb-NO" sz="2400" b="1" i="1" dirty="0">
              <a:latin typeface="+mj-lt"/>
            </a:endParaRPr>
          </a:p>
          <a:p>
            <a:pPr algn="ctr" eaLnBrk="1" hangingPunct="1">
              <a:spcBef>
                <a:spcPct val="0"/>
              </a:spcBef>
              <a:buClrTx/>
              <a:buSzTx/>
              <a:buFontTx/>
              <a:buNone/>
            </a:pPr>
            <a:r>
              <a:rPr lang="nb-NO" altLang="nb-NO" sz="3200" i="1" dirty="0">
                <a:latin typeface="Arial" charset="0"/>
              </a:rPr>
              <a:t>John 8:31-32</a:t>
            </a:r>
          </a:p>
          <a:p>
            <a:pPr eaLnBrk="1" hangingPunct="1">
              <a:spcBef>
                <a:spcPct val="0"/>
              </a:spcBef>
              <a:buClrTx/>
              <a:buSzTx/>
              <a:buFontTx/>
              <a:buNone/>
            </a:pPr>
            <a:r>
              <a:rPr lang="nb-NO" altLang="nb-NO" sz="1800" dirty="0">
                <a:latin typeface="Arial" charset="0"/>
              </a:rPr>
              <a:t> </a:t>
            </a:r>
          </a:p>
        </p:txBody>
      </p:sp>
    </p:spTree>
    <p:extLst>
      <p:ext uri="{BB962C8B-B14F-4D97-AF65-F5344CB8AC3E}">
        <p14:creationId xmlns:p14="http://schemas.microsoft.com/office/powerpoint/2010/main" val="70641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BD38141-A7BB-47F1-B5E1-56A10655C25F}"/>
              </a:ext>
            </a:extLst>
          </p:cNvPr>
          <p:cNvSpPr txBox="1"/>
          <p:nvPr/>
        </p:nvSpPr>
        <p:spPr>
          <a:xfrm>
            <a:off x="467544" y="476672"/>
            <a:ext cx="8208912" cy="5078313"/>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cs typeface="Arial" panose="020B0604020202020204" pitchFamily="34" charset="0"/>
              </a:rPr>
              <a:t>A </a:t>
            </a:r>
            <a:r>
              <a:rPr lang="nb-NO" sz="4400" dirty="0" err="1">
                <a:solidFill>
                  <a:srgbClr val="7030A0"/>
                </a:solidFill>
                <a:latin typeface="Arial Black" panose="020B0A04020102020204" pitchFamily="34" charset="0"/>
                <a:cs typeface="Arial" panose="020B0604020202020204" pitchFamily="34" charset="0"/>
              </a:rPr>
              <a:t>central</a:t>
            </a:r>
            <a:r>
              <a:rPr lang="nb-NO" sz="4400" dirty="0">
                <a:solidFill>
                  <a:srgbClr val="7030A0"/>
                </a:solidFill>
                <a:latin typeface="Arial Black" panose="020B0A04020102020204" pitchFamily="34" charset="0"/>
                <a:cs typeface="Arial" panose="020B0604020202020204" pitchFamily="34" charset="0"/>
              </a:rPr>
              <a:t> </a:t>
            </a:r>
            <a:r>
              <a:rPr lang="nb-NO" sz="4400" dirty="0" err="1">
                <a:solidFill>
                  <a:srgbClr val="7030A0"/>
                </a:solidFill>
                <a:latin typeface="Arial Black" panose="020B0A04020102020204" pitchFamily="34" charset="0"/>
                <a:cs typeface="Arial" panose="020B0604020202020204" pitchFamily="34" charset="0"/>
              </a:rPr>
              <a:t>message</a:t>
            </a:r>
            <a:r>
              <a:rPr lang="nb-NO" sz="4400" dirty="0">
                <a:solidFill>
                  <a:srgbClr val="7030A0"/>
                </a:solidFill>
                <a:latin typeface="Arial Black" panose="020B0A04020102020204" pitchFamily="34" charset="0"/>
                <a:cs typeface="Arial" panose="020B0604020202020204" pitchFamily="34" charset="0"/>
              </a:rPr>
              <a:t> from </a:t>
            </a:r>
            <a:r>
              <a:rPr lang="nb-NO" sz="4400" dirty="0" err="1">
                <a:solidFill>
                  <a:srgbClr val="7030A0"/>
                </a:solidFill>
                <a:latin typeface="Arial Black" panose="020B0A04020102020204" pitchFamily="34" charset="0"/>
                <a:cs typeface="Arial" panose="020B0604020202020204" pitchFamily="34" charset="0"/>
              </a:rPr>
              <a:t>Postmodernism</a:t>
            </a:r>
            <a:endParaRPr lang="nb-NO" sz="4400" dirty="0">
              <a:solidFill>
                <a:srgbClr val="7030A0"/>
              </a:solidFill>
              <a:latin typeface="Arial Black" panose="020B0A04020102020204" pitchFamily="34" charset="0"/>
              <a:cs typeface="Arial" panose="020B0604020202020204" pitchFamily="34" charset="0"/>
            </a:endParaRPr>
          </a:p>
          <a:p>
            <a:pPr algn="ctr"/>
            <a:r>
              <a:rPr lang="nb-NO" sz="4400" dirty="0">
                <a:solidFill>
                  <a:srgbClr val="7030A0"/>
                </a:solidFill>
                <a:latin typeface="Arial Black" panose="020B0A04020102020204" pitchFamily="34" charset="0"/>
                <a:cs typeface="Arial" panose="020B0604020202020204" pitchFamily="34" charset="0"/>
              </a:rPr>
              <a:t>and </a:t>
            </a:r>
            <a:r>
              <a:rPr lang="nb-NO" sz="4400" dirty="0" err="1">
                <a:solidFill>
                  <a:srgbClr val="7030A0"/>
                </a:solidFill>
                <a:latin typeface="Arial Black" panose="020B0A04020102020204" pitchFamily="34" charset="0"/>
                <a:cs typeface="Arial" panose="020B0604020202020204" pitchFamily="34" charset="0"/>
              </a:rPr>
              <a:t>Pride</a:t>
            </a:r>
            <a:r>
              <a:rPr lang="nb-NO" sz="4400" dirty="0">
                <a:solidFill>
                  <a:srgbClr val="7030A0"/>
                </a:solidFill>
                <a:latin typeface="Arial Black" panose="020B0A04020102020204" pitchFamily="34" charset="0"/>
                <a:cs typeface="Arial" panose="020B0604020202020204" pitchFamily="34" charset="0"/>
              </a:rPr>
              <a:t> </a:t>
            </a:r>
            <a:r>
              <a:rPr lang="nb-NO" sz="4400" dirty="0" err="1">
                <a:solidFill>
                  <a:srgbClr val="7030A0"/>
                </a:solidFill>
                <a:latin typeface="Arial Black" panose="020B0A04020102020204" pitchFamily="34" charset="0"/>
                <a:cs typeface="Arial" panose="020B0604020202020204" pitchFamily="34" charset="0"/>
              </a:rPr>
              <a:t>ideology</a:t>
            </a:r>
            <a:br>
              <a:rPr lang="nb-NO" sz="4400" dirty="0">
                <a:solidFill>
                  <a:srgbClr val="7030A0"/>
                </a:solidFill>
                <a:latin typeface="Arial Black" panose="020B0A04020102020204" pitchFamily="34" charset="0"/>
                <a:cs typeface="Arial" panose="020B0604020202020204" pitchFamily="34" charset="0"/>
              </a:rPr>
            </a:br>
            <a:br>
              <a:rPr lang="nb-NO" sz="2800" b="1" dirty="0">
                <a:latin typeface="Arial" panose="020B0604020202020204" pitchFamily="34" charset="0"/>
                <a:cs typeface="Arial" panose="020B0604020202020204" pitchFamily="34" charset="0"/>
              </a:rPr>
            </a:br>
            <a:r>
              <a:rPr lang="nb-NO" sz="2800" b="1" dirty="0">
                <a:latin typeface="Arial" panose="020B0604020202020204" pitchFamily="34" charset="0"/>
                <a:cs typeface="Arial" panose="020B0604020202020204" pitchFamily="34" charset="0"/>
              </a:rPr>
              <a:t>NOT: </a:t>
            </a:r>
          </a:p>
          <a:p>
            <a:pPr algn="ctr"/>
            <a:r>
              <a:rPr lang="nb-NO" sz="2800" b="1" dirty="0">
                <a:latin typeface="Arial" panose="020B0604020202020204" pitchFamily="34" charset="0"/>
                <a:cs typeface="Arial" panose="020B0604020202020204" pitchFamily="34" charset="0"/>
              </a:rPr>
              <a:t>«The </a:t>
            </a:r>
            <a:r>
              <a:rPr lang="nb-NO" sz="2800" b="1" dirty="0" err="1">
                <a:latin typeface="Arial" panose="020B0604020202020204" pitchFamily="34" charset="0"/>
                <a:cs typeface="Arial" panose="020B0604020202020204" pitchFamily="34" charset="0"/>
              </a:rPr>
              <a:t>truth</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will</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set</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you</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free</a:t>
            </a:r>
            <a:r>
              <a:rPr lang="nb-NO" sz="2800" b="1" dirty="0">
                <a:latin typeface="Arial" panose="020B0604020202020204" pitchFamily="34" charset="0"/>
                <a:cs typeface="Arial" panose="020B0604020202020204" pitchFamily="34" charset="0"/>
              </a:rPr>
              <a:t>.»</a:t>
            </a:r>
          </a:p>
          <a:p>
            <a:pPr algn="ctr"/>
            <a:endParaRPr lang="nb-NO" sz="3600" b="1" dirty="0">
              <a:latin typeface="Arial" panose="020B0604020202020204" pitchFamily="34" charset="0"/>
              <a:cs typeface="Arial" panose="020B0604020202020204" pitchFamily="34" charset="0"/>
            </a:endParaRPr>
          </a:p>
          <a:p>
            <a:pPr algn="ctr"/>
            <a:r>
              <a:rPr lang="nb-NO" sz="3600" b="1" dirty="0" err="1">
                <a:latin typeface="Arial" panose="020B0604020202020204" pitchFamily="34" charset="0"/>
                <a:cs typeface="Arial" panose="020B0604020202020204" pitchFamily="34" charset="0"/>
              </a:rPr>
              <a:t>But</a:t>
            </a:r>
            <a:r>
              <a:rPr lang="nb-NO" sz="3600" b="1" dirty="0">
                <a:latin typeface="Arial" panose="020B0604020202020204" pitchFamily="34" charset="0"/>
                <a:cs typeface="Arial" panose="020B0604020202020204" pitchFamily="34" charset="0"/>
              </a:rPr>
              <a:t>:</a:t>
            </a:r>
          </a:p>
          <a:p>
            <a:pPr algn="ctr"/>
            <a:r>
              <a:rPr lang="nb-NO" sz="3600" b="1" dirty="0">
                <a:solidFill>
                  <a:srgbClr val="C00000"/>
                </a:solidFill>
                <a:latin typeface="Arial" panose="020B0604020202020204" pitchFamily="34" charset="0"/>
                <a:cs typeface="Arial" panose="020B0604020202020204" pitchFamily="34" charset="0"/>
              </a:rPr>
              <a:t>«</a:t>
            </a:r>
            <a:r>
              <a:rPr lang="nb-NO" sz="3600" b="1" dirty="0" err="1">
                <a:solidFill>
                  <a:srgbClr val="C00000"/>
                </a:solidFill>
                <a:latin typeface="Arial" panose="020B0604020202020204" pitchFamily="34" charset="0"/>
                <a:cs typeface="Arial" panose="020B0604020202020204" pitchFamily="34" charset="0"/>
              </a:rPr>
              <a:t>Freedom</a:t>
            </a:r>
            <a:r>
              <a:rPr lang="nb-NO" sz="3600" b="1" dirty="0">
                <a:solidFill>
                  <a:srgbClr val="C00000"/>
                </a:solidFill>
                <a:latin typeface="Arial" panose="020B0604020202020204" pitchFamily="34" charset="0"/>
                <a:cs typeface="Arial" panose="020B0604020202020204" pitchFamily="34" charset="0"/>
              </a:rPr>
              <a:t> </a:t>
            </a:r>
            <a:r>
              <a:rPr lang="nb-NO" sz="3600" b="1" dirty="0" err="1">
                <a:solidFill>
                  <a:srgbClr val="C00000"/>
                </a:solidFill>
                <a:latin typeface="Arial" panose="020B0604020202020204" pitchFamily="34" charset="0"/>
                <a:cs typeface="Arial" panose="020B0604020202020204" pitchFamily="34" charset="0"/>
              </a:rPr>
              <a:t>will</a:t>
            </a:r>
            <a:r>
              <a:rPr lang="nb-NO" sz="3600" b="1" dirty="0">
                <a:solidFill>
                  <a:srgbClr val="C00000"/>
                </a:solidFill>
                <a:latin typeface="Arial" panose="020B0604020202020204" pitchFamily="34" charset="0"/>
                <a:cs typeface="Arial" panose="020B0604020202020204" pitchFamily="34" charset="0"/>
              </a:rPr>
              <a:t> lead </a:t>
            </a:r>
            <a:r>
              <a:rPr lang="nb-NO" sz="3600" b="1" dirty="0" err="1">
                <a:solidFill>
                  <a:srgbClr val="C00000"/>
                </a:solidFill>
                <a:latin typeface="Arial" panose="020B0604020202020204" pitchFamily="34" charset="0"/>
                <a:cs typeface="Arial" panose="020B0604020202020204" pitchFamily="34" charset="0"/>
              </a:rPr>
              <a:t>you</a:t>
            </a:r>
            <a:r>
              <a:rPr lang="nb-NO" sz="3600" b="1" dirty="0">
                <a:solidFill>
                  <a:srgbClr val="C00000"/>
                </a:solidFill>
                <a:latin typeface="Arial" panose="020B0604020202020204" pitchFamily="34" charset="0"/>
                <a:cs typeface="Arial" panose="020B0604020202020204" pitchFamily="34" charset="0"/>
              </a:rPr>
              <a:t> to </a:t>
            </a:r>
            <a:r>
              <a:rPr lang="nb-NO" sz="3600" b="1" dirty="0" err="1">
                <a:solidFill>
                  <a:srgbClr val="C00000"/>
                </a:solidFill>
                <a:latin typeface="Arial" panose="020B0604020202020204" pitchFamily="34" charset="0"/>
                <a:cs typeface="Arial" panose="020B0604020202020204" pitchFamily="34" charset="0"/>
              </a:rPr>
              <a:t>the</a:t>
            </a:r>
            <a:r>
              <a:rPr lang="nb-NO" sz="3600" b="1" dirty="0">
                <a:solidFill>
                  <a:srgbClr val="C00000"/>
                </a:solidFill>
                <a:latin typeface="Arial" panose="020B0604020202020204" pitchFamily="34" charset="0"/>
                <a:cs typeface="Arial" panose="020B0604020202020204" pitchFamily="34" charset="0"/>
              </a:rPr>
              <a:t> </a:t>
            </a:r>
            <a:r>
              <a:rPr lang="nb-NO" sz="3600" b="1" dirty="0" err="1">
                <a:solidFill>
                  <a:srgbClr val="C00000"/>
                </a:solidFill>
                <a:latin typeface="Arial" panose="020B0604020202020204" pitchFamily="34" charset="0"/>
                <a:cs typeface="Arial" panose="020B0604020202020204" pitchFamily="34" charset="0"/>
              </a:rPr>
              <a:t>truth</a:t>
            </a:r>
            <a:r>
              <a:rPr lang="nb-NO" sz="3600" b="1" dirty="0">
                <a:solidFill>
                  <a:srgbClr val="C00000"/>
                </a:solidFill>
                <a:latin typeface="Arial" panose="020B0604020202020204" pitchFamily="34" charset="0"/>
                <a:cs typeface="Arial" panose="020B0604020202020204" pitchFamily="34" charset="0"/>
              </a:rPr>
              <a:t>.»</a:t>
            </a:r>
            <a:endParaRPr lang="nb-NO"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85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BD38141-A7BB-47F1-B5E1-56A10655C25F}"/>
              </a:ext>
            </a:extLst>
          </p:cNvPr>
          <p:cNvSpPr txBox="1"/>
          <p:nvPr/>
        </p:nvSpPr>
        <p:spPr>
          <a:xfrm>
            <a:off x="764576" y="218683"/>
            <a:ext cx="8055895" cy="6501780"/>
          </a:xfrm>
          <a:prstGeom prst="rect">
            <a:avLst/>
          </a:prstGeom>
          <a:noFill/>
        </p:spPr>
        <p:txBody>
          <a:bodyPr wrap="square" rtlCol="0">
            <a:spAutoFit/>
          </a:bodyPr>
          <a:lstStyle/>
          <a:p>
            <a:pPr algn="ctr"/>
            <a:endParaRPr lang="nb-NO" sz="1350" dirty="0">
              <a:latin typeface="Arial" panose="020B0604020202020204" pitchFamily="34" charset="0"/>
              <a:cs typeface="Arial" panose="020B0604020202020204" pitchFamily="34" charset="0"/>
            </a:endParaRPr>
          </a:p>
          <a:p>
            <a:pPr algn="ctr"/>
            <a:r>
              <a:rPr lang="nb-NO" sz="3200" b="1" dirty="0">
                <a:latin typeface="Arial" panose="020B0604020202020204" pitchFamily="34" charset="0"/>
                <a:cs typeface="Arial" panose="020B0604020202020204" pitchFamily="34" charset="0"/>
              </a:rPr>
              <a:t>«At </a:t>
            </a:r>
            <a:r>
              <a:rPr lang="nb-NO" sz="3200" b="1" dirty="0" err="1">
                <a:latin typeface="Arial" panose="020B0604020202020204" pitchFamily="34" charset="0"/>
                <a:cs typeface="Arial" panose="020B0604020202020204" pitchFamily="34" charset="0"/>
              </a:rPr>
              <a:t>the</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heart</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of</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liberty</a:t>
            </a:r>
            <a:r>
              <a:rPr lang="nb-NO" sz="3200" b="1" dirty="0">
                <a:latin typeface="Arial" panose="020B0604020202020204" pitchFamily="34" charset="0"/>
                <a:cs typeface="Arial" panose="020B0604020202020204" pitchFamily="34" charset="0"/>
              </a:rPr>
              <a:t> </a:t>
            </a:r>
          </a:p>
          <a:p>
            <a:pPr algn="ctr"/>
            <a:r>
              <a:rPr lang="nb-NO" sz="3200" b="1" dirty="0">
                <a:latin typeface="Arial" panose="020B0604020202020204" pitchFamily="34" charset="0"/>
                <a:cs typeface="Arial" panose="020B0604020202020204" pitchFamily="34" charset="0"/>
              </a:rPr>
              <a:t>is </a:t>
            </a:r>
            <a:r>
              <a:rPr lang="nb-NO" sz="3200" b="1" dirty="0" err="1">
                <a:latin typeface="Arial" panose="020B0604020202020204" pitchFamily="34" charset="0"/>
                <a:cs typeface="Arial" panose="020B0604020202020204" pitchFamily="34" charset="0"/>
              </a:rPr>
              <a:t>the</a:t>
            </a:r>
            <a:r>
              <a:rPr lang="nb-NO" sz="3200" b="1" dirty="0">
                <a:latin typeface="Arial" panose="020B0604020202020204" pitchFamily="34" charset="0"/>
                <a:cs typeface="Arial" panose="020B0604020202020204" pitchFamily="34" charset="0"/>
              </a:rPr>
              <a:t> right to </a:t>
            </a:r>
            <a:r>
              <a:rPr lang="nb-NO" sz="3200" b="1" dirty="0" err="1">
                <a:latin typeface="Arial" panose="020B0604020202020204" pitchFamily="34" charset="0"/>
                <a:cs typeface="Arial" panose="020B0604020202020204" pitchFamily="34" charset="0"/>
              </a:rPr>
              <a:t>define</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one’s</a:t>
            </a:r>
            <a:endParaRPr lang="nb-NO" sz="3200" b="1" dirty="0">
              <a:latin typeface="Arial" panose="020B0604020202020204" pitchFamily="34" charset="0"/>
              <a:cs typeface="Arial" panose="020B0604020202020204" pitchFamily="34" charset="0"/>
            </a:endParaRPr>
          </a:p>
          <a:p>
            <a:pPr algn="ctr"/>
            <a:r>
              <a:rPr lang="nb-NO" sz="3200" b="1" dirty="0" err="1">
                <a:latin typeface="Arial" panose="020B0604020202020204" pitchFamily="34" charset="0"/>
                <a:cs typeface="Arial" panose="020B0604020202020204" pitchFamily="34" charset="0"/>
              </a:rPr>
              <a:t>own</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concept</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of</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existence</a:t>
            </a:r>
            <a:r>
              <a:rPr lang="nb-NO" sz="3200" b="1" dirty="0">
                <a:latin typeface="Arial" panose="020B0604020202020204" pitchFamily="34" charset="0"/>
                <a:cs typeface="Arial" panose="020B0604020202020204" pitchFamily="34" charset="0"/>
              </a:rPr>
              <a:t>,</a:t>
            </a:r>
          </a:p>
          <a:p>
            <a:pPr algn="ctr"/>
            <a:r>
              <a:rPr lang="nb-NO" sz="3200" b="1" dirty="0" err="1">
                <a:latin typeface="Arial" panose="020B0604020202020204" pitchFamily="34" charset="0"/>
                <a:cs typeface="Arial" panose="020B0604020202020204" pitchFamily="34" charset="0"/>
              </a:rPr>
              <a:t>of</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meaning</a:t>
            </a:r>
            <a:r>
              <a:rPr lang="nb-NO" sz="3200" b="1" dirty="0">
                <a:latin typeface="Arial" panose="020B0604020202020204" pitchFamily="34" charset="0"/>
                <a:cs typeface="Arial" panose="020B0604020202020204" pitchFamily="34" charset="0"/>
              </a:rPr>
              <a:t>, </a:t>
            </a:r>
            <a:br>
              <a:rPr lang="nb-NO" sz="3200" b="1" dirty="0">
                <a:latin typeface="Arial" panose="020B0604020202020204" pitchFamily="34" charset="0"/>
                <a:cs typeface="Arial" panose="020B0604020202020204" pitchFamily="34" charset="0"/>
              </a:rPr>
            </a:br>
            <a:r>
              <a:rPr lang="nb-NO" sz="3200" b="1" dirty="0" err="1">
                <a:latin typeface="Arial" panose="020B0604020202020204" pitchFamily="34" charset="0"/>
                <a:cs typeface="Arial" panose="020B0604020202020204" pitchFamily="34" charset="0"/>
              </a:rPr>
              <a:t>of</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the</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universe</a:t>
            </a:r>
            <a:r>
              <a:rPr lang="nb-NO" sz="3200" b="1" dirty="0">
                <a:latin typeface="Arial" panose="020B0604020202020204" pitchFamily="34" charset="0"/>
                <a:cs typeface="Arial" panose="020B0604020202020204" pitchFamily="34" charset="0"/>
              </a:rPr>
              <a:t>,</a:t>
            </a:r>
          </a:p>
          <a:p>
            <a:pPr algn="ctr"/>
            <a:r>
              <a:rPr lang="nb-NO" sz="3200" b="1" dirty="0">
                <a:latin typeface="Arial" panose="020B0604020202020204" pitchFamily="34" charset="0"/>
                <a:cs typeface="Arial" panose="020B0604020202020204" pitchFamily="34" charset="0"/>
              </a:rPr>
              <a:t>and </a:t>
            </a:r>
            <a:r>
              <a:rPr lang="nb-NO" sz="3200" b="1" dirty="0" err="1">
                <a:latin typeface="Arial" panose="020B0604020202020204" pitchFamily="34" charset="0"/>
                <a:cs typeface="Arial" panose="020B0604020202020204" pitchFamily="34" charset="0"/>
              </a:rPr>
              <a:t>of</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the</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mystery</a:t>
            </a:r>
            <a:r>
              <a:rPr lang="nb-NO" sz="3200" b="1" dirty="0">
                <a:latin typeface="Arial" panose="020B0604020202020204" pitchFamily="34" charset="0"/>
                <a:cs typeface="Arial" panose="020B0604020202020204" pitchFamily="34" charset="0"/>
              </a:rPr>
              <a:t> </a:t>
            </a:r>
            <a:r>
              <a:rPr lang="nb-NO" sz="3200" b="1" dirty="0" err="1">
                <a:latin typeface="Arial" panose="020B0604020202020204" pitchFamily="34" charset="0"/>
                <a:cs typeface="Arial" panose="020B0604020202020204" pitchFamily="34" charset="0"/>
              </a:rPr>
              <a:t>of</a:t>
            </a:r>
            <a:r>
              <a:rPr lang="nb-NO" sz="3200" b="1" dirty="0">
                <a:latin typeface="Arial" panose="020B0604020202020204" pitchFamily="34" charset="0"/>
                <a:cs typeface="Arial" panose="020B0604020202020204" pitchFamily="34" charset="0"/>
              </a:rPr>
              <a:t> human </a:t>
            </a:r>
            <a:r>
              <a:rPr lang="nb-NO" sz="3200" b="1" dirty="0" err="1">
                <a:latin typeface="Arial" panose="020B0604020202020204" pitchFamily="34" charset="0"/>
                <a:cs typeface="Arial" panose="020B0604020202020204" pitchFamily="34" charset="0"/>
              </a:rPr>
              <a:t>life</a:t>
            </a:r>
            <a:r>
              <a:rPr lang="nb-NO" sz="3200" b="1" dirty="0">
                <a:latin typeface="Arial" panose="020B0604020202020204" pitchFamily="34" charset="0"/>
                <a:cs typeface="Arial" panose="020B0604020202020204" pitchFamily="34" charset="0"/>
              </a:rPr>
              <a:t>.»</a:t>
            </a:r>
          </a:p>
          <a:p>
            <a:pPr algn="ctr"/>
            <a:br>
              <a:rPr lang="nb-NO" sz="2000" i="1"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Anthony Kennedy,</a:t>
            </a:r>
          </a:p>
          <a:p>
            <a:pPr algn="ctr"/>
            <a:r>
              <a:rPr lang="nb-NO" sz="2400" i="1" dirty="0">
                <a:latin typeface="Arial" panose="020B0604020202020204" pitchFamily="34" charset="0"/>
                <a:cs typeface="Arial" panose="020B0604020202020204" pitchFamily="34" charset="0"/>
              </a:rPr>
              <a:t> In </a:t>
            </a:r>
            <a:r>
              <a:rPr lang="nb-NO" sz="2400" i="1" dirty="0" err="1">
                <a:latin typeface="Arial" panose="020B0604020202020204" pitchFamily="34" charset="0"/>
                <a:cs typeface="Arial" panose="020B0604020202020204" pitchFamily="34" charset="0"/>
              </a:rPr>
              <a:t>the</a:t>
            </a:r>
            <a:r>
              <a:rPr lang="nb-NO" sz="2400" i="1" dirty="0">
                <a:latin typeface="Arial" panose="020B0604020202020204" pitchFamily="34" charset="0"/>
                <a:cs typeface="Arial" panose="020B0604020202020204" pitchFamily="34" charset="0"/>
              </a:rPr>
              <a:t> US </a:t>
            </a:r>
            <a:r>
              <a:rPr lang="nb-NO" sz="2400" i="1" dirty="0" err="1">
                <a:latin typeface="Arial" panose="020B0604020202020204" pitchFamily="34" charset="0"/>
                <a:cs typeface="Arial" panose="020B0604020202020204" pitchFamily="34" charset="0"/>
              </a:rPr>
              <a:t>Supreme</a:t>
            </a:r>
            <a:r>
              <a:rPr lang="nb-NO" sz="2400" i="1" dirty="0">
                <a:latin typeface="Arial" panose="020B0604020202020204" pitchFamily="34" charset="0"/>
                <a:cs typeface="Arial" panose="020B0604020202020204" pitchFamily="34" charset="0"/>
              </a:rPr>
              <a:t> Court, 1992</a:t>
            </a:r>
          </a:p>
          <a:p>
            <a:pPr algn="ctr"/>
            <a:endParaRPr lang="nb-NO" sz="2000" b="1" dirty="0">
              <a:latin typeface="Arial" panose="020B0604020202020204" pitchFamily="34" charset="0"/>
              <a:cs typeface="Arial" panose="020B0604020202020204" pitchFamily="34" charset="0"/>
            </a:endParaRPr>
          </a:p>
          <a:p>
            <a:pPr algn="ctr"/>
            <a:r>
              <a:rPr lang="nb-NO" sz="2800" b="1" dirty="0">
                <a:latin typeface="Arial" panose="020B0604020202020204" pitchFamily="34" charset="0"/>
                <a:cs typeface="Arial" panose="020B0604020202020204" pitchFamily="34" charset="0"/>
              </a:rPr>
              <a:t>«I sentrum av friheten ligger retten til å definere sin egen forståelse av virkeligheten, av mening, av universet og </a:t>
            </a:r>
            <a:br>
              <a:rPr lang="nb-NO" sz="2800" b="1" dirty="0">
                <a:latin typeface="Arial" panose="020B0604020202020204" pitchFamily="34" charset="0"/>
                <a:cs typeface="Arial" panose="020B0604020202020204" pitchFamily="34" charset="0"/>
              </a:rPr>
            </a:br>
            <a:r>
              <a:rPr lang="nb-NO" sz="2800" b="1" dirty="0">
                <a:latin typeface="Arial" panose="020B0604020202020204" pitchFamily="34" charset="0"/>
                <a:cs typeface="Arial" panose="020B0604020202020204" pitchFamily="34" charset="0"/>
              </a:rPr>
              <a:t>av menneskelivets mysterium.»</a:t>
            </a:r>
          </a:p>
          <a:p>
            <a:pPr algn="ctr"/>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05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E25FE3D8-6793-4933-B993-C570670D29FD}"/>
              </a:ext>
            </a:extLst>
          </p:cNvPr>
          <p:cNvSpPr txBox="1"/>
          <p:nvPr/>
        </p:nvSpPr>
        <p:spPr>
          <a:xfrm>
            <a:off x="-25152" y="908720"/>
            <a:ext cx="9144000" cy="4524315"/>
          </a:xfrm>
          <a:prstGeom prst="rect">
            <a:avLst/>
          </a:prstGeom>
          <a:noFill/>
        </p:spPr>
        <p:txBody>
          <a:bodyPr wrap="square" rtlCol="0">
            <a:spAutoFit/>
          </a:bodyPr>
          <a:lstStyle/>
          <a:p>
            <a:pPr algn="ctr"/>
            <a:r>
              <a:rPr lang="en-US" sz="4800" b="1" dirty="0">
                <a:solidFill>
                  <a:srgbClr val="7030A0"/>
                </a:solidFill>
                <a:latin typeface="+mj-lt"/>
              </a:rPr>
              <a:t>1 Cor 16:13-14  </a:t>
            </a:r>
          </a:p>
          <a:p>
            <a:pPr algn="ctr"/>
            <a:endParaRPr lang="en-US" sz="2000" b="1" dirty="0">
              <a:latin typeface="+mj-lt"/>
            </a:endParaRPr>
          </a:p>
          <a:p>
            <a:pPr algn="ctr"/>
            <a:r>
              <a:rPr lang="en-US" sz="4400" b="1" dirty="0">
                <a:latin typeface="+mj-lt"/>
              </a:rPr>
              <a:t>Be on your guard, </a:t>
            </a:r>
          </a:p>
          <a:p>
            <a:pPr algn="ctr"/>
            <a:r>
              <a:rPr lang="en-US" sz="4400" b="1" dirty="0">
                <a:latin typeface="+mj-lt"/>
              </a:rPr>
              <a:t>stand firm in the faith, </a:t>
            </a:r>
          </a:p>
          <a:p>
            <a:pPr algn="ctr"/>
            <a:r>
              <a:rPr lang="en-US" sz="4400" b="1" dirty="0">
                <a:latin typeface="+mj-lt"/>
              </a:rPr>
              <a:t>be courageous, </a:t>
            </a:r>
            <a:br>
              <a:rPr lang="en-US" sz="4400" b="1" dirty="0">
                <a:latin typeface="+mj-lt"/>
              </a:rPr>
            </a:br>
            <a:r>
              <a:rPr lang="en-US" sz="4400" b="1" dirty="0">
                <a:latin typeface="+mj-lt"/>
              </a:rPr>
              <a:t>be strong. </a:t>
            </a:r>
          </a:p>
          <a:p>
            <a:pPr algn="ctr"/>
            <a:r>
              <a:rPr lang="en-US" sz="4400" b="1" dirty="0">
                <a:latin typeface="+mj-lt"/>
              </a:rPr>
              <a:t>Do everything in love.</a:t>
            </a:r>
            <a:endParaRPr lang="nb-NO" sz="3600" b="1" dirty="0">
              <a:latin typeface="+mj-lt"/>
            </a:endParaRPr>
          </a:p>
        </p:txBody>
      </p:sp>
    </p:spTree>
    <p:extLst>
      <p:ext uri="{BB962C8B-B14F-4D97-AF65-F5344CB8AC3E}">
        <p14:creationId xmlns:p14="http://schemas.microsoft.com/office/powerpoint/2010/main" val="1312940738"/>
      </p:ext>
    </p:extLst>
  </p:cSld>
  <p:clrMapOvr>
    <a:masterClrMapping/>
  </p:clrMapOvr>
</p:sld>
</file>

<file path=ppt/theme/theme1.xml><?xml version="1.0" encoding="utf-8"?>
<a:theme xmlns:a="http://schemas.openxmlformats.org/drawingml/2006/main" name="Office-tema">
  <a:themeElements>
    <a:clrScheme name="Fullmåne">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2117</TotalTime>
  <Words>7581</Words>
  <Application>Microsoft Office PowerPoint</Application>
  <PresentationFormat>Skjermfremvisning (4:3)</PresentationFormat>
  <Paragraphs>572</Paragraphs>
  <Slides>35</Slides>
  <Notes>19</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35</vt:i4>
      </vt:variant>
    </vt:vector>
  </HeadingPairs>
  <TitlesOfParts>
    <vt:vector size="44" baseType="lpstr">
      <vt:lpstr>Arial</vt:lpstr>
      <vt:lpstr>Arial Black</vt:lpstr>
      <vt:lpstr>Arial Narrow</vt:lpstr>
      <vt:lpstr>Berlin Sans FB Demi</vt:lpstr>
      <vt:lpstr>Calibri</vt:lpstr>
      <vt:lpstr>Cambria Math</vt:lpstr>
      <vt:lpstr>Maiandra GD</vt:lpstr>
      <vt:lpstr>Wingdings</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Four pillars in the biblical theology of the family</vt:lpstr>
      <vt:lpstr>PowerPoint-presentasjon</vt:lpstr>
      <vt:lpstr>PowerPoint-presentasjon</vt:lpstr>
      <vt:lpstr>PowerPoint-presentasjon</vt:lpstr>
      <vt:lpstr>PowerPoint-presentasjon</vt:lpstr>
      <vt:lpstr>PowerPoint-presentasjon</vt:lpstr>
      <vt:lpstr>Useful and important websites</vt:lpstr>
      <vt:lpstr>PowerPoint-presentasjon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Øivind Benestad</dc:creator>
  <cp:lastModifiedBy>Øivind Benestad</cp:lastModifiedBy>
  <cp:revision>100</cp:revision>
  <cp:lastPrinted>2021-12-08T23:47:28Z</cp:lastPrinted>
  <dcterms:created xsi:type="dcterms:W3CDTF">2019-02-08T11:22:30Z</dcterms:created>
  <dcterms:modified xsi:type="dcterms:W3CDTF">2022-10-13T20:46:36Z</dcterms:modified>
</cp:coreProperties>
</file>