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6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870" autoAdjust="0"/>
  </p:normalViewPr>
  <p:slideViewPr>
    <p:cSldViewPr>
      <p:cViewPr varScale="1">
        <p:scale>
          <a:sx n="69" d="100"/>
          <a:sy n="69" d="100"/>
        </p:scale>
        <p:origin x="28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4E7A3-2E24-4B9C-AF24-71BCDC4A557A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EA190-3425-4C47-B22F-1A7DEDAB149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012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236913" y="509588"/>
            <a:ext cx="3398837" cy="2549525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TIPS OG MOMENTER TIL TALEREN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Dette er enkel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men tankevekkende og </a:t>
            </a:r>
            <a:r>
              <a:rPr lang="nb-NO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informativ presentasjon av 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Bibelens lære om ekteskapet. </a:t>
            </a:r>
          </a:p>
          <a:p>
            <a:endParaRPr lang="nb-NO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Dette verset har vært en av kjernetekstene i alle kristne bryllup i alle kirkesamfunn til alle tider.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er essensen av den bibelske læren om ekteskapet.</a:t>
            </a:r>
            <a:endParaRPr lang="nb-NO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ekteskapet er Guds skaperordning for én mann og én kvinne, har gjennom hele kirkehistorien vært et av de lærepunktene som det har vært størst enighet om – på tvers av kirkesamfunnene. Og det er det fortsatt. I verden i dag er det faktisk bare 2-3 prosent av de kristne som tilhører et kirkesamfunn som har omdefinert ekteskapet i sine grunnvoller, slik Den norske kirke har gjort.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Når du kommenterer de forskjellige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delene av verset, kan det være interessant å nevne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uttrykket </a:t>
            </a:r>
            <a:r>
              <a:rPr lang="nb-NO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«holde fast ved»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nb-NO" sz="120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dabaq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på hebraisk) også har betydningen å «være limt sammen med».</a:t>
            </a:r>
          </a:p>
          <a:p>
            <a:b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nb-NO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Bibeloversettelsen som blir brukt på lysbildet, er Bibel 2011, utgitt av Det norske bibelselskap. Dersom taleren ønsker å bruke en annen oversettelse, er det enkelt å endre verset på lysbildet:</a:t>
            </a:r>
            <a:b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pPr marL="228600" indent="-228600">
              <a:buAutoNum type="alphaLcParenR"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Bibel 88/07, utgitt av Norsk Bibel: </a:t>
            </a:r>
            <a:r>
              <a:rPr lang="nb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«Derfor skal mannen forlate far og mor og holde seg til sin hustru, og de to skal være ett kjød.»</a:t>
            </a:r>
            <a:br>
              <a:rPr lang="nb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nb-NO" sz="12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lphaLcParenR"/>
            </a:pPr>
            <a:r>
              <a:rPr lang="nb-N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Bibelen – Guds Ord, utgitt av Bibelforlaget: </a:t>
            </a:r>
            <a:r>
              <a:rPr lang="nb-NO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«Derfor skal mannen forlate sin far og sin mor og være knyttet til sin hustru, og de to skal være ett legeme.»</a:t>
            </a:r>
            <a:endParaRPr lang="nb-N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593401-7213-4FA8-8723-86291B2E8693}" type="slidenum">
              <a:rPr lang="nb-NO" smtClean="0"/>
              <a:t>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Seminar over Ekteskapserklæringen</a:t>
            </a:r>
          </a:p>
        </p:txBody>
      </p:sp>
    </p:spTree>
    <p:extLst>
      <p:ext uri="{BB962C8B-B14F-4D97-AF65-F5344CB8AC3E}">
        <p14:creationId xmlns:p14="http://schemas.microsoft.com/office/powerpoint/2010/main" val="214251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31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998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4246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697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144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452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3321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70441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623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1301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014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25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471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715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560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5461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97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D8D5214-77DA-499B-A712-C3BEF33AD3DC}" type="datetimeFigureOut">
              <a:rPr lang="nb-NO" smtClean="0"/>
              <a:t>11.03.2019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5B23858-BCA9-4F31-8AA7-1F72C25DEA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0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0" y="271066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solidFill>
                  <a:srgbClr val="C00000"/>
                </a:solidFill>
                <a:latin typeface="+mj-lt"/>
              </a:rPr>
              <a:t>«Derfor skal </a:t>
            </a:r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mannen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 </a:t>
            </a:r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forlate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</a:t>
            </a:r>
          </a:p>
          <a:p>
            <a:pPr algn="ctr"/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sin far og sin mor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nb-NO" sz="2400" dirty="0">
                <a:solidFill>
                  <a:srgbClr val="C00000"/>
                </a:solidFill>
                <a:latin typeface="+mj-lt"/>
              </a:rPr>
              <a:t>og</a:t>
            </a:r>
          </a:p>
          <a:p>
            <a:pPr algn="ctr"/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holde fast ved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 </a:t>
            </a:r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sin kvinne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, </a:t>
            </a:r>
          </a:p>
          <a:p>
            <a:pPr algn="ctr"/>
            <a:r>
              <a:rPr lang="nb-NO" sz="2400" dirty="0">
                <a:solidFill>
                  <a:srgbClr val="C00000"/>
                </a:solidFill>
                <a:latin typeface="+mj-lt"/>
              </a:rPr>
              <a:t>og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de to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nb-NO" sz="2400" dirty="0">
                <a:solidFill>
                  <a:srgbClr val="C00000"/>
                </a:solidFill>
                <a:latin typeface="+mj-lt"/>
              </a:rPr>
              <a:t>skal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være</a:t>
            </a:r>
            <a:r>
              <a:rPr lang="nb-NO" sz="2400" b="1" dirty="0">
                <a:solidFill>
                  <a:srgbClr val="C00000"/>
                </a:solidFill>
                <a:latin typeface="+mj-lt"/>
              </a:rPr>
              <a:t>  </a:t>
            </a:r>
            <a:r>
              <a:rPr lang="nb-NO" sz="2400" b="1" u="sng" dirty="0">
                <a:solidFill>
                  <a:srgbClr val="C00000"/>
                </a:solidFill>
                <a:latin typeface="+mj-lt"/>
              </a:rPr>
              <a:t>én kropp</a:t>
            </a:r>
            <a:r>
              <a:rPr lang="nb-NO" sz="2400" dirty="0">
                <a:solidFill>
                  <a:srgbClr val="C00000"/>
                </a:solidFill>
              </a:rPr>
              <a:t>.</a:t>
            </a:r>
            <a:r>
              <a:rPr lang="nb-NO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0" y="980728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latin typeface="+mj-lt"/>
              </a:rPr>
              <a:t>1 Mosebok 2,24  </a:t>
            </a:r>
            <a:r>
              <a:rPr lang="nb-NO" sz="2400" b="1" dirty="0">
                <a:latin typeface="+mj-lt"/>
                <a:sym typeface="Wingdings"/>
              </a:rPr>
              <a:t> </a:t>
            </a:r>
            <a:r>
              <a:rPr lang="nb-NO" sz="2400" b="1" dirty="0">
                <a:latin typeface="+mj-lt"/>
              </a:rPr>
              <a:t> Matteus 19,5  </a:t>
            </a:r>
            <a:r>
              <a:rPr lang="nb-NO" sz="2400" b="1" dirty="0">
                <a:latin typeface="+mj-lt"/>
                <a:sym typeface="Wingdings"/>
              </a:rPr>
              <a:t> </a:t>
            </a:r>
            <a:r>
              <a:rPr lang="nb-NO" sz="2400" b="1" dirty="0">
                <a:latin typeface="+mj-lt"/>
              </a:rPr>
              <a:t> Markus 10,7-8</a:t>
            </a:r>
          </a:p>
          <a:p>
            <a:pPr algn="ctr"/>
            <a:r>
              <a:rPr lang="nb-NO" i="1" dirty="0">
                <a:latin typeface="+mj-lt"/>
              </a:rPr>
              <a:t>(Bibel 2011)</a:t>
            </a:r>
          </a:p>
        </p:txBody>
      </p:sp>
      <p:cxnSp>
        <p:nvCxnSpPr>
          <p:cNvPr id="5" name="Rett pil 4"/>
          <p:cNvCxnSpPr/>
          <p:nvPr/>
        </p:nvCxnSpPr>
        <p:spPr>
          <a:xfrm flipV="1">
            <a:off x="4788026" y="2564906"/>
            <a:ext cx="5276" cy="3046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tt pil 6"/>
          <p:cNvCxnSpPr>
            <a:cxnSpLocks/>
          </p:cNvCxnSpPr>
          <p:nvPr/>
        </p:nvCxnSpPr>
        <p:spPr>
          <a:xfrm>
            <a:off x="6300192" y="3688880"/>
            <a:ext cx="363336" cy="21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>
            <a:cxnSpLocks/>
          </p:cNvCxnSpPr>
          <p:nvPr/>
        </p:nvCxnSpPr>
        <p:spPr>
          <a:xfrm>
            <a:off x="4644008" y="4322357"/>
            <a:ext cx="0" cy="3307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tt pil 13"/>
          <p:cNvCxnSpPr>
            <a:cxnSpLocks/>
          </p:cNvCxnSpPr>
          <p:nvPr/>
        </p:nvCxnSpPr>
        <p:spPr>
          <a:xfrm flipV="1">
            <a:off x="6444208" y="2626459"/>
            <a:ext cx="246584" cy="243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pil 14"/>
          <p:cNvCxnSpPr>
            <a:cxnSpLocks/>
          </p:cNvCxnSpPr>
          <p:nvPr/>
        </p:nvCxnSpPr>
        <p:spPr>
          <a:xfrm flipH="1">
            <a:off x="1907706" y="3779841"/>
            <a:ext cx="954359" cy="6886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pil 15"/>
          <p:cNvCxnSpPr/>
          <p:nvPr/>
        </p:nvCxnSpPr>
        <p:spPr>
          <a:xfrm>
            <a:off x="5711302" y="4569382"/>
            <a:ext cx="979492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pil 16"/>
          <p:cNvCxnSpPr>
            <a:endCxn id="34" idx="0"/>
          </p:cNvCxnSpPr>
          <p:nvPr/>
        </p:nvCxnSpPr>
        <p:spPr>
          <a:xfrm flipH="1">
            <a:off x="2735796" y="4621066"/>
            <a:ext cx="612072" cy="960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Sylinder 25"/>
          <p:cNvSpPr txBox="1"/>
          <p:nvPr/>
        </p:nvSpPr>
        <p:spPr>
          <a:xfrm>
            <a:off x="467544" y="1916834"/>
            <a:ext cx="2664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Den naturlige familien med mor og far</a:t>
            </a:r>
          </a:p>
        </p:txBody>
      </p:sp>
      <p:sp>
        <p:nvSpPr>
          <p:cNvPr id="29" name="TekstSylinder 28"/>
          <p:cNvSpPr txBox="1"/>
          <p:nvPr/>
        </p:nvSpPr>
        <p:spPr>
          <a:xfrm>
            <a:off x="395536" y="436510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Ny familie, 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</a:rPr>
              <a:t>ny sosial enhet, livslang trofasthet</a:t>
            </a:r>
          </a:p>
        </p:txBody>
      </p:sp>
      <p:sp>
        <p:nvSpPr>
          <p:cNvPr id="34" name="TekstSylinder 33"/>
          <p:cNvSpPr txBox="1"/>
          <p:nvPr/>
        </p:nvSpPr>
        <p:spPr>
          <a:xfrm>
            <a:off x="1619672" y="5581691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Et par, bestående av én mann og 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</a:rPr>
              <a:t>én kvinne</a:t>
            </a:r>
          </a:p>
        </p:txBody>
      </p:sp>
      <p:cxnSp>
        <p:nvCxnSpPr>
          <p:cNvPr id="36" name="Rett pil 35"/>
          <p:cNvCxnSpPr>
            <a:cxnSpLocks/>
          </p:cNvCxnSpPr>
          <p:nvPr/>
        </p:nvCxnSpPr>
        <p:spPr>
          <a:xfrm flipH="1" flipV="1">
            <a:off x="1907704" y="2772482"/>
            <a:ext cx="1224136" cy="4561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kstSylinder 40"/>
          <p:cNvSpPr txBox="1"/>
          <p:nvPr/>
        </p:nvSpPr>
        <p:spPr>
          <a:xfrm>
            <a:off x="6732240" y="1916832"/>
            <a:ext cx="1769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Oppbrudd,</a:t>
            </a:r>
          </a:p>
          <a:p>
            <a:r>
              <a:rPr lang="nb-NO" sz="2000" b="1" dirty="0">
                <a:latin typeface="+mj-lt"/>
              </a:rPr>
              <a:t>ny livsfase, 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</a:rPr>
              <a:t>ny lojalitet</a:t>
            </a:r>
          </a:p>
        </p:txBody>
      </p:sp>
      <p:sp>
        <p:nvSpPr>
          <p:cNvPr id="42" name="TekstSylinder 41"/>
          <p:cNvSpPr txBox="1"/>
          <p:nvPr/>
        </p:nvSpPr>
        <p:spPr>
          <a:xfrm>
            <a:off x="3563888" y="1918573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000" b="1" dirty="0">
                <a:latin typeface="+mj-lt"/>
              </a:rPr>
              <a:t>Voksen, 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</a:rPr>
              <a:t>selvstendig person</a:t>
            </a:r>
          </a:p>
        </p:txBody>
      </p:sp>
      <p:sp>
        <p:nvSpPr>
          <p:cNvPr id="43" name="TekstSylinder 42"/>
          <p:cNvSpPr txBox="1"/>
          <p:nvPr/>
        </p:nvSpPr>
        <p:spPr>
          <a:xfrm>
            <a:off x="5796136" y="5019278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En unik enhet mellom 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</a:rPr>
              <a:t>mann og kvinne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  <a:sym typeface="Wingdings" panose="05000000000000000000" pitchFamily="2" charset="2"/>
              </a:rPr>
              <a:t> </a:t>
            </a:r>
            <a:r>
              <a:rPr lang="nb-NO" sz="2000" b="1" dirty="0">
                <a:latin typeface="+mj-lt"/>
              </a:rPr>
              <a:t>Familie og </a:t>
            </a:r>
          </a:p>
          <a:p>
            <a:r>
              <a:rPr lang="nb-NO" sz="2000" b="1" dirty="0">
                <a:latin typeface="+mj-lt"/>
              </a:rPr>
              <a:t>     foreldreskap</a:t>
            </a:r>
          </a:p>
        </p:txBody>
      </p:sp>
      <p:sp>
        <p:nvSpPr>
          <p:cNvPr id="44" name="TekstSylinder 43"/>
          <p:cNvSpPr txBox="1"/>
          <p:nvPr/>
        </p:nvSpPr>
        <p:spPr>
          <a:xfrm>
            <a:off x="0" y="34485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400" b="1" dirty="0">
                <a:solidFill>
                  <a:srgbClr val="7030A0"/>
                </a:solidFill>
                <a:latin typeface="Arial Black" panose="020B0A04020102020204" pitchFamily="34" charset="0"/>
              </a:rPr>
              <a:t>En bibelsk forståelse av ekteskapet</a:t>
            </a:r>
          </a:p>
        </p:txBody>
      </p:sp>
      <p:sp>
        <p:nvSpPr>
          <p:cNvPr id="57" name="TekstSylinder 56"/>
          <p:cNvSpPr txBox="1"/>
          <p:nvPr/>
        </p:nvSpPr>
        <p:spPr>
          <a:xfrm>
            <a:off x="6732240" y="3284984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Mann og kvinne, </a:t>
            </a:r>
          </a:p>
          <a:p>
            <a:r>
              <a:rPr lang="nb-NO" sz="2000" b="1" dirty="0">
                <a:latin typeface="+mj-lt"/>
              </a:rPr>
              <a:t>to kjønn som </a:t>
            </a:r>
            <a:br>
              <a:rPr lang="nb-NO" sz="2000" b="1" dirty="0">
                <a:latin typeface="+mj-lt"/>
              </a:rPr>
            </a:br>
            <a:r>
              <a:rPr lang="nb-NO" sz="2000" b="1" dirty="0">
                <a:latin typeface="+mj-lt"/>
              </a:rPr>
              <a:t>tilhører og utfyller hverandre</a:t>
            </a:r>
          </a:p>
        </p:txBody>
      </p:sp>
      <p:sp>
        <p:nvSpPr>
          <p:cNvPr id="71" name="TekstSylinder 70"/>
          <p:cNvSpPr txBox="1"/>
          <p:nvPr/>
        </p:nvSpPr>
        <p:spPr>
          <a:xfrm>
            <a:off x="4006488" y="4653136"/>
            <a:ext cx="17176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>
                <a:latin typeface="+mj-lt"/>
              </a:rPr>
              <a:t>Prosess med kjærlighet, læring og utvikling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28680"/>
            <a:ext cx="1619672" cy="9204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558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4" grpId="0"/>
      <p:bldP spid="41" grpId="0"/>
      <p:bldP spid="42" grpId="0"/>
      <p:bldP spid="43" grpId="0"/>
      <p:bldP spid="57" grpId="0"/>
      <p:bldP spid="71" grpId="0"/>
    </p:bldLst>
  </p:timing>
</p:sld>
</file>

<file path=ppt/theme/theme1.xml><?xml version="1.0" encoding="utf-8"?>
<a:theme xmlns:a="http://schemas.openxmlformats.org/drawingml/2006/main" name="Dråpe">
  <a:themeElements>
    <a:clrScheme name="Dråpe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å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å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TM04033925[[fn=Dråpe]]</Template>
  <TotalTime>14</TotalTime>
  <Words>247</Words>
  <Application>Microsoft Office PowerPoint</Application>
  <PresentationFormat>Skjermfremvisning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Tw Cen MT</vt:lpstr>
      <vt:lpstr>Dråpe</vt:lpstr>
      <vt:lpstr>PowerPoint-presentasjon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</dc:creator>
  <cp:lastModifiedBy>Øivind Benestad</cp:lastModifiedBy>
  <cp:revision>4</cp:revision>
  <dcterms:created xsi:type="dcterms:W3CDTF">2018-07-06T22:08:20Z</dcterms:created>
  <dcterms:modified xsi:type="dcterms:W3CDTF">2019-03-11T00:12:53Z</dcterms:modified>
</cp:coreProperties>
</file>