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3"/>
  </p:notesMasterIdLst>
  <p:sldIdLst>
    <p:sldId id="6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0870" autoAdjust="0"/>
  </p:normalViewPr>
  <p:slideViewPr>
    <p:cSldViewPr>
      <p:cViewPr varScale="1">
        <p:scale>
          <a:sx n="69" d="100"/>
          <a:sy n="69" d="100"/>
        </p:scale>
        <p:origin x="281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C4E7A3-2E24-4B9C-AF24-71BCDC4A557A}" type="datetimeFigureOut">
              <a:rPr lang="nb-NO" smtClean="0"/>
              <a:t>11.03.2019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3EA190-3425-4C47-B22F-1A7DEDAB149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501243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>
          <a:xfrm>
            <a:off x="3236913" y="509588"/>
            <a:ext cx="3398837" cy="2549525"/>
          </a:xfrm>
        </p:spPr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b-NO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TIPS OG MOMENTER TIL TALEREN</a:t>
            </a:r>
            <a:endParaRPr lang="nb-NO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nb-NO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nb-NO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Dette er enkel</a:t>
            </a:r>
            <a:r>
              <a:rPr lang="nb-NO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men tankevekkende og </a:t>
            </a:r>
            <a:r>
              <a:rPr lang="nb-NO"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informativ presentasjon av </a:t>
            </a:r>
            <a:r>
              <a:rPr lang="nb-NO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Bibelens lære om ekteskapet. </a:t>
            </a:r>
          </a:p>
          <a:p>
            <a:endParaRPr lang="nb-NO" sz="1200" kern="1200" baseline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nb-NO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Dette verset har vært en av kjernetekstene i alle kristne bryllup i alle kirkesamfunn til alle tider. </a:t>
            </a:r>
            <a:r>
              <a:rPr lang="nb-NO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Det er essensen av den bibelske læren om ekteskapet.</a:t>
            </a:r>
            <a:endParaRPr lang="nb-NO" sz="1200" kern="1200" baseline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nb-NO" sz="1200" kern="1200" baseline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nb-NO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At ekteskapet er Guds skaperordning for én mann og én kvinne, har gjennom hele kirkehistorien vært et av de lærepunktene som det har vært størst enighet om – på tvers av kirkesamfunnene. Og det er det fortsatt. I verden i dag er det faktisk bare 2-3 prosent av de kristne som tilhører et kirkesamfunn som har omdefinert ekteskapet i sine grunnvoller, slik Den norske kirke har gjort.</a:t>
            </a:r>
            <a:endParaRPr lang="nb-NO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nb-NO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nb-NO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Når du kommenterer de forskjellige</a:t>
            </a:r>
            <a:r>
              <a:rPr lang="nb-NO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delene av verset, kan det være interessant å nevne </a:t>
            </a:r>
            <a:r>
              <a:rPr lang="nb-NO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at uttrykket </a:t>
            </a:r>
            <a:r>
              <a:rPr lang="nb-NO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«holde fast ved» </a:t>
            </a:r>
            <a:r>
              <a:rPr lang="nb-NO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nb-NO" sz="12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dabaq</a:t>
            </a:r>
            <a:r>
              <a:rPr lang="nb-NO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på hebraisk) også har betydningen å «være limt sammen med».</a:t>
            </a:r>
          </a:p>
          <a:p>
            <a:br>
              <a:rPr lang="nb-NO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nb-NO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*</a:t>
            </a:r>
            <a:r>
              <a:rPr lang="nb-NO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nb-NO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Bibeloversettelsen som blir brukt på lysbildet, er Bibel 2011, utgitt av Det norske bibelselskap. Dersom taleren ønsker å bruke en annen oversettelse, er det enkelt å endre verset på lysbildet:</a:t>
            </a:r>
            <a:br>
              <a:rPr lang="nb-NO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nb-NO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</a:t>
            </a:r>
          </a:p>
          <a:p>
            <a:pPr marL="228600" indent="-228600">
              <a:buAutoNum type="alphaLcParenR"/>
            </a:pPr>
            <a:r>
              <a:rPr lang="nb-NO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Bibel 88/07, utgitt av Norsk Bibel: </a:t>
            </a:r>
            <a:r>
              <a:rPr lang="nb-NO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«Derfor skal mannen forlate far og mor og holde seg til sin hustru, og de to skal være ett kjød.»</a:t>
            </a:r>
            <a:br>
              <a:rPr lang="nb-NO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nb-NO" sz="1200" b="1" i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228600" indent="-228600">
              <a:buAutoNum type="alphaLcParenR"/>
            </a:pPr>
            <a:r>
              <a:rPr lang="nb-NO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Bibelen – Guds Ord, utgitt av Bibelforlaget: </a:t>
            </a:r>
            <a:r>
              <a:rPr lang="nb-NO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«Derfor skal mannen forlate sin far og sin mor og være knyttet til sin hustru, og de to skal være ett legeme.»</a:t>
            </a:r>
            <a:endParaRPr lang="nb-NO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593401-7213-4FA8-8723-86291B2E8693}" type="slidenum">
              <a:rPr lang="nb-NO" smtClean="0"/>
              <a:t>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Seminar over Ekteskapserklæringen</a:t>
            </a:r>
          </a:p>
        </p:txBody>
      </p:sp>
    </p:spTree>
    <p:extLst>
      <p:ext uri="{BB962C8B-B14F-4D97-AF65-F5344CB8AC3E}">
        <p14:creationId xmlns:p14="http://schemas.microsoft.com/office/powerpoint/2010/main" val="21425103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3259" y="1300786"/>
            <a:ext cx="6517482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3259" y="3886201"/>
            <a:ext cx="6517482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D5214-77DA-499B-A712-C3BEF33AD3DC}" type="datetimeFigureOut">
              <a:rPr lang="nb-NO" smtClean="0"/>
              <a:t>11.03.2019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23858-BCA9-4F31-8AA7-1F72C25DEA5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73128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e med bilde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4289374"/>
            <a:ext cx="7773324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88558" y="698261"/>
            <a:ext cx="7366899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/>
              <a:t>Klikk på ikonet for å legge til et bilde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5108728"/>
            <a:ext cx="7773339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D5214-77DA-499B-A712-C3BEF33AD3DC}" type="datetimeFigureOut">
              <a:rPr lang="nb-NO" smtClean="0"/>
              <a:t>11.03.2019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23858-BCA9-4F31-8AA7-1F72C25DEA5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39980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204821"/>
            <a:ext cx="7773339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D5214-77DA-499B-A712-C3BEF33AD3DC}" type="datetimeFigureOut">
              <a:rPr lang="nb-NO" smtClean="0"/>
              <a:t>11.03.2019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23858-BCA9-4F31-8AA7-1F72C25DEA5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342467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tat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872588"/>
            <a:ext cx="6977064" cy="272991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372797"/>
            <a:ext cx="7773339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D5214-77DA-499B-A712-C3BEF33AD3DC}" type="datetimeFigureOut">
              <a:rPr lang="nb-NO" smtClean="0"/>
              <a:t>11.03.2019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23858-BCA9-4F31-8AA7-1F72C25DEA5F}" type="slidenum">
              <a:rPr lang="nb-NO" smtClean="0"/>
              <a:t>‹#›</a:t>
            </a:fld>
            <a:endParaRPr lang="nb-NO"/>
          </a:p>
        </p:txBody>
      </p:sp>
      <p:sp>
        <p:nvSpPr>
          <p:cNvPr id="11" name="TextBox 10"/>
          <p:cNvSpPr txBox="1"/>
          <p:nvPr/>
        </p:nvSpPr>
        <p:spPr>
          <a:xfrm>
            <a:off x="737626" y="887859"/>
            <a:ext cx="546888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850130" y="3120015"/>
            <a:ext cx="553641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446978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vne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2138722"/>
            <a:ext cx="7773339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662335"/>
            <a:ext cx="777333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D5214-77DA-499B-A712-C3BEF33AD3DC}" type="datetimeFigureOut">
              <a:rPr lang="nb-NO" smtClean="0"/>
              <a:t>11.03.2019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23858-BCA9-4F31-8AA7-1F72C25DEA5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401440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1605094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3"/>
            <a:ext cx="2474232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31" y="2943356"/>
            <a:ext cx="2474232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9292" y="2367093"/>
            <a:ext cx="246864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12" y="2943356"/>
            <a:ext cx="2477513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367093"/>
            <a:ext cx="24786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9974" y="2943356"/>
            <a:ext cx="247869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D5214-77DA-499B-A712-C3BEF33AD3DC}" type="datetimeFigureOut">
              <a:rPr lang="nb-NO" smtClean="0"/>
              <a:t>11.03.2019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23858-BCA9-4F31-8AA7-1F72C25DEA5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794524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nner for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31" y="610772"/>
            <a:ext cx="7773339" cy="1603922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31" y="4204820"/>
            <a:ext cx="247230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5331" y="2367093"/>
            <a:ext cx="2472307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b-NO"/>
              <a:t>Klikk på ikonet for å legge til et bilde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31" y="4781082"/>
            <a:ext cx="2472307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69" y="4204820"/>
            <a:ext cx="247637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31011" y="2367093"/>
            <a:ext cx="2477514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b-NO"/>
              <a:t>Klikk på ikonet for å legge til et bilde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781081"/>
            <a:ext cx="2477514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4204820"/>
            <a:ext cx="247551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79974" y="2367093"/>
            <a:ext cx="2478696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b-NO"/>
              <a:t>Klikk på ikonet for å legge til et bilde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880" y="4781079"/>
            <a:ext cx="2478790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D5214-77DA-499B-A712-C3BEF33AD3DC}" type="datetimeFigureOut">
              <a:rPr lang="nb-NO" smtClean="0"/>
              <a:t>11.03.2019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23858-BCA9-4F31-8AA7-1F72C25DEA5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533213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2367094"/>
            <a:ext cx="7773339" cy="3424107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D5214-77DA-499B-A712-C3BEF33AD3DC}" type="datetimeFigureOut">
              <a:rPr lang="nb-NO" smtClean="0"/>
              <a:t>11.03.2019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23858-BCA9-4F31-8AA7-1F72C25DEA5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870441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2"/>
            <a:ext cx="1914995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609602"/>
            <a:ext cx="5744043" cy="5181599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D5214-77DA-499B-A712-C3BEF33AD3DC}" type="datetimeFigureOut">
              <a:rPr lang="nb-NO" smtClean="0"/>
              <a:t>11.03.2019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23858-BCA9-4F31-8AA7-1F72C25DEA5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26232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7772870" cy="3424107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D5214-77DA-499B-A712-C3BEF33AD3DC}" type="datetimeFigureOut">
              <a:rPr lang="nb-NO" smtClean="0"/>
              <a:t>11.03.2019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23858-BCA9-4F31-8AA7-1F72C25DEA5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11301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828564"/>
            <a:ext cx="7763814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3657458"/>
            <a:ext cx="7763814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D5214-77DA-499B-A712-C3BEF33AD3DC}" type="datetimeFigureOut">
              <a:rPr lang="nb-NO" smtClean="0"/>
              <a:t>11.03.2019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23858-BCA9-4F31-8AA7-1F72C25DEA5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00142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3829520" cy="3424107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629150" y="2367093"/>
            <a:ext cx="3829050" cy="3424107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D5214-77DA-499B-A712-C3BEF33AD3DC}" type="datetimeFigureOut">
              <a:rPr lang="nb-NO" smtClean="0"/>
              <a:t>11.03.2019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23858-BCA9-4F31-8AA7-1F72C25DEA5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2254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9746" y="2371018"/>
            <a:ext cx="3655106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685331" y="3051013"/>
            <a:ext cx="3829520" cy="2740187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7317" y="2371018"/>
            <a:ext cx="3661353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629150" y="3051013"/>
            <a:ext cx="3829051" cy="2740187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D5214-77DA-499B-A712-C3BEF33AD3DC}" type="datetimeFigureOut">
              <a:rPr lang="nb-NO" smtClean="0"/>
              <a:t>11.03.2019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23858-BCA9-4F31-8AA7-1F72C25DEA5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74713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D5214-77DA-499B-A712-C3BEF33AD3DC}" type="datetimeFigureOut">
              <a:rPr lang="nb-NO" smtClean="0"/>
              <a:t>11.03.2019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23858-BCA9-4F31-8AA7-1F72C25DEA5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07155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D5214-77DA-499B-A712-C3BEF33AD3DC}" type="datetimeFigureOut">
              <a:rPr lang="nb-NO" smtClean="0"/>
              <a:t>11.03.2019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23858-BCA9-4F31-8AA7-1F72C25DEA5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95606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2951766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808547" y="609601"/>
            <a:ext cx="4650122" cy="5181599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2632852"/>
            <a:ext cx="2951767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D5214-77DA-499B-A712-C3BEF33AD3DC}" type="datetimeFigureOut">
              <a:rPr lang="nb-NO" smtClean="0"/>
              <a:t>11.03.2019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23858-BCA9-4F31-8AA7-1F72C25DEA5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85461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2" y="609600"/>
            <a:ext cx="4129618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04270" y="609601"/>
            <a:ext cx="3005851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/>
              <a:t>Klikk på ikonet for å legge til et bilde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632853"/>
            <a:ext cx="4129604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D5214-77DA-499B-A712-C3BEF33AD3DC}" type="datetimeFigureOut">
              <a:rPr lang="nb-NO" smtClean="0"/>
              <a:t>11.03.2019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23858-BCA9-4F31-8AA7-1F72C25DEA5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89706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4"/>
            <a:ext cx="7773339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3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D8D5214-77DA-499B-A712-C3BEF33AD3DC}" type="datetimeFigureOut">
              <a:rPr lang="nb-NO" smtClean="0"/>
              <a:t>11.03.2019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31" y="5883276"/>
            <a:ext cx="5004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73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95B23858-BCA9-4F31-8AA7-1F72C25DEA5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5800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Sylinder 1"/>
          <p:cNvSpPr txBox="1"/>
          <p:nvPr/>
        </p:nvSpPr>
        <p:spPr>
          <a:xfrm>
            <a:off x="0" y="2710661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2400" dirty="0">
                <a:solidFill>
                  <a:srgbClr val="C00000"/>
                </a:solidFill>
                <a:latin typeface="+mj-lt"/>
              </a:rPr>
              <a:t>«Derfor skal </a:t>
            </a:r>
            <a:r>
              <a:rPr lang="nb-NO" sz="2400" b="1" u="sng" dirty="0">
                <a:solidFill>
                  <a:srgbClr val="C00000"/>
                </a:solidFill>
                <a:latin typeface="+mj-lt"/>
              </a:rPr>
              <a:t>mannen</a:t>
            </a:r>
            <a:r>
              <a:rPr lang="nb-NO" sz="2400" b="1" dirty="0">
                <a:solidFill>
                  <a:srgbClr val="C00000"/>
                </a:solidFill>
                <a:latin typeface="+mj-lt"/>
              </a:rPr>
              <a:t>  </a:t>
            </a:r>
            <a:r>
              <a:rPr lang="nb-NO" sz="2400" b="1" u="sng" dirty="0">
                <a:solidFill>
                  <a:srgbClr val="C00000"/>
                </a:solidFill>
                <a:latin typeface="+mj-lt"/>
              </a:rPr>
              <a:t>forlate</a:t>
            </a:r>
            <a:r>
              <a:rPr lang="nb-NO" sz="2400" b="1" dirty="0">
                <a:solidFill>
                  <a:srgbClr val="C00000"/>
                </a:solidFill>
                <a:latin typeface="+mj-lt"/>
              </a:rPr>
              <a:t> </a:t>
            </a:r>
          </a:p>
          <a:p>
            <a:pPr algn="ctr"/>
            <a:r>
              <a:rPr lang="nb-NO" sz="2400" b="1" u="sng" dirty="0">
                <a:solidFill>
                  <a:srgbClr val="C00000"/>
                </a:solidFill>
                <a:latin typeface="+mj-lt"/>
              </a:rPr>
              <a:t>sin far og sin mor</a:t>
            </a:r>
            <a:r>
              <a:rPr lang="nb-NO" sz="2400" b="1" dirty="0">
                <a:solidFill>
                  <a:srgbClr val="C00000"/>
                </a:solidFill>
                <a:latin typeface="+mj-lt"/>
              </a:rPr>
              <a:t> </a:t>
            </a:r>
            <a:r>
              <a:rPr lang="nb-NO" sz="2400" dirty="0">
                <a:solidFill>
                  <a:srgbClr val="C00000"/>
                </a:solidFill>
                <a:latin typeface="+mj-lt"/>
              </a:rPr>
              <a:t>og</a:t>
            </a:r>
          </a:p>
          <a:p>
            <a:pPr algn="ctr"/>
            <a:r>
              <a:rPr lang="nb-NO" sz="2400" b="1" u="sng" dirty="0">
                <a:solidFill>
                  <a:srgbClr val="C00000"/>
                </a:solidFill>
                <a:latin typeface="+mj-lt"/>
              </a:rPr>
              <a:t>holde fast ved</a:t>
            </a:r>
            <a:r>
              <a:rPr lang="nb-NO" sz="2400" b="1" dirty="0">
                <a:solidFill>
                  <a:srgbClr val="C00000"/>
                </a:solidFill>
                <a:latin typeface="+mj-lt"/>
              </a:rPr>
              <a:t>  </a:t>
            </a:r>
            <a:r>
              <a:rPr lang="nb-NO" sz="2400" b="1" u="sng" dirty="0">
                <a:solidFill>
                  <a:srgbClr val="C00000"/>
                </a:solidFill>
                <a:latin typeface="+mj-lt"/>
              </a:rPr>
              <a:t>sin kvinne</a:t>
            </a:r>
            <a:r>
              <a:rPr lang="nb-NO" sz="2400" b="1" dirty="0">
                <a:solidFill>
                  <a:srgbClr val="C00000"/>
                </a:solidFill>
                <a:latin typeface="+mj-lt"/>
              </a:rPr>
              <a:t>, </a:t>
            </a:r>
          </a:p>
          <a:p>
            <a:pPr algn="ctr"/>
            <a:r>
              <a:rPr lang="nb-NO" sz="2400" dirty="0">
                <a:solidFill>
                  <a:srgbClr val="C00000"/>
                </a:solidFill>
                <a:latin typeface="+mj-lt"/>
              </a:rPr>
              <a:t>og</a:t>
            </a:r>
            <a:r>
              <a:rPr lang="nb-NO" sz="2400" b="1" dirty="0">
                <a:solidFill>
                  <a:srgbClr val="C00000"/>
                </a:solidFill>
                <a:latin typeface="+mj-lt"/>
              </a:rPr>
              <a:t> </a:t>
            </a:r>
            <a:r>
              <a:rPr lang="nb-NO" sz="2400" b="1" u="sng" dirty="0">
                <a:solidFill>
                  <a:srgbClr val="C00000"/>
                </a:solidFill>
                <a:latin typeface="+mj-lt"/>
              </a:rPr>
              <a:t>de to</a:t>
            </a:r>
            <a:r>
              <a:rPr lang="nb-NO" sz="2400" b="1" dirty="0">
                <a:solidFill>
                  <a:srgbClr val="C00000"/>
                </a:solidFill>
                <a:latin typeface="+mj-lt"/>
              </a:rPr>
              <a:t> </a:t>
            </a:r>
            <a:r>
              <a:rPr lang="nb-NO" sz="2400" dirty="0">
                <a:solidFill>
                  <a:srgbClr val="C00000"/>
                </a:solidFill>
                <a:latin typeface="+mj-lt"/>
              </a:rPr>
              <a:t>skal</a:t>
            </a:r>
            <a:r>
              <a:rPr lang="nb-NO" sz="2400" b="1" dirty="0">
                <a:solidFill>
                  <a:srgbClr val="C00000"/>
                </a:solidFill>
                <a:latin typeface="+mj-lt"/>
              </a:rPr>
              <a:t> </a:t>
            </a:r>
            <a:r>
              <a:rPr lang="nb-NO" sz="2400" b="1" u="sng" dirty="0">
                <a:solidFill>
                  <a:srgbClr val="C00000"/>
                </a:solidFill>
                <a:latin typeface="+mj-lt"/>
              </a:rPr>
              <a:t>være</a:t>
            </a:r>
            <a:r>
              <a:rPr lang="nb-NO" sz="2400" b="1" dirty="0">
                <a:solidFill>
                  <a:srgbClr val="C00000"/>
                </a:solidFill>
                <a:latin typeface="+mj-lt"/>
              </a:rPr>
              <a:t>  </a:t>
            </a:r>
            <a:r>
              <a:rPr lang="nb-NO" sz="2400" b="1" u="sng" dirty="0">
                <a:solidFill>
                  <a:srgbClr val="C00000"/>
                </a:solidFill>
                <a:latin typeface="+mj-lt"/>
              </a:rPr>
              <a:t>én kropp</a:t>
            </a:r>
            <a:r>
              <a:rPr lang="nb-NO" sz="2400" dirty="0">
                <a:solidFill>
                  <a:srgbClr val="C00000"/>
                </a:solidFill>
              </a:rPr>
              <a:t>.</a:t>
            </a:r>
            <a:r>
              <a:rPr lang="nb-NO" sz="2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</a:p>
        </p:txBody>
      </p:sp>
      <p:sp>
        <p:nvSpPr>
          <p:cNvPr id="3" name="TekstSylinder 2"/>
          <p:cNvSpPr txBox="1"/>
          <p:nvPr/>
        </p:nvSpPr>
        <p:spPr>
          <a:xfrm>
            <a:off x="0" y="980728"/>
            <a:ext cx="9144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2400" b="1" dirty="0">
                <a:latin typeface="+mj-lt"/>
              </a:rPr>
              <a:t>1 Mosebok 2,24  </a:t>
            </a:r>
            <a:r>
              <a:rPr lang="nb-NO" sz="2400" b="1" dirty="0">
                <a:latin typeface="+mj-lt"/>
                <a:sym typeface="Wingdings"/>
              </a:rPr>
              <a:t> </a:t>
            </a:r>
            <a:r>
              <a:rPr lang="nb-NO" sz="2400" b="1" dirty="0">
                <a:latin typeface="+mj-lt"/>
              </a:rPr>
              <a:t> Matteus 19,5  </a:t>
            </a:r>
            <a:r>
              <a:rPr lang="nb-NO" sz="2400" b="1" dirty="0">
                <a:latin typeface="+mj-lt"/>
                <a:sym typeface="Wingdings"/>
              </a:rPr>
              <a:t> </a:t>
            </a:r>
            <a:r>
              <a:rPr lang="nb-NO" sz="2400" b="1" dirty="0">
                <a:latin typeface="+mj-lt"/>
              </a:rPr>
              <a:t> Markus 10,7-8</a:t>
            </a:r>
          </a:p>
          <a:p>
            <a:pPr algn="ctr"/>
            <a:r>
              <a:rPr lang="nb-NO" i="1" dirty="0">
                <a:latin typeface="+mj-lt"/>
              </a:rPr>
              <a:t>(Bibel 2011)</a:t>
            </a:r>
          </a:p>
        </p:txBody>
      </p:sp>
      <p:cxnSp>
        <p:nvCxnSpPr>
          <p:cNvPr id="5" name="Rett pil 4"/>
          <p:cNvCxnSpPr/>
          <p:nvPr/>
        </p:nvCxnSpPr>
        <p:spPr>
          <a:xfrm flipV="1">
            <a:off x="4788026" y="2564906"/>
            <a:ext cx="5276" cy="30468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ett pil 6"/>
          <p:cNvCxnSpPr>
            <a:cxnSpLocks/>
          </p:cNvCxnSpPr>
          <p:nvPr/>
        </p:nvCxnSpPr>
        <p:spPr>
          <a:xfrm>
            <a:off x="6300192" y="3688880"/>
            <a:ext cx="363336" cy="21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ett pil 12"/>
          <p:cNvCxnSpPr>
            <a:cxnSpLocks/>
          </p:cNvCxnSpPr>
          <p:nvPr/>
        </p:nvCxnSpPr>
        <p:spPr>
          <a:xfrm>
            <a:off x="4644008" y="4322357"/>
            <a:ext cx="0" cy="3307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ett pil 13"/>
          <p:cNvCxnSpPr>
            <a:cxnSpLocks/>
          </p:cNvCxnSpPr>
          <p:nvPr/>
        </p:nvCxnSpPr>
        <p:spPr>
          <a:xfrm flipV="1">
            <a:off x="6444208" y="2626459"/>
            <a:ext cx="246584" cy="24313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ett pil 14"/>
          <p:cNvCxnSpPr>
            <a:cxnSpLocks/>
          </p:cNvCxnSpPr>
          <p:nvPr/>
        </p:nvCxnSpPr>
        <p:spPr>
          <a:xfrm flipH="1">
            <a:off x="1907706" y="3779841"/>
            <a:ext cx="954359" cy="68868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ett pil 15"/>
          <p:cNvCxnSpPr/>
          <p:nvPr/>
        </p:nvCxnSpPr>
        <p:spPr>
          <a:xfrm>
            <a:off x="5711302" y="4569382"/>
            <a:ext cx="979492" cy="4572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ett pil 16"/>
          <p:cNvCxnSpPr>
            <a:endCxn id="34" idx="0"/>
          </p:cNvCxnSpPr>
          <p:nvPr/>
        </p:nvCxnSpPr>
        <p:spPr>
          <a:xfrm flipH="1">
            <a:off x="2735796" y="4621066"/>
            <a:ext cx="612072" cy="96062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kstSylinder 25"/>
          <p:cNvSpPr txBox="1"/>
          <p:nvPr/>
        </p:nvSpPr>
        <p:spPr>
          <a:xfrm>
            <a:off x="467544" y="1916834"/>
            <a:ext cx="26642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000" b="1" dirty="0">
                <a:latin typeface="+mj-lt"/>
              </a:rPr>
              <a:t>Den naturlige familien med mor og far</a:t>
            </a:r>
          </a:p>
        </p:txBody>
      </p:sp>
      <p:sp>
        <p:nvSpPr>
          <p:cNvPr id="29" name="TekstSylinder 28"/>
          <p:cNvSpPr txBox="1"/>
          <p:nvPr/>
        </p:nvSpPr>
        <p:spPr>
          <a:xfrm>
            <a:off x="395536" y="4365106"/>
            <a:ext cx="21602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000" b="1" dirty="0">
                <a:latin typeface="+mj-lt"/>
              </a:rPr>
              <a:t>Ny familie, </a:t>
            </a:r>
            <a:br>
              <a:rPr lang="nb-NO" sz="2000" b="1" dirty="0">
                <a:latin typeface="+mj-lt"/>
              </a:rPr>
            </a:br>
            <a:r>
              <a:rPr lang="nb-NO" sz="2000" b="1" dirty="0">
                <a:latin typeface="+mj-lt"/>
              </a:rPr>
              <a:t>ny sosial enhet, livslang trofasthet</a:t>
            </a:r>
          </a:p>
        </p:txBody>
      </p:sp>
      <p:sp>
        <p:nvSpPr>
          <p:cNvPr id="34" name="TekstSylinder 33"/>
          <p:cNvSpPr txBox="1"/>
          <p:nvPr/>
        </p:nvSpPr>
        <p:spPr>
          <a:xfrm>
            <a:off x="1619672" y="5581691"/>
            <a:ext cx="22322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000" b="1" dirty="0">
                <a:latin typeface="+mj-lt"/>
              </a:rPr>
              <a:t>Et par, bestående av én mann og </a:t>
            </a:r>
            <a:br>
              <a:rPr lang="nb-NO" sz="2000" b="1" dirty="0">
                <a:latin typeface="+mj-lt"/>
              </a:rPr>
            </a:br>
            <a:r>
              <a:rPr lang="nb-NO" sz="2000" b="1" dirty="0">
                <a:latin typeface="+mj-lt"/>
              </a:rPr>
              <a:t>én kvinne</a:t>
            </a:r>
          </a:p>
        </p:txBody>
      </p:sp>
      <p:cxnSp>
        <p:nvCxnSpPr>
          <p:cNvPr id="36" name="Rett pil 35"/>
          <p:cNvCxnSpPr>
            <a:cxnSpLocks/>
          </p:cNvCxnSpPr>
          <p:nvPr/>
        </p:nvCxnSpPr>
        <p:spPr>
          <a:xfrm flipH="1" flipV="1">
            <a:off x="1907704" y="2772482"/>
            <a:ext cx="1224136" cy="45619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kstSylinder 40"/>
          <p:cNvSpPr txBox="1"/>
          <p:nvPr/>
        </p:nvSpPr>
        <p:spPr>
          <a:xfrm>
            <a:off x="6732240" y="1916832"/>
            <a:ext cx="17696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000" b="1" dirty="0">
                <a:latin typeface="+mj-lt"/>
              </a:rPr>
              <a:t>Oppbrudd,</a:t>
            </a:r>
          </a:p>
          <a:p>
            <a:r>
              <a:rPr lang="nb-NO" sz="2000" b="1" dirty="0">
                <a:latin typeface="+mj-lt"/>
              </a:rPr>
              <a:t>ny livsfase, </a:t>
            </a:r>
            <a:br>
              <a:rPr lang="nb-NO" sz="2000" b="1" dirty="0">
                <a:latin typeface="+mj-lt"/>
              </a:rPr>
            </a:br>
            <a:r>
              <a:rPr lang="nb-NO" sz="2000" b="1" dirty="0">
                <a:latin typeface="+mj-lt"/>
              </a:rPr>
              <a:t>ny lojalitet</a:t>
            </a:r>
          </a:p>
        </p:txBody>
      </p:sp>
      <p:sp>
        <p:nvSpPr>
          <p:cNvPr id="42" name="TekstSylinder 41"/>
          <p:cNvSpPr txBox="1"/>
          <p:nvPr/>
        </p:nvSpPr>
        <p:spPr>
          <a:xfrm>
            <a:off x="3563888" y="1918573"/>
            <a:ext cx="24482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2000" b="1" dirty="0">
                <a:latin typeface="+mj-lt"/>
              </a:rPr>
              <a:t>Voksen, </a:t>
            </a:r>
            <a:br>
              <a:rPr lang="nb-NO" sz="2000" b="1" dirty="0">
                <a:latin typeface="+mj-lt"/>
              </a:rPr>
            </a:br>
            <a:r>
              <a:rPr lang="nb-NO" sz="2000" b="1" dirty="0">
                <a:latin typeface="+mj-lt"/>
              </a:rPr>
              <a:t>selvstendig person</a:t>
            </a:r>
          </a:p>
        </p:txBody>
      </p:sp>
      <p:sp>
        <p:nvSpPr>
          <p:cNvPr id="43" name="TekstSylinder 42"/>
          <p:cNvSpPr txBox="1"/>
          <p:nvPr/>
        </p:nvSpPr>
        <p:spPr>
          <a:xfrm>
            <a:off x="5796136" y="5019278"/>
            <a:ext cx="31683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000" b="1" dirty="0">
                <a:latin typeface="+mj-lt"/>
              </a:rPr>
              <a:t>En unik enhet mellom </a:t>
            </a:r>
            <a:br>
              <a:rPr lang="nb-NO" sz="2000" b="1" dirty="0">
                <a:latin typeface="+mj-lt"/>
              </a:rPr>
            </a:br>
            <a:r>
              <a:rPr lang="nb-NO" sz="2000" b="1" dirty="0">
                <a:latin typeface="+mj-lt"/>
              </a:rPr>
              <a:t>mann og kvinne</a:t>
            </a:r>
            <a:br>
              <a:rPr lang="nb-NO" sz="2000" b="1" dirty="0">
                <a:latin typeface="+mj-lt"/>
              </a:rPr>
            </a:br>
            <a:r>
              <a:rPr lang="nb-NO" sz="2000" b="1" dirty="0">
                <a:latin typeface="+mj-lt"/>
                <a:sym typeface="Wingdings" panose="05000000000000000000" pitchFamily="2" charset="2"/>
              </a:rPr>
              <a:t> </a:t>
            </a:r>
            <a:r>
              <a:rPr lang="nb-NO" sz="2000" b="1" dirty="0">
                <a:latin typeface="+mj-lt"/>
              </a:rPr>
              <a:t>Familie og </a:t>
            </a:r>
          </a:p>
          <a:p>
            <a:r>
              <a:rPr lang="nb-NO" sz="2000" b="1" dirty="0">
                <a:latin typeface="+mj-lt"/>
              </a:rPr>
              <a:t>     foreldreskap</a:t>
            </a:r>
          </a:p>
        </p:txBody>
      </p:sp>
      <p:sp>
        <p:nvSpPr>
          <p:cNvPr id="44" name="TekstSylinder 43"/>
          <p:cNvSpPr txBox="1"/>
          <p:nvPr/>
        </p:nvSpPr>
        <p:spPr>
          <a:xfrm>
            <a:off x="0" y="344852"/>
            <a:ext cx="9144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3400" b="1" dirty="0">
                <a:solidFill>
                  <a:srgbClr val="7030A0"/>
                </a:solidFill>
                <a:latin typeface="Arial Black" panose="020B0A04020102020204" pitchFamily="34" charset="0"/>
              </a:rPr>
              <a:t>En bibelsk forståelse av ekteskapet</a:t>
            </a:r>
          </a:p>
        </p:txBody>
      </p:sp>
      <p:sp>
        <p:nvSpPr>
          <p:cNvPr id="57" name="TekstSylinder 56"/>
          <p:cNvSpPr txBox="1"/>
          <p:nvPr/>
        </p:nvSpPr>
        <p:spPr>
          <a:xfrm>
            <a:off x="6732240" y="3284984"/>
            <a:ext cx="223224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000" b="1" dirty="0">
                <a:latin typeface="+mj-lt"/>
              </a:rPr>
              <a:t>Mann og kvinne, </a:t>
            </a:r>
          </a:p>
          <a:p>
            <a:r>
              <a:rPr lang="nb-NO" sz="2000" b="1" dirty="0">
                <a:latin typeface="+mj-lt"/>
              </a:rPr>
              <a:t>to kjønn som </a:t>
            </a:r>
            <a:br>
              <a:rPr lang="nb-NO" sz="2000" b="1" dirty="0">
                <a:latin typeface="+mj-lt"/>
              </a:rPr>
            </a:br>
            <a:r>
              <a:rPr lang="nb-NO" sz="2000" b="1" dirty="0">
                <a:latin typeface="+mj-lt"/>
              </a:rPr>
              <a:t>tilhører og utfyller hverandre</a:t>
            </a:r>
          </a:p>
        </p:txBody>
      </p:sp>
      <p:sp>
        <p:nvSpPr>
          <p:cNvPr id="71" name="TekstSylinder 70"/>
          <p:cNvSpPr txBox="1"/>
          <p:nvPr/>
        </p:nvSpPr>
        <p:spPr>
          <a:xfrm>
            <a:off x="4006488" y="4653136"/>
            <a:ext cx="171764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000" b="1" dirty="0">
                <a:latin typeface="+mj-lt"/>
              </a:rPr>
              <a:t>Prosess med kjærlighet, læring og utvikling</a:t>
            </a:r>
          </a:p>
          <a:p>
            <a:endParaRPr lang="nb-NO" dirty="0"/>
          </a:p>
        </p:txBody>
      </p:sp>
      <p:pic>
        <p:nvPicPr>
          <p:cNvPr id="4" name="Bild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228680"/>
            <a:ext cx="1619672" cy="92040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855889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9" grpId="0"/>
      <p:bldP spid="34" grpId="0"/>
      <p:bldP spid="41" grpId="0"/>
      <p:bldP spid="42" grpId="0"/>
      <p:bldP spid="43" grpId="0"/>
      <p:bldP spid="57" grpId="0"/>
      <p:bldP spid="71" grpId="0"/>
    </p:bldLst>
  </p:timing>
</p:sld>
</file>

<file path=ppt/theme/theme1.xml><?xml version="1.0" encoding="utf-8"?>
<a:theme xmlns:a="http://schemas.openxmlformats.org/drawingml/2006/main" name="Dråpe">
  <a:themeElements>
    <a:clrScheme name="Dråpe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åpe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åpe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TM04033925[[fn=Dråpe]]</Template>
  <TotalTime>14</TotalTime>
  <Words>247</Words>
  <Application>Microsoft Office PowerPoint</Application>
  <PresentationFormat>Skjermfremvisning (4:3)</PresentationFormat>
  <Paragraphs>32</Paragraphs>
  <Slides>1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Tw Cen MT</vt:lpstr>
      <vt:lpstr>Dråpe</vt:lpstr>
      <vt:lpstr>PowerPoint-presentasjon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Microsoft</dc:creator>
  <cp:lastModifiedBy>Øivind Benestad</cp:lastModifiedBy>
  <cp:revision>4</cp:revision>
  <dcterms:created xsi:type="dcterms:W3CDTF">2018-07-06T22:08:20Z</dcterms:created>
  <dcterms:modified xsi:type="dcterms:W3CDTF">2019-03-11T00:12:53Z</dcterms:modified>
</cp:coreProperties>
</file>