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
  </p:notesMasterIdLst>
  <p:sldIdLst>
    <p:sldId id="652"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7417" autoAdjust="0"/>
  </p:normalViewPr>
  <p:slideViewPr>
    <p:cSldViewPr>
      <p:cViewPr varScale="1">
        <p:scale>
          <a:sx n="72" d="100"/>
          <a:sy n="72" d="100"/>
        </p:scale>
        <p:origin x="66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4FAD3C-6402-4018-B50B-F4AE8A08806E}" type="datetimeFigureOut">
              <a:rPr lang="nb-NO" smtClean="0"/>
              <a:t>06.04.2019</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3CA92A-A74C-4552-81E6-EC7F5550AACE}" type="slidenum">
              <a:rPr lang="nb-NO" smtClean="0"/>
              <a:t>‹#›</a:t>
            </a:fld>
            <a:endParaRPr lang="nb-NO"/>
          </a:p>
        </p:txBody>
      </p:sp>
    </p:spTree>
    <p:extLst>
      <p:ext uri="{BB962C8B-B14F-4D97-AF65-F5344CB8AC3E}">
        <p14:creationId xmlns:p14="http://schemas.microsoft.com/office/powerpoint/2010/main" val="3099952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yumpu.com/no/document/view/18269033/samlivsetikk-og-kristen-tro-lunde-forlag"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000" b="1" baseline="0" dirty="0"/>
              <a:t>TIPS OG MOMENTER TIL TALEREN</a:t>
            </a:r>
          </a:p>
          <a:p>
            <a:endParaRPr lang="nb-NO" sz="1000" b="1" dirty="0">
              <a:cs typeface="Arial" panose="020B0604020202020204" pitchFamily="34" charset="0"/>
            </a:endParaRPr>
          </a:p>
          <a:p>
            <a:r>
              <a:rPr lang="nb-NO" sz="1200" b="1" kern="1200" dirty="0">
                <a:solidFill>
                  <a:schemeClr val="tx1"/>
                </a:solidFill>
                <a:effectLst/>
                <a:latin typeface="+mn-lt"/>
                <a:ea typeface="+mn-ea"/>
                <a:cs typeface="+mn-cs"/>
              </a:rPr>
              <a:t>NB: Teksten nedenfor inneholder mer informasjon enn de fleste vil bruke i presentasjonen av dette lysbildet. Taleren velger selv ut hva som er mest relevant for tilhørerne.</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1972:</a:t>
            </a:r>
            <a:r>
              <a:rPr lang="nb-NO" sz="1200" kern="1200" dirty="0">
                <a:solidFill>
                  <a:schemeClr val="tx1"/>
                </a:solidFill>
                <a:effectLst/>
                <a:latin typeface="+mn-lt"/>
                <a:ea typeface="+mn-ea"/>
                <a:cs typeface="+mn-cs"/>
              </a:rPr>
              <a:t> Fram til dette årstallet var samboerskap mellom mann og kvinne, og også seksuelle relasjoner mellom menn forbudt. (Det stod ingen ting i loven om relasjoner mellom kvinner.) Lovparagrafene var «sovende paragrafer» som markerte samfunnets prioritering av ekteskapet mellom mann og kvinne. Alle visste at det fantes samboere og folk med homoseksuell atferd, men i generasjonene før lovendringen var det ingen som hadde blitt bøtelagt, arrestert eller straffet fordi de var samboere eller levde homofilt. </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1993: </a:t>
            </a:r>
            <a:r>
              <a:rPr lang="nb-NO" sz="1200" kern="1200" dirty="0">
                <a:solidFill>
                  <a:schemeClr val="tx1"/>
                </a:solidFill>
                <a:effectLst/>
                <a:latin typeface="+mn-lt"/>
                <a:ea typeface="+mn-ea"/>
                <a:cs typeface="+mn-cs"/>
              </a:rPr>
              <a:t>Partnerskapsloven for par av samme kjønn ble vedtatt i Stortinget med én stemmes overvekt. Loven var så å si en kopi av ekteskapsloven, med nøyaktig de samme plikter og rettigheter som i et ekteskap. Men det fantes noen få unntak. Det viktigste unntaket var at loven kun var beregnet for voksne; barn var ikke inkludert i partnerskapsinstitusjonen. Det var derfor ikke åpning for at to av samme kjønn kunne adoptere barn, og heller ikke at kvinner i partnerskap kunne få statens hjelp til å få barn ved kunstig befruktning med sæd fra en donor.</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Ekteskap og partnerskap eksisterte som to parallelle institusjoner i 15 år – fra 1993 til 2008.</a:t>
            </a: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2008: </a:t>
            </a:r>
            <a:r>
              <a:rPr lang="nb-NO" sz="1200" kern="1200" dirty="0">
                <a:solidFill>
                  <a:schemeClr val="tx1"/>
                </a:solidFill>
                <a:effectLst/>
                <a:latin typeface="+mn-lt"/>
                <a:ea typeface="+mn-ea"/>
                <a:cs typeface="+mn-cs"/>
              </a:rPr>
              <a:t>I juni dette året presenterte departementet en </a:t>
            </a:r>
            <a:r>
              <a:rPr lang="nb-NO" sz="1200" kern="1200" dirty="0" err="1">
                <a:solidFill>
                  <a:schemeClr val="tx1"/>
                </a:solidFill>
                <a:effectLst/>
                <a:latin typeface="+mn-lt"/>
                <a:ea typeface="+mn-ea"/>
                <a:cs typeface="+mn-cs"/>
              </a:rPr>
              <a:t>lovpakke</a:t>
            </a:r>
            <a:r>
              <a:rPr lang="nb-NO" sz="1200" kern="1200" dirty="0">
                <a:solidFill>
                  <a:schemeClr val="tx1"/>
                </a:solidFill>
                <a:effectLst/>
                <a:latin typeface="+mn-lt"/>
                <a:ea typeface="+mn-ea"/>
                <a:cs typeface="+mn-cs"/>
              </a:rPr>
              <a:t> med endringer i 5 lover som angikk ekteskap, partnerskap, foreldreskap og barn. Stortinget vedtok disse endringene med stort flertall på én og samme dag i juni 2008. Lovendringene trådte i kraft 1. januar 2009. Etter den datoen er ikke lenger ekteskapet en institusjon for mann og kvinne, slik det fortsatt er i </a:t>
            </a:r>
            <a:r>
              <a:rPr lang="nb-NO" sz="1200" kern="1200" dirty="0" err="1">
                <a:solidFill>
                  <a:schemeClr val="tx1"/>
                </a:solidFill>
                <a:effectLst/>
                <a:latin typeface="+mn-lt"/>
                <a:ea typeface="+mn-ea"/>
                <a:cs typeface="+mn-cs"/>
              </a:rPr>
              <a:t>ca</a:t>
            </a:r>
            <a:r>
              <a:rPr lang="nb-NO" sz="1200" kern="1200" dirty="0">
                <a:solidFill>
                  <a:schemeClr val="tx1"/>
                </a:solidFill>
                <a:effectLst/>
                <a:latin typeface="+mn-lt"/>
                <a:ea typeface="+mn-ea"/>
                <a:cs typeface="+mn-cs"/>
              </a:rPr>
              <a:t> 170 av FNs 193 medlemsland.</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I Norge vil omtrent ingen barn og ungdommer under 25 år huske at ekteskapet bare var for mann og kvinne. Mange tror sannsynligvis at den kjønnsnøytrale definisjonen av ekteskapet har vært vanlig i Norge i mange tiår, ja, kanskje helt tilbake til bestemor og bestefar var unge. De fleste unge vil heller ikke være informert om at Norge er blant ytterst få land i verden som har innført ekteskap for to av samme kjønn.</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I høringsrunden før stortingsvedtaket i 2008 var nesten alle kirkesamfunn og kristne organisasjoner tydelige på at en kjønnsnøytral ekteskapslov er i strid med den kristne forståelsen og teologien om ekteskapet. De aller fleste kristne (inkludert 9 av 11 biskoper i Den norske kirke, og 83 prosent av Kirkemøtet) mente at ekteskapet pr definisjon er et samliv for mann og kvinne.</a:t>
            </a: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     EKSTRA RESSURS:</a:t>
            </a:r>
            <a:br>
              <a:rPr lang="nb-NO" sz="1200" b="1"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     Les mer om lovgivningen omkring ekteskap på side 61-63 i boka </a:t>
            </a:r>
            <a:r>
              <a:rPr lang="nb-NO" sz="1200" b="1" i="1" kern="1200" dirty="0">
                <a:solidFill>
                  <a:schemeClr val="tx1"/>
                </a:solidFill>
                <a:effectLst/>
                <a:latin typeface="+mn-lt"/>
                <a:ea typeface="+mn-ea"/>
                <a:cs typeface="+mn-cs"/>
              </a:rPr>
              <a:t>Samlivsetikk og kristen tro.</a:t>
            </a:r>
            <a:r>
              <a:rPr lang="nb-NO" sz="1200" kern="1200" dirty="0">
                <a:solidFill>
                  <a:schemeClr val="tx1"/>
                </a:solidFill>
                <a:effectLst/>
                <a:latin typeface="+mn-lt"/>
                <a:ea typeface="+mn-ea"/>
                <a:cs typeface="+mn-cs"/>
              </a:rPr>
              <a:t> Dette     </a:t>
            </a:r>
          </a:p>
          <a:p>
            <a:r>
              <a:rPr lang="nb-NO" sz="1200" kern="1200" dirty="0">
                <a:solidFill>
                  <a:schemeClr val="tx1"/>
                </a:solidFill>
                <a:effectLst/>
                <a:latin typeface="+mn-lt"/>
                <a:ea typeface="+mn-ea"/>
                <a:cs typeface="+mn-cs"/>
              </a:rPr>
              <a:t>     er en utredning fra et utvalg oppnevnt av lutherske organisasjoner og frikirker, publisert 2011. </a:t>
            </a:r>
          </a:p>
          <a:p>
            <a:r>
              <a:rPr lang="nb-NO" sz="1200" kern="1200" dirty="0">
                <a:solidFill>
                  <a:schemeClr val="tx1"/>
                </a:solidFill>
                <a:effectLst/>
                <a:latin typeface="+mn-lt"/>
                <a:ea typeface="+mn-ea"/>
                <a:cs typeface="+mn-cs"/>
              </a:rPr>
              <a:t>     Hele boka på 116 sider ligger tilgjengelig på nettet. Den anbefales som en nyttig ressursbok til   </a:t>
            </a:r>
          </a:p>
          <a:p>
            <a:r>
              <a:rPr lang="nb-NO" sz="1200" kern="1200" dirty="0">
                <a:solidFill>
                  <a:schemeClr val="tx1"/>
                </a:solidFill>
                <a:effectLst/>
                <a:latin typeface="+mn-lt"/>
                <a:ea typeface="+mn-ea"/>
                <a:cs typeface="+mn-cs"/>
              </a:rPr>
              <a:t>     ulike deler av tematikken rundt seksualitet, samliv og ekteskap: </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     </a:t>
            </a:r>
            <a:r>
              <a:rPr lang="nb-NO" sz="1200" b="1" i="1" u="sng" kern="1200" dirty="0">
                <a:solidFill>
                  <a:schemeClr val="tx1"/>
                </a:solidFill>
                <a:effectLst/>
                <a:latin typeface="+mn-lt"/>
                <a:ea typeface="+mn-ea"/>
                <a:cs typeface="+mn-cs"/>
                <a:hlinkClick r:id="rId3"/>
              </a:rPr>
              <a:t>https://www.yumpu.com/no/document/view/18269033/samlivsetikk-og-kristen-tro-lunde-forlag</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 </a:t>
            </a:r>
          </a:p>
          <a:p>
            <a:r>
              <a:rPr lang="nb-NO" sz="1200" b="1" kern="1200" dirty="0">
                <a:solidFill>
                  <a:schemeClr val="tx1"/>
                </a:solidFill>
                <a:effectLst/>
                <a:latin typeface="+mn-lt"/>
                <a:ea typeface="+mn-ea"/>
                <a:cs typeface="+mn-cs"/>
              </a:rPr>
              <a:t>2016: </a:t>
            </a:r>
            <a:r>
              <a:rPr lang="nb-NO" sz="1200" kern="1200" dirty="0">
                <a:solidFill>
                  <a:schemeClr val="tx1"/>
                </a:solidFill>
                <a:effectLst/>
                <a:latin typeface="+mn-lt"/>
                <a:ea typeface="+mn-ea"/>
                <a:cs typeface="+mn-cs"/>
              </a:rPr>
              <a:t>Dette året vedtok Stortinget med stort flertall at enhver nordmann kan endre juridisk kjønn, når de måtte ønske det. Kontakt med lege eller helsepersonell er ikke nødvendig, heller ikke rådgivning av noe slag. Det eneste som trengs, er underskriften på et skjema man printer ut fra internett (og en etterfølgende bekreftelse på at man virkelig ønsker å endre kjønn). Etter at man har endret juridisk kjønn, får man et nytt personnummer, og man kan skaffe seg nytt pass. Det er ingen begrensninger på hvor ofte man kan endre kjønn, så i praksis er det nå blitt lettere å endre kjønn enn å skifte navn i Norge. Navneskifte kan bare gjøres hvert tiende år, endring av juridisk kjønn kan man gjøre når man vil.</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Ifølge loven kan barn ned til 6 år skifte juridisk kjønn, dersom begge foreldrene er enige.</a:t>
            </a:r>
            <a:br>
              <a:rPr lang="nb-NO" sz="1200" kern="1200" dirty="0">
                <a:solidFill>
                  <a:schemeClr val="tx1"/>
                </a:solidFill>
                <a:effectLst/>
                <a:latin typeface="+mn-lt"/>
                <a:ea typeface="+mn-ea"/>
                <a:cs typeface="+mn-cs"/>
              </a:rPr>
            </a:br>
            <a:br>
              <a:rPr lang="nb-NO" sz="1200" kern="1200" dirty="0">
                <a:solidFill>
                  <a:schemeClr val="tx1"/>
                </a:solidFill>
                <a:effectLst/>
                <a:latin typeface="+mn-lt"/>
                <a:ea typeface="+mn-ea"/>
                <a:cs typeface="+mn-cs"/>
              </a:rPr>
            </a:br>
            <a:r>
              <a:rPr lang="nb-NO" sz="1200" b="1" kern="1200" dirty="0">
                <a:solidFill>
                  <a:schemeClr val="tx1"/>
                </a:solidFill>
                <a:effectLst/>
                <a:latin typeface="+mn-lt"/>
                <a:ea typeface="+mn-ea"/>
                <a:cs typeface="+mn-cs"/>
              </a:rPr>
              <a:t>Ressurser på Samlivsbanken.no om endring av juridisk kjønn:</a:t>
            </a:r>
            <a:br>
              <a:rPr lang="nb-NO" sz="1200" b="1" kern="1200" dirty="0">
                <a:solidFill>
                  <a:schemeClr val="tx1"/>
                </a:solidFill>
                <a:effectLst/>
                <a:latin typeface="+mn-lt"/>
                <a:ea typeface="+mn-ea"/>
                <a:cs typeface="+mn-cs"/>
              </a:rPr>
            </a:br>
            <a:r>
              <a:rPr lang="nb-NO" sz="1200" kern="1200" dirty="0">
                <a:solidFill>
                  <a:schemeClr val="tx1"/>
                </a:solidFill>
                <a:effectLst/>
                <a:latin typeface="+mn-lt"/>
                <a:ea typeface="+mn-ea"/>
                <a:cs typeface="+mn-cs"/>
              </a:rPr>
              <a:t>1. Ressursarket </a:t>
            </a:r>
            <a:r>
              <a:rPr lang="nb-NO" sz="1200" i="1" kern="1200" dirty="0">
                <a:solidFill>
                  <a:schemeClr val="tx1"/>
                </a:solidFill>
                <a:effectLst/>
                <a:latin typeface="+mn-lt"/>
                <a:ea typeface="+mn-ea"/>
                <a:cs typeface="+mn-cs"/>
              </a:rPr>
              <a:t>«Vidunderlige nye Norge: Der menn føder barn». </a:t>
            </a:r>
            <a:r>
              <a:rPr lang="nb-NO" sz="1200" kern="1200" dirty="0">
                <a:solidFill>
                  <a:schemeClr val="tx1"/>
                </a:solidFill>
                <a:effectLst/>
                <a:latin typeface="+mn-lt"/>
                <a:ea typeface="+mn-ea"/>
                <a:cs typeface="+mn-cs"/>
              </a:rPr>
              <a:t>Dette ligger i hovedmenyen </a:t>
            </a:r>
            <a:r>
              <a:rPr lang="nb-NO" sz="1200" i="1" kern="1200" dirty="0">
                <a:solidFill>
                  <a:schemeClr val="tx1"/>
                </a:solidFill>
                <a:effectLst/>
                <a:latin typeface="+mn-lt"/>
                <a:ea typeface="+mn-ea"/>
                <a:cs typeface="+mn-cs"/>
              </a:rPr>
              <a:t>Nyttige ressurser,</a:t>
            </a:r>
            <a:r>
              <a:rPr lang="nb-NO" sz="1200" kern="1200" dirty="0">
                <a:solidFill>
                  <a:schemeClr val="tx1"/>
                </a:solidFill>
                <a:effectLst/>
                <a:latin typeface="+mn-lt"/>
                <a:ea typeface="+mn-ea"/>
                <a:cs typeface="+mn-cs"/>
              </a:rPr>
              <a:t> i undermenyen </a:t>
            </a:r>
            <a:r>
              <a:rPr lang="nb-NO" sz="1200" i="1" kern="1200" dirty="0">
                <a:solidFill>
                  <a:schemeClr val="tx1"/>
                </a:solidFill>
                <a:effectLst/>
                <a:latin typeface="+mn-lt"/>
                <a:ea typeface="+mn-ea"/>
                <a:cs typeface="+mn-cs"/>
              </a:rPr>
              <a:t>Helsides ressursark i 4 farger</a:t>
            </a:r>
            <a:r>
              <a:rPr lang="nb-NO" sz="1200" kern="1200" dirty="0">
                <a:solidFill>
                  <a:schemeClr val="tx1"/>
                </a:solidFill>
                <a:effectLst/>
                <a:latin typeface="+mn-lt"/>
                <a:ea typeface="+mn-ea"/>
                <a:cs typeface="+mn-cs"/>
              </a:rPr>
              <a:t>.</a:t>
            </a:r>
          </a:p>
          <a:p>
            <a:r>
              <a:rPr lang="nb-NO" sz="1200" kern="1200" dirty="0">
                <a:solidFill>
                  <a:schemeClr val="tx1"/>
                </a:solidFill>
                <a:effectLst/>
                <a:latin typeface="+mn-lt"/>
                <a:ea typeface="+mn-ea"/>
                <a:cs typeface="+mn-cs"/>
              </a:rPr>
              <a:t>2. PowerPoint-lysbildet (og lederkommentarene i notatfeltet under lysbildet) med tittel </a:t>
            </a:r>
            <a:r>
              <a:rPr lang="nb-NO" sz="1200" i="1" kern="1200" dirty="0">
                <a:solidFill>
                  <a:schemeClr val="tx1"/>
                </a:solidFill>
                <a:effectLst/>
                <a:latin typeface="+mn-lt"/>
                <a:ea typeface="+mn-ea"/>
                <a:cs typeface="+mn-cs"/>
              </a:rPr>
              <a:t>Endring av juridisk kjønn</a:t>
            </a:r>
            <a:r>
              <a:rPr lang="nb-NO" sz="1200" kern="1200" dirty="0">
                <a:solidFill>
                  <a:schemeClr val="tx1"/>
                </a:solidFill>
                <a:effectLst/>
                <a:latin typeface="+mn-lt"/>
                <a:ea typeface="+mn-ea"/>
                <a:cs typeface="+mn-cs"/>
              </a:rPr>
              <a:t>, i Temamøte 2: «Den radikale kjønnsideologien.» Lysbildet ligger også i undermenyen </a:t>
            </a:r>
            <a:r>
              <a:rPr lang="nb-NO" sz="1200" i="1" kern="1200" dirty="0">
                <a:solidFill>
                  <a:schemeClr val="tx1"/>
                </a:solidFill>
                <a:effectLst/>
                <a:latin typeface="+mn-lt"/>
                <a:ea typeface="+mn-ea"/>
                <a:cs typeface="+mn-cs"/>
              </a:rPr>
              <a:t>Korte innslag til gudstjenester, møter og samtaler</a:t>
            </a:r>
            <a:r>
              <a:rPr lang="nb-NO" sz="1200" kern="1200" dirty="0">
                <a:solidFill>
                  <a:schemeClr val="tx1"/>
                </a:solidFill>
                <a:effectLst/>
                <a:latin typeface="+mn-lt"/>
                <a:ea typeface="+mn-ea"/>
                <a:cs typeface="+mn-cs"/>
              </a:rPr>
              <a:t>, i hovedmenyen </a:t>
            </a:r>
            <a:r>
              <a:rPr lang="nb-NO" sz="1200" i="1" kern="1200" dirty="0">
                <a:solidFill>
                  <a:schemeClr val="tx1"/>
                </a:solidFill>
                <a:effectLst/>
                <a:latin typeface="+mn-lt"/>
                <a:ea typeface="+mn-ea"/>
                <a:cs typeface="+mn-cs"/>
              </a:rPr>
              <a:t>Undervisningsstoff</a:t>
            </a:r>
            <a:r>
              <a:rPr lang="nb-NO" sz="1200" kern="1200" dirty="0">
                <a:solidFill>
                  <a:schemeClr val="tx1"/>
                </a:solidFill>
                <a:effectLst/>
                <a:latin typeface="+mn-lt"/>
                <a:ea typeface="+mn-ea"/>
                <a:cs typeface="+mn-cs"/>
              </a:rPr>
              <a:t>.</a:t>
            </a:r>
          </a:p>
          <a:p>
            <a:r>
              <a:rPr lang="nb-NO" sz="1200" kern="1200" dirty="0">
                <a:solidFill>
                  <a:schemeClr val="tx1"/>
                </a:solidFill>
                <a:effectLst/>
                <a:latin typeface="+mn-lt"/>
                <a:ea typeface="+mn-ea"/>
                <a:cs typeface="+mn-cs"/>
              </a:rPr>
              <a:t>3. Artikler i undermenyen </a:t>
            </a:r>
            <a:r>
              <a:rPr lang="nb-NO" sz="1200" i="1" kern="1200" dirty="0">
                <a:solidFill>
                  <a:schemeClr val="tx1"/>
                </a:solidFill>
                <a:effectLst/>
                <a:latin typeface="+mn-lt"/>
                <a:ea typeface="+mn-ea"/>
                <a:cs typeface="+mn-cs"/>
              </a:rPr>
              <a:t>Gode og viktige artikler</a:t>
            </a:r>
            <a:r>
              <a:rPr lang="nb-NO" sz="1200" kern="1200" dirty="0">
                <a:solidFill>
                  <a:schemeClr val="tx1"/>
                </a:solidFill>
                <a:effectLst/>
                <a:latin typeface="+mn-lt"/>
                <a:ea typeface="+mn-ea"/>
                <a:cs typeface="+mn-cs"/>
              </a:rPr>
              <a:t>, under hovedmenyen </a:t>
            </a:r>
            <a:r>
              <a:rPr lang="nb-NO" sz="1200" i="1" kern="1200" dirty="0">
                <a:solidFill>
                  <a:schemeClr val="tx1"/>
                </a:solidFill>
                <a:effectLst/>
                <a:latin typeface="+mn-lt"/>
                <a:ea typeface="+mn-ea"/>
                <a:cs typeface="+mn-cs"/>
              </a:rPr>
              <a:t>Nyttige ressurser.</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 </a:t>
            </a:r>
            <a:endParaRPr lang="nb-NO" sz="1200" kern="1200" dirty="0">
              <a:solidFill>
                <a:schemeClr val="tx1"/>
              </a:solidFill>
              <a:effectLst/>
              <a:latin typeface="+mn-lt"/>
              <a:ea typeface="+mn-ea"/>
              <a:cs typeface="+mn-cs"/>
            </a:endParaRPr>
          </a:p>
          <a:p>
            <a:r>
              <a:rPr lang="nb-NO" sz="1200" b="1" kern="1200" dirty="0">
                <a:solidFill>
                  <a:schemeClr val="tx1"/>
                </a:solidFill>
                <a:effectLst/>
                <a:latin typeface="+mn-lt"/>
                <a:ea typeface="+mn-ea"/>
                <a:cs typeface="+mn-cs"/>
              </a:rPr>
              <a:t>2017: </a:t>
            </a:r>
            <a:r>
              <a:rPr lang="nb-NO" sz="1200" kern="1200" dirty="0">
                <a:solidFill>
                  <a:schemeClr val="tx1"/>
                </a:solidFill>
                <a:effectLst/>
                <a:latin typeface="+mn-lt"/>
                <a:ea typeface="+mn-ea"/>
                <a:cs typeface="+mn-cs"/>
              </a:rPr>
              <a:t>Et samlivsutvalg i Den norske kirke leverte i 2013 en utredning der flertallet anbefalte Kirkemøtet å innføre en kjønnsnøytral teologi og liturgi. Da begynte for alvor den kirkelige debatten om likekjønnet </a:t>
            </a:r>
            <a:r>
              <a:rPr lang="nb-NO" sz="1200" b="1" i="1" kern="1200" dirty="0">
                <a:solidFill>
                  <a:schemeClr val="tx1"/>
                </a:solidFill>
                <a:effectLst/>
                <a:latin typeface="+mn-lt"/>
                <a:ea typeface="+mn-ea"/>
                <a:cs typeface="+mn-cs"/>
              </a:rPr>
              <a:t>ekteskap</a:t>
            </a:r>
            <a:r>
              <a:rPr lang="nb-NO" sz="1200" kern="1200" dirty="0">
                <a:solidFill>
                  <a:schemeClr val="tx1"/>
                </a:solidFill>
                <a:effectLst/>
                <a:latin typeface="+mn-lt"/>
                <a:ea typeface="+mn-ea"/>
                <a:cs typeface="+mn-cs"/>
              </a:rPr>
              <a:t>. Fram til da hadde den kirkelige debatten nesten utelukkende dreid seg om homofilt samliv/partnerskap: «Er seksuelt samliv mellom to av samme kjønn i pakt med Guds skapervilje?» Det tok bare fire år (2013-2017) før Den norske kirke vedtok at ekteskapet ikke bare er for mann og kvinne, men at også to av samme kjønn kan være «rette ektefolk» i Guds øyne.</a:t>
            </a:r>
          </a:p>
        </p:txBody>
      </p:sp>
      <p:sp>
        <p:nvSpPr>
          <p:cNvPr id="4" name="Plassholder for lysbildenummer 3"/>
          <p:cNvSpPr>
            <a:spLocks noGrp="1"/>
          </p:cNvSpPr>
          <p:nvPr>
            <p:ph type="sldNum" sz="quarter" idx="10"/>
          </p:nvPr>
        </p:nvSpPr>
        <p:spPr/>
        <p:txBody>
          <a:bodyPr/>
          <a:lstStyle/>
          <a:p>
            <a:fld id="{C8593401-7213-4FA8-8723-86291B2E8693}" type="slidenum">
              <a:rPr lang="nb-NO" smtClean="0"/>
              <a:t>1</a:t>
            </a:fld>
            <a:endParaRPr lang="nb-NO"/>
          </a:p>
        </p:txBody>
      </p:sp>
      <p:sp>
        <p:nvSpPr>
          <p:cNvPr id="5" name="Plassholder for bunntekst 4"/>
          <p:cNvSpPr>
            <a:spLocks noGrp="1"/>
          </p:cNvSpPr>
          <p:nvPr>
            <p:ph type="ftr" sz="quarter" idx="11"/>
          </p:nvPr>
        </p:nvSpPr>
        <p:spPr/>
        <p:txBody>
          <a:bodyPr/>
          <a:lstStyle/>
          <a:p>
            <a:r>
              <a:rPr lang="nb-NO"/>
              <a:t>Seminar over Ekteskapserklæringen</a:t>
            </a:r>
          </a:p>
        </p:txBody>
      </p:sp>
    </p:spTree>
    <p:extLst>
      <p:ext uri="{BB962C8B-B14F-4D97-AF65-F5344CB8AC3E}">
        <p14:creationId xmlns:p14="http://schemas.microsoft.com/office/powerpoint/2010/main" val="134206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nb-NO"/>
              <a:t>Klikk for å redigere tittelstil</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4" name="Date Placeholder 3"/>
          <p:cNvSpPr>
            <a:spLocks noGrp="1"/>
          </p:cNvSpPr>
          <p:nvPr>
            <p:ph type="dt" sz="half" idx="10"/>
          </p:nvPr>
        </p:nvSpPr>
        <p:spPr>
          <a:xfrm>
            <a:off x="7325773" y="6117336"/>
            <a:ext cx="857473" cy="365125"/>
          </a:xfrm>
        </p:spPr>
        <p:txBody>
          <a:bodyPr/>
          <a:lstStyle/>
          <a:p>
            <a:fld id="{2B7B9622-334E-40F4-8010-1E1D2BB54BF9}" type="datetimeFigureOut">
              <a:rPr lang="nb-NO" smtClean="0"/>
              <a:t>06.04.2019</a:t>
            </a:fld>
            <a:endParaRPr lang="nb-NO"/>
          </a:p>
        </p:txBody>
      </p:sp>
      <p:sp>
        <p:nvSpPr>
          <p:cNvPr id="5" name="Footer Placeholder 4"/>
          <p:cNvSpPr>
            <a:spLocks noGrp="1"/>
          </p:cNvSpPr>
          <p:nvPr>
            <p:ph type="ftr" sz="quarter" idx="11"/>
          </p:nvPr>
        </p:nvSpPr>
        <p:spPr>
          <a:xfrm>
            <a:off x="3623733" y="6117336"/>
            <a:ext cx="3609438" cy="365125"/>
          </a:xfrm>
        </p:spPr>
        <p:txBody>
          <a:bodyPr/>
          <a:lstStyle/>
          <a:p>
            <a:endParaRPr lang="nb-NO"/>
          </a:p>
        </p:txBody>
      </p:sp>
      <p:sp>
        <p:nvSpPr>
          <p:cNvPr id="6" name="Slide Number Placeholder 5"/>
          <p:cNvSpPr>
            <a:spLocks noGrp="1"/>
          </p:cNvSpPr>
          <p:nvPr>
            <p:ph type="sldNum" sz="quarter" idx="12"/>
          </p:nvPr>
        </p:nvSpPr>
        <p:spPr>
          <a:xfrm>
            <a:off x="8275320" y="6117336"/>
            <a:ext cx="411480" cy="365125"/>
          </a:xfrm>
        </p:spPr>
        <p:txBody>
          <a:bodyPr/>
          <a:lstStyle/>
          <a:p>
            <a:fld id="{16EAD3C4-CFEA-4DAC-91BC-A7968F27E1AF}" type="slidenum">
              <a:rPr lang="nb-NO" smtClean="0"/>
              <a:t>‹#›</a:t>
            </a:fld>
            <a:endParaRPr lang="nb-NO"/>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1974114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e med bildetekst">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nb-NO"/>
              <a:t>Klikk for å redigere tittelstil</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B7B9622-334E-40F4-8010-1E1D2BB54BF9}" type="datetimeFigureOut">
              <a:rPr lang="nb-NO" smtClean="0"/>
              <a:t>06.04.2019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4158044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nb-NO"/>
              <a:t>Klikk for å redigere tittelstil</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B7B9622-334E-40F4-8010-1E1D2BB54BF9}" type="datetimeFigureOut">
              <a:rPr lang="nb-NO" smtClean="0"/>
              <a:t>06.04.2019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10515304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nb-NO"/>
              <a:t>Klikk for å redigere tittelstil</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b-NO"/>
              <a:t>Klikk for å redigere tekststiler i malen</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B7B9622-334E-40F4-8010-1E1D2BB54BF9}" type="datetimeFigureOut">
              <a:rPr lang="nb-NO" smtClean="0"/>
              <a:t>06.04.2019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2648447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nb-NO"/>
              <a:t>Klikk for å redigere tittelstil</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B7B9622-334E-40F4-8010-1E1D2BB54BF9}" type="datetimeFigureOut">
              <a:rPr lang="nb-NO" smtClean="0"/>
              <a:t>06.04.2019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3643156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Navnekort med sitat">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nb-NO"/>
              <a:t>Klikk for å redigere tittelstil</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nb-NO"/>
              <a:t>Klikk for å redigere tekststiler i malen</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B7B9622-334E-40F4-8010-1E1D2BB54BF9}" type="datetimeFigureOut">
              <a:rPr lang="nb-NO" smtClean="0"/>
              <a:t>06.04.2019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21911206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Sann eller Usann">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nb-NO"/>
              <a:t>Klikk for å redigere tittelstil</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nb-NO"/>
              <a:t>Klikk for å redigere tekststiler i malen</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B7B9622-334E-40F4-8010-1E1D2BB54BF9}" type="datetimeFigureOut">
              <a:rPr lang="nb-NO" smtClean="0"/>
              <a:t>06.04.2019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32597418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ncho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B7B9622-334E-40F4-8010-1E1D2BB54BF9}" type="datetimeFigureOut">
              <a:rPr lang="nb-NO" smtClean="0"/>
              <a:t>06.04.2019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22396367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2B7B9622-334E-40F4-8010-1E1D2BB54BF9}" type="datetimeFigureOut">
              <a:rPr lang="nb-NO" smtClean="0"/>
              <a:t>06.04.2019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2642381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nb-NO"/>
              <a:t>Klikk for å redigere tittelstil</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a:xfrm>
            <a:off x="7344329" y="6108173"/>
            <a:ext cx="857473" cy="365125"/>
          </a:xfrm>
        </p:spPr>
        <p:txBody>
          <a:bodyPr/>
          <a:lstStyle/>
          <a:p>
            <a:fld id="{2B7B9622-334E-40F4-8010-1E1D2BB54BF9}" type="datetimeFigureOut">
              <a:rPr lang="nb-NO" smtClean="0"/>
              <a:t>06.04.2019</a:t>
            </a:fld>
            <a:endParaRPr lang="nb-NO"/>
          </a:p>
        </p:txBody>
      </p:sp>
      <p:sp>
        <p:nvSpPr>
          <p:cNvPr id="5" name="Footer Placeholder 4"/>
          <p:cNvSpPr>
            <a:spLocks noGrp="1"/>
          </p:cNvSpPr>
          <p:nvPr>
            <p:ph type="ftr" sz="quarter" idx="11"/>
          </p:nvPr>
        </p:nvSpPr>
        <p:spPr>
          <a:xfrm>
            <a:off x="1972647" y="6108173"/>
            <a:ext cx="5314517" cy="365125"/>
          </a:xfrm>
        </p:spPr>
        <p:txBody>
          <a:bodyPr/>
          <a:lstStyle/>
          <a:p>
            <a:endParaRPr lang="nb-NO"/>
          </a:p>
        </p:txBody>
      </p:sp>
      <p:sp>
        <p:nvSpPr>
          <p:cNvPr id="6" name="Slide Number Placeholder 5"/>
          <p:cNvSpPr>
            <a:spLocks noGrp="1"/>
          </p:cNvSpPr>
          <p:nvPr>
            <p:ph type="sldNum" sz="quarter" idx="12"/>
          </p:nvPr>
        </p:nvSpPr>
        <p:spPr>
          <a:xfrm>
            <a:off x="8258967" y="6108173"/>
            <a:ext cx="427833" cy="365125"/>
          </a:xfrm>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2456361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nb-NO"/>
              <a:t>Klikk for å redigere tittelstil</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2B7B9622-334E-40F4-8010-1E1D2BB54BF9}" type="datetimeFigureOut">
              <a:rPr lang="nb-NO" smtClean="0"/>
              <a:t>06.04.2019</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a:xfrm>
            <a:off x="8273317" y="6116070"/>
            <a:ext cx="413483" cy="365125"/>
          </a:xfrm>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1462079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nb-NO"/>
              <a:t>Klikk for å redigere tittelstil</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2B7B9622-334E-40F4-8010-1E1D2BB54BF9}" type="datetimeFigureOut">
              <a:rPr lang="nb-NO" smtClean="0"/>
              <a:t>06.04.2019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3676008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2B7B9622-334E-40F4-8010-1E1D2BB54BF9}" type="datetimeFigureOut">
              <a:rPr lang="nb-NO" smtClean="0"/>
              <a:t>06.04.2019</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3769195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2B7B9622-334E-40F4-8010-1E1D2BB54BF9}" type="datetimeFigureOut">
              <a:rPr lang="nb-NO" smtClean="0"/>
              <a:t>06.04.2019</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2748732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7B9622-334E-40F4-8010-1E1D2BB54BF9}" type="datetimeFigureOut">
              <a:rPr lang="nb-NO" smtClean="0"/>
              <a:t>06.04.2019</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3813402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nb-NO"/>
              <a:t>Klikk for å redigere tittelstil</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B7B9622-334E-40F4-8010-1E1D2BB54BF9}" type="datetimeFigureOut">
              <a:rPr lang="nb-NO" smtClean="0"/>
              <a:t>06.04.2019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2956532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nb-NO"/>
              <a:t>Klikk for å redigere tittelstil</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2B7B9622-334E-40F4-8010-1E1D2BB54BF9}" type="datetimeFigureOut">
              <a:rPr lang="nb-NO" smtClean="0"/>
              <a:t>06.04.2019</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16EAD3C4-CFEA-4DAC-91BC-A7968F27E1AF}" type="slidenum">
              <a:rPr lang="nb-NO" smtClean="0"/>
              <a:t>‹#›</a:t>
            </a:fld>
            <a:endParaRPr lang="nb-NO"/>
          </a:p>
        </p:txBody>
      </p:sp>
    </p:spTree>
    <p:extLst>
      <p:ext uri="{BB962C8B-B14F-4D97-AF65-F5344CB8AC3E}">
        <p14:creationId xmlns:p14="http://schemas.microsoft.com/office/powerpoint/2010/main" val="2400187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nb-NO"/>
              <a:t>Klikk for å redigere tittelstil</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2B7B9622-334E-40F4-8010-1E1D2BB54BF9}" type="datetimeFigureOut">
              <a:rPr lang="nb-NO" smtClean="0"/>
              <a:t>06.04.2019</a:t>
            </a:fld>
            <a:endParaRPr lang="nb-NO"/>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nb-NO"/>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6EAD3C4-CFEA-4DAC-91BC-A7968F27E1AF}" type="slidenum">
              <a:rPr lang="nb-NO" smtClean="0"/>
              <a:t>‹#›</a:t>
            </a:fld>
            <a:endParaRPr lang="nb-NO"/>
          </a:p>
        </p:txBody>
      </p:sp>
    </p:spTree>
    <p:extLst>
      <p:ext uri="{BB962C8B-B14F-4D97-AF65-F5344CB8AC3E}">
        <p14:creationId xmlns:p14="http://schemas.microsoft.com/office/powerpoint/2010/main" val="803594398"/>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341784" y="692696"/>
            <a:ext cx="8478688" cy="792088"/>
          </a:xfrm>
          <a:extLst/>
        </p:spPr>
        <p:txBody>
          <a:bodyPr>
            <a:noAutofit/>
          </a:bodyPr>
          <a:lstStyle/>
          <a:p>
            <a:pPr algn="ctr">
              <a:defRPr/>
            </a:pPr>
            <a:r>
              <a:rPr lang="nb-NO" dirty="0">
                <a:solidFill>
                  <a:srgbClr val="00B0F0"/>
                </a:solidFill>
                <a:effectLst/>
                <a:latin typeface="Arial Black" panose="020B0A04020102020204" pitchFamily="34" charset="0"/>
              </a:rPr>
              <a:t>Noen sentrale årstall</a:t>
            </a:r>
            <a:br>
              <a:rPr lang="nb-NO" dirty="0">
                <a:solidFill>
                  <a:srgbClr val="00B0F0"/>
                </a:solidFill>
                <a:effectLst/>
                <a:latin typeface="Arial Black" panose="020B0A04020102020204" pitchFamily="34" charset="0"/>
              </a:rPr>
            </a:br>
            <a:r>
              <a:rPr lang="nb-NO" sz="2800" dirty="0">
                <a:solidFill>
                  <a:srgbClr val="00B0F0"/>
                </a:solidFill>
                <a:effectLst/>
                <a:latin typeface="Arial Black" panose="020B0A04020102020204" pitchFamily="34" charset="0"/>
              </a:rPr>
              <a:t>i norsk lovgivning </a:t>
            </a:r>
            <a:endParaRPr lang="nb-NO" sz="4400" dirty="0">
              <a:solidFill>
                <a:srgbClr val="00B0F0"/>
              </a:solidFill>
              <a:effectLst/>
              <a:latin typeface="Arial Black" panose="020B0A04020102020204" pitchFamily="34" charset="0"/>
            </a:endParaRPr>
          </a:p>
        </p:txBody>
      </p:sp>
      <p:sp>
        <p:nvSpPr>
          <p:cNvPr id="14" name="Pil høyre 13"/>
          <p:cNvSpPr/>
          <p:nvPr/>
        </p:nvSpPr>
        <p:spPr>
          <a:xfrm>
            <a:off x="-108520" y="3645024"/>
            <a:ext cx="9073008"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solidFill>
                <a:srgbClr val="C00000"/>
              </a:solidFill>
              <a:highlight>
                <a:srgbClr val="800080"/>
              </a:highlight>
            </a:endParaRPr>
          </a:p>
        </p:txBody>
      </p:sp>
      <p:sp>
        <p:nvSpPr>
          <p:cNvPr id="16" name="TekstSylinder 15"/>
          <p:cNvSpPr txBox="1"/>
          <p:nvPr/>
        </p:nvSpPr>
        <p:spPr>
          <a:xfrm>
            <a:off x="179512" y="3759423"/>
            <a:ext cx="9001000" cy="461665"/>
          </a:xfrm>
          <a:prstGeom prst="rect">
            <a:avLst/>
          </a:prstGeom>
          <a:noFill/>
        </p:spPr>
        <p:txBody>
          <a:bodyPr wrap="square" rtlCol="0">
            <a:spAutoFit/>
          </a:bodyPr>
          <a:lstStyle/>
          <a:p>
            <a:r>
              <a:rPr lang="nb-NO" sz="2400" b="1" dirty="0">
                <a:solidFill>
                  <a:schemeClr val="bg1"/>
                </a:solidFill>
                <a:latin typeface="+mj-lt"/>
              </a:rPr>
              <a:t>    </a:t>
            </a:r>
            <a:r>
              <a:rPr lang="nb-NO" sz="2400" b="1" dirty="0">
                <a:solidFill>
                  <a:schemeClr val="bg1"/>
                </a:solidFill>
                <a:latin typeface="Arial" panose="020B0604020202020204" pitchFamily="34" charset="0"/>
                <a:cs typeface="Arial" panose="020B0604020202020204" pitchFamily="34" charset="0"/>
              </a:rPr>
              <a:t>1972</a:t>
            </a:r>
            <a:r>
              <a:rPr lang="nb-NO" b="1" dirty="0">
                <a:latin typeface="Arial" panose="020B0604020202020204" pitchFamily="34" charset="0"/>
                <a:cs typeface="Arial" panose="020B0604020202020204" pitchFamily="34" charset="0"/>
              </a:rPr>
              <a:t>	              </a:t>
            </a:r>
            <a:r>
              <a:rPr lang="nb-NO" sz="2400" b="1" dirty="0">
                <a:solidFill>
                  <a:schemeClr val="bg1"/>
                </a:solidFill>
                <a:latin typeface="Arial" panose="020B0604020202020204" pitchFamily="34" charset="0"/>
                <a:cs typeface="Arial" panose="020B0604020202020204" pitchFamily="34" charset="0"/>
              </a:rPr>
              <a:t>1993</a:t>
            </a:r>
            <a:r>
              <a:rPr lang="nb-NO" b="1" dirty="0">
                <a:latin typeface="Arial" panose="020B0604020202020204" pitchFamily="34" charset="0"/>
                <a:cs typeface="Arial" panose="020B0604020202020204" pitchFamily="34" charset="0"/>
              </a:rPr>
              <a:t>	               </a:t>
            </a:r>
            <a:r>
              <a:rPr lang="nb-NO" sz="2400" b="1" dirty="0">
                <a:solidFill>
                  <a:schemeClr val="bg1"/>
                </a:solidFill>
                <a:latin typeface="Arial" panose="020B0604020202020204" pitchFamily="34" charset="0"/>
                <a:cs typeface="Arial" panose="020B0604020202020204" pitchFamily="34" charset="0"/>
              </a:rPr>
              <a:t>2008</a:t>
            </a:r>
            <a:r>
              <a:rPr lang="nb-NO" b="1" dirty="0">
                <a:latin typeface="Arial" panose="020B0604020202020204" pitchFamily="34" charset="0"/>
                <a:cs typeface="Arial" panose="020B0604020202020204" pitchFamily="34" charset="0"/>
              </a:rPr>
              <a:t>	</a:t>
            </a:r>
            <a:r>
              <a:rPr lang="nb-NO" b="1" dirty="0">
                <a:solidFill>
                  <a:schemeClr val="bg1"/>
                </a:solidFill>
                <a:latin typeface="Arial" panose="020B0604020202020204" pitchFamily="34" charset="0"/>
                <a:cs typeface="Arial" panose="020B0604020202020204" pitchFamily="34" charset="0"/>
              </a:rPr>
              <a:t>           </a:t>
            </a:r>
            <a:r>
              <a:rPr lang="nb-NO" sz="2400" b="1" dirty="0">
                <a:solidFill>
                  <a:schemeClr val="bg1"/>
                </a:solidFill>
                <a:latin typeface="Arial" panose="020B0604020202020204" pitchFamily="34" charset="0"/>
                <a:cs typeface="Arial" panose="020B0604020202020204" pitchFamily="34" charset="0"/>
              </a:rPr>
              <a:t>2016</a:t>
            </a:r>
            <a:r>
              <a:rPr lang="nb-NO" b="1" dirty="0">
                <a:solidFill>
                  <a:schemeClr val="bg1"/>
                </a:solidFill>
                <a:latin typeface="Arial" panose="020B0604020202020204" pitchFamily="34" charset="0"/>
                <a:cs typeface="Arial" panose="020B0604020202020204" pitchFamily="34" charset="0"/>
              </a:rPr>
              <a:t>       </a:t>
            </a:r>
            <a:r>
              <a:rPr lang="nb-NO" sz="2400" b="1" dirty="0">
                <a:solidFill>
                  <a:schemeClr val="bg1"/>
                </a:solidFill>
                <a:latin typeface="Arial" panose="020B0604020202020204" pitchFamily="34" charset="0"/>
                <a:cs typeface="Arial" panose="020B0604020202020204" pitchFamily="34" charset="0"/>
              </a:rPr>
              <a:t>2017         ?</a:t>
            </a:r>
            <a:endParaRPr lang="nb-NO" b="1" dirty="0">
              <a:solidFill>
                <a:schemeClr val="bg1"/>
              </a:solidFill>
              <a:latin typeface="Arial" panose="020B0604020202020204" pitchFamily="34" charset="0"/>
              <a:cs typeface="Arial" panose="020B0604020202020204" pitchFamily="34" charset="0"/>
            </a:endParaRPr>
          </a:p>
        </p:txBody>
      </p:sp>
      <p:sp>
        <p:nvSpPr>
          <p:cNvPr id="18" name="TekstSylinder 17"/>
          <p:cNvSpPr txBox="1"/>
          <p:nvPr/>
        </p:nvSpPr>
        <p:spPr>
          <a:xfrm>
            <a:off x="755576" y="1819601"/>
            <a:ext cx="2520280" cy="1569660"/>
          </a:xfrm>
          <a:prstGeom prst="rect">
            <a:avLst/>
          </a:prstGeom>
          <a:noFill/>
        </p:spPr>
        <p:txBody>
          <a:bodyPr wrap="square" rtlCol="0">
            <a:spAutoFit/>
          </a:bodyPr>
          <a:lstStyle/>
          <a:p>
            <a:r>
              <a:rPr lang="nb-NO" sz="2400" dirty="0">
                <a:latin typeface="Arial" panose="020B0604020202020204" pitchFamily="34" charset="0"/>
                <a:cs typeface="Arial" panose="020B0604020202020204" pitchFamily="34" charset="0"/>
              </a:rPr>
              <a:t>Forbud mot samboerskap og homoseksuell atferd avskaffet.</a:t>
            </a:r>
          </a:p>
        </p:txBody>
      </p:sp>
      <p:cxnSp>
        <p:nvCxnSpPr>
          <p:cNvPr id="20" name="Rett linje 19"/>
          <p:cNvCxnSpPr>
            <a:cxnSpLocks/>
          </p:cNvCxnSpPr>
          <p:nvPr/>
        </p:nvCxnSpPr>
        <p:spPr>
          <a:xfrm flipH="1">
            <a:off x="971600" y="3429000"/>
            <a:ext cx="360040" cy="288032"/>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sp>
        <p:nvSpPr>
          <p:cNvPr id="29" name="Rektangel 28"/>
          <p:cNvSpPr/>
          <p:nvPr/>
        </p:nvSpPr>
        <p:spPr>
          <a:xfrm>
            <a:off x="827584" y="4725144"/>
            <a:ext cx="2718048" cy="1200329"/>
          </a:xfrm>
          <a:prstGeom prst="rect">
            <a:avLst/>
          </a:prstGeom>
        </p:spPr>
        <p:txBody>
          <a:bodyPr wrap="square">
            <a:spAutoFit/>
          </a:bodyPr>
          <a:lstStyle/>
          <a:p>
            <a:pPr lvl="0"/>
            <a:r>
              <a:rPr lang="nb-NO" altLang="nb-NO" sz="2400" dirty="0">
                <a:solidFill>
                  <a:prstClr val="black"/>
                </a:solidFill>
                <a:latin typeface="Arial" panose="020B0604020202020204" pitchFamily="34" charset="0"/>
                <a:cs typeface="Arial" panose="020B0604020202020204" pitchFamily="34" charset="0"/>
              </a:rPr>
              <a:t>Partnerskapsloven for par av samme kjønn ble innført.</a:t>
            </a:r>
            <a:endParaRPr lang="nb-NO" sz="2400" dirty="0">
              <a:solidFill>
                <a:prstClr val="black"/>
              </a:solidFill>
            </a:endParaRPr>
          </a:p>
        </p:txBody>
      </p:sp>
      <p:sp>
        <p:nvSpPr>
          <p:cNvPr id="30" name="TekstSylinder 29"/>
          <p:cNvSpPr txBox="1"/>
          <p:nvPr/>
        </p:nvSpPr>
        <p:spPr>
          <a:xfrm>
            <a:off x="3995936" y="1827737"/>
            <a:ext cx="2178497" cy="1569660"/>
          </a:xfrm>
          <a:prstGeom prst="rect">
            <a:avLst/>
          </a:prstGeom>
          <a:noFill/>
        </p:spPr>
        <p:txBody>
          <a:bodyPr wrap="square" rtlCol="0">
            <a:spAutoFit/>
          </a:bodyPr>
          <a:lstStyle/>
          <a:p>
            <a:r>
              <a:rPr lang="nb-NO" sz="2400" dirty="0">
                <a:latin typeface="Arial" panose="020B0604020202020204" pitchFamily="34" charset="0"/>
                <a:cs typeface="Arial" panose="020B0604020202020204" pitchFamily="34" charset="0"/>
              </a:rPr>
              <a:t>Kjønnsnøytral ekteskapslov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 endringer i </a:t>
            </a:r>
            <a:br>
              <a:rPr lang="nb-NO" sz="2400" dirty="0">
                <a:latin typeface="Arial" panose="020B0604020202020204" pitchFamily="34" charset="0"/>
                <a:cs typeface="Arial" panose="020B0604020202020204" pitchFamily="34" charset="0"/>
              </a:rPr>
            </a:br>
            <a:r>
              <a:rPr lang="nb-NO" sz="2400" dirty="0">
                <a:latin typeface="Arial" panose="020B0604020202020204" pitchFamily="34" charset="0"/>
                <a:cs typeface="Arial" panose="020B0604020202020204" pitchFamily="34" charset="0"/>
              </a:rPr>
              <a:t>4 andre lover.</a:t>
            </a:r>
          </a:p>
        </p:txBody>
      </p:sp>
      <p:cxnSp>
        <p:nvCxnSpPr>
          <p:cNvPr id="31" name="Rett linje 30"/>
          <p:cNvCxnSpPr>
            <a:cxnSpLocks/>
          </p:cNvCxnSpPr>
          <p:nvPr/>
        </p:nvCxnSpPr>
        <p:spPr>
          <a:xfrm flipV="1">
            <a:off x="2460095" y="4278287"/>
            <a:ext cx="311705" cy="446857"/>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cxnSp>
        <p:nvCxnSpPr>
          <p:cNvPr id="36" name="Rett linje 35"/>
          <p:cNvCxnSpPr>
            <a:cxnSpLocks/>
          </p:cNvCxnSpPr>
          <p:nvPr/>
        </p:nvCxnSpPr>
        <p:spPr>
          <a:xfrm>
            <a:off x="4752020" y="3366741"/>
            <a:ext cx="0" cy="335483"/>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sp>
        <p:nvSpPr>
          <p:cNvPr id="41" name="TekstSylinder 40"/>
          <p:cNvSpPr txBox="1"/>
          <p:nvPr/>
        </p:nvSpPr>
        <p:spPr>
          <a:xfrm>
            <a:off x="6216335" y="4739660"/>
            <a:ext cx="2820161" cy="1569660"/>
          </a:xfrm>
          <a:prstGeom prst="rect">
            <a:avLst/>
          </a:prstGeom>
          <a:noFill/>
        </p:spPr>
        <p:txBody>
          <a:bodyPr wrap="square" rtlCol="0">
            <a:spAutoFit/>
          </a:bodyPr>
          <a:lstStyle/>
          <a:p>
            <a:r>
              <a:rPr lang="nb-NO" sz="2400" dirty="0">
                <a:latin typeface="Arial" panose="020B0604020202020204" pitchFamily="34" charset="0"/>
                <a:cs typeface="Arial" panose="020B0604020202020204" pitchFamily="34" charset="0"/>
              </a:rPr>
              <a:t>Den norske kirke omdefinerte ekte-skapet og innførte likekjønnet liturgi.</a:t>
            </a:r>
          </a:p>
        </p:txBody>
      </p:sp>
      <p:cxnSp>
        <p:nvCxnSpPr>
          <p:cNvPr id="52" name="Rett linje 51"/>
          <p:cNvCxnSpPr/>
          <p:nvPr/>
        </p:nvCxnSpPr>
        <p:spPr>
          <a:xfrm flipV="1">
            <a:off x="7482399" y="4293096"/>
            <a:ext cx="0" cy="432048"/>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pic>
        <p:nvPicPr>
          <p:cNvPr id="3" name="Bild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6216" y="1823467"/>
            <a:ext cx="2295525" cy="1533525"/>
          </a:xfrm>
          <a:prstGeom prst="rect">
            <a:avLst/>
          </a:prstGeom>
        </p:spPr>
      </p:pic>
      <p:sp>
        <p:nvSpPr>
          <p:cNvPr id="7" name="TekstSylinder 6">
            <a:extLst>
              <a:ext uri="{FF2B5EF4-FFF2-40B4-BE49-F238E27FC236}">
                <a16:creationId xmlns:a16="http://schemas.microsoft.com/office/drawing/2014/main" id="{15D86130-A49E-4A14-865F-52565BC85671}"/>
              </a:ext>
            </a:extLst>
          </p:cNvPr>
          <p:cNvSpPr txBox="1"/>
          <p:nvPr/>
        </p:nvSpPr>
        <p:spPr>
          <a:xfrm>
            <a:off x="3942183" y="4725144"/>
            <a:ext cx="2213993" cy="1200329"/>
          </a:xfrm>
          <a:prstGeom prst="rect">
            <a:avLst/>
          </a:prstGeom>
          <a:noFill/>
        </p:spPr>
        <p:txBody>
          <a:bodyPr wrap="square" rtlCol="0">
            <a:spAutoFit/>
          </a:bodyPr>
          <a:lstStyle/>
          <a:p>
            <a:r>
              <a:rPr lang="nb-NO" sz="2400" dirty="0">
                <a:latin typeface="Arial" panose="020B0604020202020204" pitchFamily="34" charset="0"/>
                <a:cs typeface="Arial" panose="020B0604020202020204" pitchFamily="34" charset="0"/>
              </a:rPr>
              <a:t>Lov om endring av juridisk kjønn.</a:t>
            </a:r>
          </a:p>
        </p:txBody>
      </p:sp>
      <p:cxnSp>
        <p:nvCxnSpPr>
          <p:cNvPr id="21" name="Rett linje 20">
            <a:extLst>
              <a:ext uri="{FF2B5EF4-FFF2-40B4-BE49-F238E27FC236}">
                <a16:creationId xmlns:a16="http://schemas.microsoft.com/office/drawing/2014/main" id="{EA7D8477-ABDE-4751-B8DD-34C5F3D564FA}"/>
              </a:ext>
            </a:extLst>
          </p:cNvPr>
          <p:cNvCxnSpPr>
            <a:cxnSpLocks/>
          </p:cNvCxnSpPr>
          <p:nvPr/>
        </p:nvCxnSpPr>
        <p:spPr>
          <a:xfrm flipV="1">
            <a:off x="5364088" y="4278287"/>
            <a:ext cx="750159" cy="590874"/>
          </a:xfrm>
          <a:prstGeom prst="line">
            <a:avLst/>
          </a:prstGeom>
          <a:ln>
            <a:solidFill>
              <a:schemeClr val="tx1"/>
            </a:solidFill>
            <a:headEnd type="triangle" w="med" len="med"/>
            <a:tailEnd type="none" w="med" len="med"/>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824640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41" grpId="0"/>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kse">
  <a:themeElements>
    <a:clrScheme name="Parallakse">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ks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ks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TM03457496[[fn=Parallakse]]</Template>
  <TotalTime>13</TotalTime>
  <Words>80</Words>
  <Application>Microsoft Office PowerPoint</Application>
  <PresentationFormat>Skjermfremvisning (4:3)</PresentationFormat>
  <Paragraphs>39</Paragraphs>
  <Slides>1</Slides>
  <Notes>1</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vt:i4>
      </vt:variant>
    </vt:vector>
  </HeadingPairs>
  <TitlesOfParts>
    <vt:vector size="6" baseType="lpstr">
      <vt:lpstr>Arial</vt:lpstr>
      <vt:lpstr>Arial Black</vt:lpstr>
      <vt:lpstr>Calibri</vt:lpstr>
      <vt:lpstr>Corbel</vt:lpstr>
      <vt:lpstr>Parallakse</vt:lpstr>
      <vt:lpstr>Noen sentrale årstall i norsk lovgivning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Microsoft</dc:creator>
  <cp:lastModifiedBy>Øivind Benestad</cp:lastModifiedBy>
  <cp:revision>3</cp:revision>
  <dcterms:created xsi:type="dcterms:W3CDTF">2018-07-07T22:49:08Z</dcterms:created>
  <dcterms:modified xsi:type="dcterms:W3CDTF">2019-04-06T10:03:19Z</dcterms:modified>
</cp:coreProperties>
</file>