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
  </p:notesMasterIdLst>
  <p:handoutMasterIdLst>
    <p:handoutMasterId r:id="rId5"/>
  </p:handoutMasterIdLst>
  <p:sldIdLst>
    <p:sldId id="658" r:id="rId2"/>
    <p:sldId id="642" r:id="rId3"/>
  </p:sldIdLst>
  <p:sldSz cx="9144000" cy="6858000" type="screen4x3"/>
  <p:notesSz cx="9872663"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94F42BBA-4273-4D7B-AEB7-7B8AD18EA0DF}">
          <p14:sldIdLst/>
        </p14:section>
        <p14:section name="Inndeling uten navn" id="{EBBAFEFF-FC71-43CC-8FA5-53C2AE087A1D}">
          <p14:sldIdLst/>
        </p14:section>
        <p14:section name="Inndeling uten navn" id="{8F942CC1-3923-40E5-B472-9F4C6A25E466}">
          <p14:sldIdLst>
            <p14:sldId id="658"/>
            <p14:sldId id="6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3">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63170" autoAdjust="0"/>
  </p:normalViewPr>
  <p:slideViewPr>
    <p:cSldViewPr>
      <p:cViewPr varScale="1">
        <p:scale>
          <a:sx n="72" d="100"/>
          <a:sy n="72" d="100"/>
        </p:scale>
        <p:origin x="2046"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4" d="100"/>
          <a:sy n="44" d="100"/>
        </p:scale>
        <p:origin x="-72" y="-1018"/>
      </p:cViewPr>
      <p:guideLst>
        <p:guide orient="horz" pos="2143"/>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1" y="5"/>
            <a:ext cx="4278314" cy="339723"/>
          </a:xfrm>
          <a:prstGeom prst="rect">
            <a:avLst/>
          </a:prstGeom>
        </p:spPr>
        <p:txBody>
          <a:bodyPr vert="horz" lIns="91021" tIns="45510" rIns="91021" bIns="45510" rtlCol="0"/>
          <a:lstStyle>
            <a:lvl1pPr algn="l">
              <a:defRPr sz="1100"/>
            </a:lvl1pPr>
          </a:lstStyle>
          <a:p>
            <a:endParaRPr lang="nb-NO"/>
          </a:p>
        </p:txBody>
      </p:sp>
      <p:sp>
        <p:nvSpPr>
          <p:cNvPr id="3" name="Plassholder for dato 2"/>
          <p:cNvSpPr>
            <a:spLocks noGrp="1"/>
          </p:cNvSpPr>
          <p:nvPr>
            <p:ph type="dt" sz="quarter" idx="1"/>
          </p:nvPr>
        </p:nvSpPr>
        <p:spPr>
          <a:xfrm>
            <a:off x="5592769" y="5"/>
            <a:ext cx="4278312" cy="339723"/>
          </a:xfrm>
          <a:prstGeom prst="rect">
            <a:avLst/>
          </a:prstGeom>
        </p:spPr>
        <p:txBody>
          <a:bodyPr vert="horz" lIns="91021" tIns="45510" rIns="91021" bIns="45510" rtlCol="0"/>
          <a:lstStyle>
            <a:lvl1pPr algn="r">
              <a:defRPr sz="1100"/>
            </a:lvl1pPr>
          </a:lstStyle>
          <a:p>
            <a:fld id="{B24960D3-6A88-463C-9B61-449CBD256996}" type="datetimeFigureOut">
              <a:rPr lang="nb-NO" smtClean="0"/>
              <a:t>11.03.2019</a:t>
            </a:fld>
            <a:endParaRPr lang="nb-NO"/>
          </a:p>
        </p:txBody>
      </p:sp>
      <p:sp>
        <p:nvSpPr>
          <p:cNvPr id="4" name="Plassholder for bunntekst 3"/>
          <p:cNvSpPr>
            <a:spLocks noGrp="1"/>
          </p:cNvSpPr>
          <p:nvPr>
            <p:ph type="ftr" sz="quarter" idx="2"/>
          </p:nvPr>
        </p:nvSpPr>
        <p:spPr>
          <a:xfrm>
            <a:off x="1" y="6456367"/>
            <a:ext cx="4278314" cy="339723"/>
          </a:xfrm>
          <a:prstGeom prst="rect">
            <a:avLst/>
          </a:prstGeom>
        </p:spPr>
        <p:txBody>
          <a:bodyPr vert="horz" lIns="91021" tIns="45510" rIns="91021" bIns="45510" rtlCol="0" anchor="b"/>
          <a:lstStyle>
            <a:lvl1pPr algn="l">
              <a:defRPr sz="1100"/>
            </a:lvl1pPr>
          </a:lstStyle>
          <a:p>
            <a:endParaRPr lang="nb-NO"/>
          </a:p>
        </p:txBody>
      </p:sp>
      <p:sp>
        <p:nvSpPr>
          <p:cNvPr id="5" name="Plassholder for lysbildenummer 4"/>
          <p:cNvSpPr>
            <a:spLocks noGrp="1"/>
          </p:cNvSpPr>
          <p:nvPr>
            <p:ph type="sldNum" sz="quarter" idx="3"/>
          </p:nvPr>
        </p:nvSpPr>
        <p:spPr>
          <a:xfrm>
            <a:off x="5592769" y="6456367"/>
            <a:ext cx="4278312" cy="339723"/>
          </a:xfrm>
          <a:prstGeom prst="rect">
            <a:avLst/>
          </a:prstGeom>
        </p:spPr>
        <p:txBody>
          <a:bodyPr vert="horz" lIns="91021" tIns="45510" rIns="91021" bIns="45510" rtlCol="0" anchor="b"/>
          <a:lstStyle>
            <a:lvl1pPr algn="r">
              <a:defRPr sz="1100"/>
            </a:lvl1pPr>
          </a:lstStyle>
          <a:p>
            <a:fld id="{B7B3BB41-30CE-4D2F-A4D9-733F3C1386BC}" type="slidenum">
              <a:rPr lang="nb-NO" smtClean="0"/>
              <a:t>‹#›</a:t>
            </a:fld>
            <a:endParaRPr lang="nb-NO"/>
          </a:p>
        </p:txBody>
      </p:sp>
    </p:spTree>
    <p:extLst>
      <p:ext uri="{BB962C8B-B14F-4D97-AF65-F5344CB8AC3E}">
        <p14:creationId xmlns:p14="http://schemas.microsoft.com/office/powerpoint/2010/main" val="3966687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3" y="5"/>
            <a:ext cx="4278154" cy="339882"/>
          </a:xfrm>
          <a:prstGeom prst="rect">
            <a:avLst/>
          </a:prstGeom>
        </p:spPr>
        <p:txBody>
          <a:bodyPr vert="horz" lIns="91021" tIns="45510" rIns="91021" bIns="45510" rtlCol="0"/>
          <a:lstStyle>
            <a:lvl1pPr algn="l">
              <a:defRPr sz="1100"/>
            </a:lvl1pPr>
          </a:lstStyle>
          <a:p>
            <a:endParaRPr lang="nb-NO"/>
          </a:p>
        </p:txBody>
      </p:sp>
      <p:sp>
        <p:nvSpPr>
          <p:cNvPr id="3" name="Plassholder for dato 2"/>
          <p:cNvSpPr>
            <a:spLocks noGrp="1"/>
          </p:cNvSpPr>
          <p:nvPr>
            <p:ph type="dt" idx="1"/>
          </p:nvPr>
        </p:nvSpPr>
        <p:spPr>
          <a:xfrm>
            <a:off x="5592230" y="5"/>
            <a:ext cx="4278154" cy="339882"/>
          </a:xfrm>
          <a:prstGeom prst="rect">
            <a:avLst/>
          </a:prstGeom>
        </p:spPr>
        <p:txBody>
          <a:bodyPr vert="horz" lIns="91021" tIns="45510" rIns="91021" bIns="45510" rtlCol="0"/>
          <a:lstStyle>
            <a:lvl1pPr algn="r">
              <a:defRPr sz="1100"/>
            </a:lvl1pPr>
          </a:lstStyle>
          <a:p>
            <a:fld id="{A3E2996C-EDB7-4D66-820D-0FE512E49316}" type="datetime6">
              <a:rPr lang="nb-NO" smtClean="0"/>
              <a:t>mars 19</a:t>
            </a:fld>
            <a:endParaRPr lang="nb-NO"/>
          </a:p>
        </p:txBody>
      </p:sp>
      <p:sp>
        <p:nvSpPr>
          <p:cNvPr id="4" name="Plassholder for lysbilde 3"/>
          <p:cNvSpPr>
            <a:spLocks noGrp="1" noRot="1" noChangeAspect="1"/>
          </p:cNvSpPr>
          <p:nvPr>
            <p:ph type="sldImg" idx="2"/>
          </p:nvPr>
        </p:nvSpPr>
        <p:spPr>
          <a:xfrm>
            <a:off x="3236913" y="508000"/>
            <a:ext cx="3398837" cy="2551113"/>
          </a:xfrm>
          <a:prstGeom prst="rect">
            <a:avLst/>
          </a:prstGeom>
          <a:noFill/>
          <a:ln w="12700">
            <a:solidFill>
              <a:prstClr val="black"/>
            </a:solidFill>
          </a:ln>
        </p:spPr>
        <p:txBody>
          <a:bodyPr vert="horz" lIns="91021" tIns="45510" rIns="91021" bIns="45510" rtlCol="0" anchor="ctr"/>
          <a:lstStyle/>
          <a:p>
            <a:endParaRPr lang="nb-NO"/>
          </a:p>
        </p:txBody>
      </p:sp>
      <p:sp>
        <p:nvSpPr>
          <p:cNvPr id="5" name="Plassholder for notater 4"/>
          <p:cNvSpPr>
            <a:spLocks noGrp="1"/>
          </p:cNvSpPr>
          <p:nvPr>
            <p:ph type="body" sz="quarter" idx="3"/>
          </p:nvPr>
        </p:nvSpPr>
        <p:spPr>
          <a:xfrm>
            <a:off x="987267" y="3228898"/>
            <a:ext cx="7898130" cy="3058954"/>
          </a:xfrm>
          <a:prstGeom prst="rect">
            <a:avLst/>
          </a:prstGeom>
        </p:spPr>
        <p:txBody>
          <a:bodyPr vert="horz" lIns="91021" tIns="45510" rIns="91021" bIns="4551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3" y="6456619"/>
            <a:ext cx="4278154" cy="339882"/>
          </a:xfrm>
          <a:prstGeom prst="rect">
            <a:avLst/>
          </a:prstGeom>
        </p:spPr>
        <p:txBody>
          <a:bodyPr vert="horz" lIns="91021" tIns="45510" rIns="91021" bIns="45510" rtlCol="0" anchor="b"/>
          <a:lstStyle>
            <a:lvl1pPr algn="l">
              <a:defRPr sz="1100"/>
            </a:lvl1pPr>
          </a:lstStyle>
          <a:p>
            <a:r>
              <a:rPr lang="nb-NO"/>
              <a:t>Seminar over Ekteskapserklæringen</a:t>
            </a:r>
          </a:p>
        </p:txBody>
      </p:sp>
      <p:sp>
        <p:nvSpPr>
          <p:cNvPr id="7" name="Plassholder for lysbildenummer 6"/>
          <p:cNvSpPr>
            <a:spLocks noGrp="1"/>
          </p:cNvSpPr>
          <p:nvPr>
            <p:ph type="sldNum" sz="quarter" idx="5"/>
          </p:nvPr>
        </p:nvSpPr>
        <p:spPr>
          <a:xfrm>
            <a:off x="5592230" y="6456619"/>
            <a:ext cx="4278154" cy="339882"/>
          </a:xfrm>
          <a:prstGeom prst="rect">
            <a:avLst/>
          </a:prstGeom>
        </p:spPr>
        <p:txBody>
          <a:bodyPr vert="horz" lIns="91021" tIns="45510" rIns="91021" bIns="45510" rtlCol="0" anchor="b"/>
          <a:lstStyle>
            <a:lvl1pPr algn="r">
              <a:defRPr sz="1100"/>
            </a:lvl1pPr>
          </a:lstStyle>
          <a:p>
            <a:fld id="{C8593401-7213-4FA8-8723-86291B2E8693}" type="slidenum">
              <a:rPr lang="nb-NO" smtClean="0"/>
              <a:t>‹#›</a:t>
            </a:fld>
            <a:endParaRPr lang="nb-NO"/>
          </a:p>
        </p:txBody>
      </p:sp>
    </p:spTree>
    <p:extLst>
      <p:ext uri="{BB962C8B-B14F-4D97-AF65-F5344CB8AC3E}">
        <p14:creationId xmlns:p14="http://schemas.microsoft.com/office/powerpoint/2010/main" val="315224301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a:t>TIPS</a:t>
            </a:r>
            <a:r>
              <a:rPr lang="nb-NO" b="1" baseline="0" dirty="0"/>
              <a:t> OG MOMENTER TIL TALEREN</a:t>
            </a:r>
          </a:p>
          <a:p>
            <a:endParaRPr lang="nb-NO" baseline="0" dirty="0"/>
          </a:p>
          <a:p>
            <a:r>
              <a:rPr lang="nb-NO" sz="1200" kern="1200" dirty="0">
                <a:solidFill>
                  <a:schemeClr val="tx1"/>
                </a:solidFill>
                <a:effectLst/>
                <a:latin typeface="+mn-lt"/>
                <a:ea typeface="+mn-ea"/>
                <a:cs typeface="+mn-cs"/>
              </a:rPr>
              <a:t>Å holde fast på Bibelens budskap om seksualitet og kjønn, ekteskap og barn i dagens åndsklima er svært krevende – både i det offentlige rom, på arbeidsplassen og privat.</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I denne situasjonen er det utrolig viktig å kommunisere vår overbevisning på en </a:t>
            </a:r>
            <a:r>
              <a:rPr lang="nb-NO" sz="1200" i="1" kern="1200" dirty="0">
                <a:solidFill>
                  <a:schemeClr val="tx1"/>
                </a:solidFill>
                <a:effectLst/>
                <a:latin typeface="+mn-lt"/>
                <a:ea typeface="+mn-ea"/>
                <a:cs typeface="+mn-cs"/>
              </a:rPr>
              <a:t>konstruktiv</a:t>
            </a:r>
            <a:r>
              <a:rPr lang="nb-NO" sz="1200" kern="1200" dirty="0">
                <a:solidFill>
                  <a:schemeClr val="tx1"/>
                </a:solidFill>
                <a:effectLst/>
                <a:latin typeface="+mn-lt"/>
                <a:ea typeface="+mn-ea"/>
                <a:cs typeface="+mn-cs"/>
              </a:rPr>
              <a:t> måte med </a:t>
            </a:r>
            <a:r>
              <a:rPr lang="nb-NO" sz="1200" i="1" kern="1200" dirty="0">
                <a:solidFill>
                  <a:schemeClr val="tx1"/>
                </a:solidFill>
                <a:effectLst/>
                <a:latin typeface="+mn-lt"/>
                <a:ea typeface="+mn-ea"/>
                <a:cs typeface="+mn-cs"/>
              </a:rPr>
              <a:t>kunnskap</a:t>
            </a:r>
            <a:r>
              <a:rPr lang="nb-NO" sz="1200" kern="1200" dirty="0">
                <a:solidFill>
                  <a:schemeClr val="tx1"/>
                </a:solidFill>
                <a:effectLst/>
                <a:latin typeface="+mn-lt"/>
                <a:ea typeface="+mn-ea"/>
                <a:cs typeface="+mn-cs"/>
              </a:rPr>
              <a:t> og med ekte kristen </a:t>
            </a:r>
            <a:r>
              <a:rPr lang="nb-NO" sz="1200" i="1" kern="1200" dirty="0">
                <a:solidFill>
                  <a:schemeClr val="tx1"/>
                </a:solidFill>
                <a:effectLst/>
                <a:latin typeface="+mn-lt"/>
                <a:ea typeface="+mn-ea"/>
                <a:cs typeface="+mn-cs"/>
              </a:rPr>
              <a:t>kjærlighet</a:t>
            </a:r>
            <a:r>
              <a:rPr lang="nb-NO" sz="1200" kern="1200" dirty="0">
                <a:solidFill>
                  <a:schemeClr val="tx1"/>
                </a:solidFill>
                <a:effectLst/>
                <a:latin typeface="+mn-lt"/>
                <a:ea typeface="+mn-ea"/>
                <a:cs typeface="+mn-cs"/>
              </a:rPr>
              <a:t> inspirert av Jesus selv. Se f.eks. de viktige JA-budskapene på baksiden av Ekteskapserklæringen, samt et eget ressursark kalt «Det kristne Ja-budskapet».</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Når vi som kristne møter anklager og fordømmelser, maktspråk og hersketeknikker er det helt avgjørende at vi møter dette med Jesu sinnelag og i tråd med hans bud om å elske våre (menings)motstandere og våre «fiender».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Som kristne vil mange av oss kunne vitne om at vi ikke kjenner noen som vi definerer som fiender, men det kan godt hende at andre ser på </a:t>
            </a:r>
            <a:r>
              <a:rPr lang="nb-NO" sz="1200" i="1" kern="1200" dirty="0">
                <a:solidFill>
                  <a:schemeClr val="tx1"/>
                </a:solidFill>
                <a:effectLst/>
                <a:latin typeface="+mn-lt"/>
                <a:ea typeface="+mn-ea"/>
                <a:cs typeface="+mn-cs"/>
              </a:rPr>
              <a:t>oss</a:t>
            </a:r>
            <a:r>
              <a:rPr lang="nb-NO" sz="1200" kern="1200" dirty="0">
                <a:solidFill>
                  <a:schemeClr val="tx1"/>
                </a:solidFill>
                <a:effectLst/>
                <a:latin typeface="+mn-lt"/>
                <a:ea typeface="+mn-ea"/>
                <a:cs typeface="+mn-cs"/>
              </a:rPr>
              <a:t> som sine fiender. Og om de ikke anser enkeltkristne som fiender, er det nok en del som definerer kristenfolket (og ikke minst kristne i bedehus og frikirker) som fiender.</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I denne situasjonen er det av stor betydning at vi tar Jesu radikale budskap om kjærlighet på alvor. Det er et budskap som er unikt i forhold til så å si alle andre religioner.</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Denne kjærligheten kan vi ikke produsere selv, den er en frukt av en levende relasjon til Jesus. </a:t>
            </a:r>
          </a:p>
          <a:p>
            <a:r>
              <a:rPr lang="nb-NO" sz="1200" kern="1200" dirty="0">
                <a:solidFill>
                  <a:schemeClr val="tx1"/>
                </a:solidFill>
                <a:effectLst/>
                <a:latin typeface="+mn-lt"/>
                <a:ea typeface="+mn-ea"/>
                <a:cs typeface="+mn-cs"/>
              </a:rPr>
              <a:t>Mange forfulgte kristne er et eksempel på medkristne som viser at en slik kjærlighet er mulig, med Guds hjelp, når vi er grener på hans vintre, </a:t>
            </a:r>
            <a:r>
              <a:rPr lang="nb-NO" sz="1200" kern="1200" dirty="0" err="1">
                <a:solidFill>
                  <a:schemeClr val="tx1"/>
                </a:solidFill>
                <a:effectLst/>
                <a:latin typeface="+mn-lt"/>
                <a:ea typeface="+mn-ea"/>
                <a:cs typeface="+mn-cs"/>
              </a:rPr>
              <a:t>Joh</a:t>
            </a:r>
            <a:r>
              <a:rPr lang="nb-NO" sz="1200" kern="1200" dirty="0">
                <a:solidFill>
                  <a:schemeClr val="tx1"/>
                </a:solidFill>
                <a:effectLst/>
                <a:latin typeface="+mn-lt"/>
                <a:ea typeface="+mn-ea"/>
                <a:cs typeface="+mn-cs"/>
              </a:rPr>
              <a:t> 15,1-17. Det er for øvrig svært tankevekkende at Jesus i vers 18 kommer med følgende sterke utsagn: «Om verden hater dere, skal dere vite at den har hatet meg først.»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Kristen tro er dypest sett ikke en RELIGION med regler og ritualer, men en RELASJON til den oppstandne og levende Jesus Kristus.</a:t>
            </a:r>
          </a:p>
          <a:p>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Som kristne må vi ta på alvor at bibeltroskap også handler om vår kjærlighet til medmennesker. Uten kjærlighet vil rette meninger og sunn lære bli kraftløs og selvmotsigende. Kjærlighetens høysang i 1 </a:t>
            </a:r>
            <a:r>
              <a:rPr lang="nb-NO" sz="1200" kern="1200" dirty="0" err="1">
                <a:solidFill>
                  <a:schemeClr val="tx1"/>
                </a:solidFill>
                <a:effectLst/>
                <a:latin typeface="+mn-lt"/>
                <a:ea typeface="+mn-ea"/>
                <a:cs typeface="+mn-cs"/>
              </a:rPr>
              <a:t>Korinterbrev</a:t>
            </a:r>
            <a:r>
              <a:rPr lang="nb-NO" sz="1200" kern="1200" dirty="0">
                <a:solidFill>
                  <a:schemeClr val="tx1"/>
                </a:solidFill>
                <a:effectLst/>
                <a:latin typeface="+mn-lt"/>
                <a:ea typeface="+mn-ea"/>
                <a:cs typeface="+mn-cs"/>
              </a:rPr>
              <a:t> 13 gir et krystallklart og ransakende budskap om dette:</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Om jeg taler med menneskers og englers tunger, men ikke har kjærlighet, </a:t>
            </a:r>
          </a:p>
          <a:p>
            <a:r>
              <a:rPr lang="nb-NO" sz="1200" kern="1200" dirty="0">
                <a:solidFill>
                  <a:schemeClr val="tx1"/>
                </a:solidFill>
                <a:effectLst/>
                <a:latin typeface="+mn-lt"/>
                <a:ea typeface="+mn-ea"/>
                <a:cs typeface="+mn-cs"/>
              </a:rPr>
              <a:t>da er jeg bare drønnende malm eller en klingende bjelle. </a:t>
            </a:r>
          </a:p>
          <a:p>
            <a:r>
              <a:rPr lang="nb-NO" sz="1200" kern="1200" dirty="0">
                <a:solidFill>
                  <a:schemeClr val="tx1"/>
                </a:solidFill>
                <a:effectLst/>
                <a:latin typeface="+mn-lt"/>
                <a:ea typeface="+mn-ea"/>
                <a:cs typeface="+mn-cs"/>
              </a:rPr>
              <a:t>Om jeg har profetisk gave, kjenner alle hemmeligheter og eier all kunnskap, </a:t>
            </a:r>
          </a:p>
          <a:p>
            <a:r>
              <a:rPr lang="nb-NO" sz="1200" kern="1200" dirty="0">
                <a:solidFill>
                  <a:schemeClr val="tx1"/>
                </a:solidFill>
                <a:effectLst/>
                <a:latin typeface="+mn-lt"/>
                <a:ea typeface="+mn-ea"/>
                <a:cs typeface="+mn-cs"/>
              </a:rPr>
              <a:t>om jeg har all tro så jeg kan flytte fjell, </a:t>
            </a:r>
          </a:p>
          <a:p>
            <a:r>
              <a:rPr lang="nb-NO" sz="1200" kern="1200" dirty="0">
                <a:solidFill>
                  <a:schemeClr val="tx1"/>
                </a:solidFill>
                <a:effectLst/>
                <a:latin typeface="+mn-lt"/>
                <a:ea typeface="+mn-ea"/>
                <a:cs typeface="+mn-cs"/>
              </a:rPr>
              <a:t>men ikke har kjærlighet, da er jeg intet. </a:t>
            </a:r>
          </a:p>
          <a:p>
            <a:r>
              <a:rPr lang="nb-NO" sz="1200" kern="1200" dirty="0">
                <a:solidFill>
                  <a:schemeClr val="tx1"/>
                </a:solidFill>
                <a:effectLst/>
                <a:latin typeface="+mn-lt"/>
                <a:ea typeface="+mn-ea"/>
                <a:cs typeface="+mn-cs"/>
              </a:rPr>
              <a:t>Om jeg gir alt jeg eier til brød for de fattige, </a:t>
            </a:r>
          </a:p>
          <a:p>
            <a:r>
              <a:rPr lang="nb-NO" sz="1200" kern="1200" dirty="0">
                <a:solidFill>
                  <a:schemeClr val="tx1"/>
                </a:solidFill>
                <a:effectLst/>
                <a:latin typeface="+mn-lt"/>
                <a:ea typeface="+mn-ea"/>
                <a:cs typeface="+mn-cs"/>
              </a:rPr>
              <a:t>ja, om jeg gir meg selv til å brennes, men ikke har kjærlighet, </a:t>
            </a:r>
          </a:p>
          <a:p>
            <a:r>
              <a:rPr lang="nb-NO" sz="1200" kern="1200" dirty="0">
                <a:solidFill>
                  <a:schemeClr val="tx1"/>
                </a:solidFill>
                <a:effectLst/>
                <a:latin typeface="+mn-lt"/>
                <a:ea typeface="+mn-ea"/>
                <a:cs typeface="+mn-cs"/>
              </a:rPr>
              <a:t>da har jeg ingen ting vunnet. </a:t>
            </a:r>
          </a:p>
          <a:p>
            <a:r>
              <a:rPr lang="nb-NO" sz="1200" kern="1200" dirty="0">
                <a:solidFill>
                  <a:schemeClr val="tx1"/>
                </a:solidFill>
                <a:effectLst/>
                <a:latin typeface="+mn-lt"/>
                <a:ea typeface="+mn-ea"/>
                <a:cs typeface="+mn-cs"/>
              </a:rPr>
              <a:t>(1 Kor 13,1-3)</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I møte med en kultur som på flere områder kolliderer med vår dypeste overbevisning, er også denne påminnelsen av Paulus i 2 Tim 1,7 av grunnleggende betydning:</a:t>
            </a:r>
          </a:p>
          <a:p>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«Gud ga oss ikke en ånd som gjør motløs; vi fikk Ånden som gir </a:t>
            </a:r>
            <a:r>
              <a:rPr lang="nb-NO" sz="1200" b="1" i="1" kern="1200" dirty="0">
                <a:solidFill>
                  <a:schemeClr val="tx1"/>
                </a:solidFill>
                <a:effectLst/>
                <a:latin typeface="+mn-lt"/>
                <a:ea typeface="+mn-ea"/>
                <a:cs typeface="+mn-cs"/>
              </a:rPr>
              <a:t>kraft</a:t>
            </a:r>
            <a:r>
              <a:rPr lang="nb-NO" sz="1200" i="1" kern="1200" dirty="0">
                <a:solidFill>
                  <a:schemeClr val="tx1"/>
                </a:solidFill>
                <a:effectLst/>
                <a:latin typeface="+mn-lt"/>
                <a:ea typeface="+mn-ea"/>
                <a:cs typeface="+mn-cs"/>
              </a:rPr>
              <a:t>, </a:t>
            </a:r>
            <a:r>
              <a:rPr lang="nb-NO" sz="1200" b="1" i="1" kern="1200" dirty="0">
                <a:solidFill>
                  <a:schemeClr val="tx1"/>
                </a:solidFill>
                <a:effectLst/>
                <a:latin typeface="+mn-lt"/>
                <a:ea typeface="+mn-ea"/>
                <a:cs typeface="+mn-cs"/>
              </a:rPr>
              <a:t>kjærlighet</a:t>
            </a:r>
            <a:r>
              <a:rPr lang="nb-NO" sz="1200" i="1" kern="1200" dirty="0">
                <a:solidFill>
                  <a:schemeClr val="tx1"/>
                </a:solidFill>
                <a:effectLst/>
                <a:latin typeface="+mn-lt"/>
                <a:ea typeface="+mn-ea"/>
                <a:cs typeface="+mn-cs"/>
              </a:rPr>
              <a:t> og </a:t>
            </a:r>
            <a:r>
              <a:rPr lang="nb-NO" sz="1200" b="1" i="1" kern="1200" dirty="0">
                <a:solidFill>
                  <a:schemeClr val="tx1"/>
                </a:solidFill>
                <a:effectLst/>
                <a:latin typeface="+mn-lt"/>
                <a:ea typeface="+mn-ea"/>
                <a:cs typeface="+mn-cs"/>
              </a:rPr>
              <a:t>visdom</a:t>
            </a:r>
            <a:r>
              <a:rPr lang="nb-NO" sz="1200" b="0" i="1" kern="1200" dirty="0">
                <a:solidFill>
                  <a:schemeClr val="tx1"/>
                </a:solidFill>
                <a:effectLst/>
                <a:latin typeface="+mn-lt"/>
                <a:ea typeface="+mn-ea"/>
                <a:cs typeface="+mn-cs"/>
              </a:rPr>
              <a:t>.</a:t>
            </a:r>
            <a:r>
              <a:rPr lang="nb-NO" sz="1200" i="1" kern="120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(Bibel 2011).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Dette er tre kvaliteter og verdier vi er helt avhengige av i tiden som ligger foran.</a:t>
            </a:r>
          </a:p>
          <a:p>
            <a:r>
              <a:rPr lang="nb-NO" sz="1200" kern="1200" dirty="0">
                <a:solidFill>
                  <a:schemeClr val="tx1"/>
                </a:solidFill>
                <a:effectLst/>
                <a:latin typeface="+mn-lt"/>
                <a:ea typeface="+mn-ea"/>
                <a:cs typeface="+mn-cs"/>
              </a:rPr>
              <a:t>Det er grunn til å be om, minne hverandre på og støtte hverandre i følgende sannhet: Gud vil ikke at vi skal være </a:t>
            </a:r>
            <a:r>
              <a:rPr lang="nb-NO" sz="1200" b="1" kern="1200" dirty="0">
                <a:solidFill>
                  <a:schemeClr val="tx1"/>
                </a:solidFill>
                <a:effectLst/>
                <a:latin typeface="+mn-lt"/>
                <a:ea typeface="+mn-ea"/>
                <a:cs typeface="+mn-cs"/>
              </a:rPr>
              <a:t>mismodige </a:t>
            </a:r>
            <a:r>
              <a:rPr lang="nb-NO" sz="1200" kern="1200" dirty="0">
                <a:solidFill>
                  <a:schemeClr val="tx1"/>
                </a:solidFill>
                <a:effectLst/>
                <a:latin typeface="+mn-lt"/>
                <a:ea typeface="+mn-ea"/>
                <a:cs typeface="+mn-cs"/>
              </a:rPr>
              <a:t>eller </a:t>
            </a:r>
            <a:r>
              <a:rPr lang="nb-NO" sz="1200" b="1" kern="1200" dirty="0">
                <a:solidFill>
                  <a:schemeClr val="tx1"/>
                </a:solidFill>
                <a:effectLst/>
                <a:latin typeface="+mn-lt"/>
                <a:ea typeface="+mn-ea"/>
                <a:cs typeface="+mn-cs"/>
              </a:rPr>
              <a:t>hovmodige</a:t>
            </a:r>
            <a:r>
              <a:rPr lang="nb-NO" sz="1200" kern="1200" dirty="0">
                <a:solidFill>
                  <a:schemeClr val="tx1"/>
                </a:solidFill>
                <a:effectLst/>
                <a:latin typeface="+mn-lt"/>
                <a:ea typeface="+mn-ea"/>
                <a:cs typeface="+mn-cs"/>
              </a:rPr>
              <a:t>, men </a:t>
            </a:r>
            <a:r>
              <a:rPr lang="nb-NO" sz="1200" b="1" kern="1200" dirty="0">
                <a:solidFill>
                  <a:schemeClr val="tx1"/>
                </a:solidFill>
                <a:effectLst/>
                <a:latin typeface="+mn-lt"/>
                <a:ea typeface="+mn-ea"/>
                <a:cs typeface="+mn-cs"/>
              </a:rPr>
              <a:t>frimodige</a:t>
            </a:r>
            <a:r>
              <a:rPr lang="nb-NO" sz="1200" kern="1200" dirty="0">
                <a:solidFill>
                  <a:schemeClr val="tx1"/>
                </a:solidFill>
                <a:effectLst/>
                <a:latin typeface="+mn-lt"/>
                <a:ea typeface="+mn-ea"/>
                <a:cs typeface="+mn-cs"/>
              </a:rPr>
              <a:t>.</a:t>
            </a:r>
          </a:p>
          <a:p>
            <a:endParaRPr lang="nb-NO" baseline="0" dirty="0"/>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1</a:t>
            </a:fld>
            <a:endParaRPr lang="nb-NO"/>
          </a:p>
        </p:txBody>
      </p:sp>
    </p:spTree>
    <p:extLst>
      <p:ext uri="{BB962C8B-B14F-4D97-AF65-F5344CB8AC3E}">
        <p14:creationId xmlns:p14="http://schemas.microsoft.com/office/powerpoint/2010/main" val="3665864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180000" rtl="0" eaLnBrk="1" fontAlgn="auto" latinLnBrk="0" hangingPunct="1">
              <a:lnSpc>
                <a:spcPct val="100000"/>
              </a:lnSpc>
              <a:spcBef>
                <a:spcPts val="0"/>
              </a:spcBef>
              <a:spcAft>
                <a:spcPts val="0"/>
              </a:spcAft>
              <a:buClrTx/>
              <a:buSzTx/>
              <a:buFontTx/>
              <a:buNone/>
              <a:tabLst/>
              <a:defRPr/>
            </a:pPr>
            <a:r>
              <a:rPr lang="nb-NO" b="1" dirty="0"/>
              <a:t>TIPS OG MOMENTER TIL TALEREN</a:t>
            </a:r>
          </a:p>
          <a:p>
            <a:pPr defTabSz="180000"/>
            <a:endParaRPr lang="nb-NO" sz="1200" b="1" dirty="0">
              <a:latin typeface="Arial" panose="020B0604020202020204" pitchFamily="34" charset="0"/>
              <a:cs typeface="Arial" panose="020B0604020202020204" pitchFamily="34" charset="0"/>
            </a:endParaRPr>
          </a:p>
          <a:p>
            <a:pPr defTabSz="180000"/>
            <a:r>
              <a:rPr lang="nb-NO" sz="1200" dirty="0">
                <a:latin typeface="Arial" panose="020B0604020202020204" pitchFamily="34" charset="0"/>
                <a:cs typeface="Arial" panose="020B0604020202020204" pitchFamily="34" charset="0"/>
              </a:rPr>
              <a:t>• </a:t>
            </a:r>
            <a:r>
              <a:rPr lang="nb-NO" sz="1200" b="1" dirty="0">
                <a:latin typeface="Arial" panose="020B0604020202020204" pitchFamily="34" charset="0"/>
                <a:cs typeface="Arial" panose="020B0604020202020204" pitchFamily="34" charset="0"/>
              </a:rPr>
              <a:t>La oss møte alle med respekt og vennlighet.</a:t>
            </a:r>
          </a:p>
          <a:p>
            <a:pPr defTabSz="180000"/>
            <a:r>
              <a:rPr lang="nb-NO" sz="1200" b="0" dirty="0" err="1">
                <a:latin typeface="Arial" panose="020B0604020202020204" pitchFamily="34" charset="0"/>
                <a:cs typeface="Arial" panose="020B0604020202020204" pitchFamily="34" charset="0"/>
              </a:rPr>
              <a:t>Kommentér</a:t>
            </a:r>
            <a:r>
              <a:rPr lang="nb-NO" sz="1200" b="0" dirty="0">
                <a:latin typeface="Arial" panose="020B0604020202020204" pitchFamily="34" charset="0"/>
                <a:cs typeface="Arial" panose="020B0604020202020204" pitchFamily="34" charset="0"/>
              </a:rPr>
              <a:t> Fil 4,5 og bruk gjerne også ett</a:t>
            </a:r>
            <a:r>
              <a:rPr lang="nb-NO" sz="1200" b="0" baseline="0" dirty="0">
                <a:latin typeface="Arial" panose="020B0604020202020204" pitchFamily="34" charset="0"/>
                <a:cs typeface="Arial" panose="020B0604020202020204" pitchFamily="34" charset="0"/>
              </a:rPr>
              <a:t> av </a:t>
            </a:r>
            <a:r>
              <a:rPr lang="nb-NO" sz="1200" b="0" dirty="0">
                <a:latin typeface="Arial" panose="020B0604020202020204" pitchFamily="34" charset="0"/>
                <a:cs typeface="Arial" panose="020B0604020202020204" pitchFamily="34" charset="0"/>
              </a:rPr>
              <a:t>disse versene, eller begge: </a:t>
            </a:r>
            <a:r>
              <a:rPr lang="nb-NO" sz="1200" b="1" dirty="0">
                <a:latin typeface="Arial" panose="020B0604020202020204" pitchFamily="34" charset="0"/>
                <a:cs typeface="Arial" panose="020B0604020202020204" pitchFamily="34" charset="0"/>
              </a:rPr>
              <a:t> </a:t>
            </a:r>
          </a:p>
          <a:p>
            <a:pPr defTabSz="180000"/>
            <a:endParaRPr lang="nb-NO" sz="1200" b="1" dirty="0">
              <a:latin typeface="Arial" panose="020B0604020202020204" pitchFamily="34" charset="0"/>
              <a:cs typeface="Arial" panose="020B0604020202020204" pitchFamily="34" charset="0"/>
            </a:endParaRPr>
          </a:p>
          <a:p>
            <a:pPr defTabSz="180000"/>
            <a:r>
              <a:rPr lang="nb-NO" sz="1200" b="1" i="1" dirty="0">
                <a:latin typeface="Arial" panose="020B0604020202020204" pitchFamily="34" charset="0"/>
                <a:cs typeface="Arial" panose="020B0604020202020204" pitchFamily="34" charset="0"/>
              </a:rPr>
              <a:t>Kol 4,6: </a:t>
            </a:r>
            <a:r>
              <a:rPr lang="nb-NO" sz="1200" dirty="0">
                <a:latin typeface="Arial" panose="020B0604020202020204" pitchFamily="34" charset="0"/>
                <a:cs typeface="Arial" panose="020B0604020202020204" pitchFamily="34" charset="0"/>
              </a:rPr>
              <a:t>«La alt dere sier, være </a:t>
            </a:r>
            <a:r>
              <a:rPr lang="nb-NO" sz="1200" i="1" dirty="0">
                <a:latin typeface="Arial" panose="020B0604020202020204" pitchFamily="34" charset="0"/>
                <a:cs typeface="Arial" panose="020B0604020202020204" pitchFamily="34" charset="0"/>
              </a:rPr>
              <a:t>vennlig</a:t>
            </a:r>
            <a:r>
              <a:rPr lang="nb-NO" sz="1200" dirty="0">
                <a:latin typeface="Arial" panose="020B0604020202020204" pitchFamily="34" charset="0"/>
                <a:cs typeface="Arial" panose="020B0604020202020204" pitchFamily="34" charset="0"/>
              </a:rPr>
              <a:t>, og la det ha salt og kraft, så dere vet hvordan dere skal svare hver enkelt.»</a:t>
            </a:r>
          </a:p>
          <a:p>
            <a:pPr defTabSz="180000"/>
            <a:r>
              <a:rPr lang="nb-NO" sz="1200" b="1" i="1" dirty="0">
                <a:latin typeface="Arial" panose="020B0604020202020204" pitchFamily="34" charset="0"/>
                <a:cs typeface="Arial" panose="020B0604020202020204" pitchFamily="34" charset="0"/>
              </a:rPr>
              <a:t>1 Kor 4,13a: </a:t>
            </a:r>
            <a:r>
              <a:rPr lang="nb-NO" sz="1200" dirty="0">
                <a:latin typeface="Arial" panose="020B0604020202020204" pitchFamily="34" charset="0"/>
                <a:cs typeface="Arial" panose="020B0604020202020204" pitchFamily="34" charset="0"/>
              </a:rPr>
              <a:t>«Når noen håner oss, svarer vi med </a:t>
            </a:r>
            <a:r>
              <a:rPr lang="nb-NO" sz="1200" i="1" dirty="0">
                <a:latin typeface="Arial" panose="020B0604020202020204" pitchFamily="34" charset="0"/>
                <a:cs typeface="Arial" panose="020B0604020202020204" pitchFamily="34" charset="0"/>
              </a:rPr>
              <a:t>vennlighet</a:t>
            </a:r>
            <a:r>
              <a:rPr lang="nb-NO" sz="1200" dirty="0">
                <a:latin typeface="Arial" panose="020B0604020202020204" pitchFamily="34" charset="0"/>
                <a:cs typeface="Arial" panose="020B0604020202020204" pitchFamily="34" charset="0"/>
              </a:rPr>
              <a:t>.» </a:t>
            </a:r>
          </a:p>
          <a:p>
            <a:pPr defTabSz="180000"/>
            <a:endParaRPr lang="nb-NO" sz="1200" dirty="0">
              <a:latin typeface="Arial" panose="020B0604020202020204" pitchFamily="34" charset="0"/>
              <a:cs typeface="Arial" panose="020B0604020202020204" pitchFamily="34" charset="0"/>
            </a:endParaRPr>
          </a:p>
          <a:p>
            <a:pPr marL="0" marR="0" indent="0" algn="l" defTabSz="180000" rtl="0" eaLnBrk="1" fontAlgn="auto" latinLnBrk="0" hangingPunct="1">
              <a:lnSpc>
                <a:spcPct val="100000"/>
              </a:lnSpc>
              <a:spcBef>
                <a:spcPts val="0"/>
              </a:spcBef>
              <a:spcAft>
                <a:spcPts val="0"/>
              </a:spcAft>
              <a:buClrTx/>
              <a:buSzTx/>
              <a:buFontTx/>
              <a:buNone/>
              <a:tabLst/>
              <a:defRPr/>
            </a:pPr>
            <a:r>
              <a:rPr lang="nb-NO" dirty="0"/>
              <a:t>Prøv</a:t>
            </a:r>
            <a:r>
              <a:rPr lang="nb-NO" baseline="0" dirty="0"/>
              <a:t> å formidle på en tydelig måte at vi ikke trenger å være enige med folk for å vise dem respekt, vennlighet og kristen nestekjærlighet. Ekte kristen kjærlighet har som kjennetegn at den ofte elsker på tross av hva andre sier og gjør, ikke på grunn av at de er enige med oss. </a:t>
            </a:r>
          </a:p>
          <a:p>
            <a:pPr marL="0" marR="0" indent="0" algn="l" defTabSz="180000" rtl="0" eaLnBrk="1" fontAlgn="auto" latinLnBrk="0" hangingPunct="1">
              <a:lnSpc>
                <a:spcPct val="100000"/>
              </a:lnSpc>
              <a:spcBef>
                <a:spcPts val="0"/>
              </a:spcBef>
              <a:spcAft>
                <a:spcPts val="0"/>
              </a:spcAft>
              <a:buClrTx/>
              <a:buSzTx/>
              <a:buFontTx/>
              <a:buNone/>
              <a:tabLst/>
              <a:defRPr/>
            </a:pPr>
            <a:endParaRPr lang="nb-NO" baseline="0" dirty="0"/>
          </a:p>
          <a:p>
            <a:pPr marL="0" marR="0" lvl="0" indent="0" algn="l" defTabSz="180000" rtl="0" eaLnBrk="1" fontAlgn="auto" latinLnBrk="0" hangingPunct="1">
              <a:lnSpc>
                <a:spcPct val="100000"/>
              </a:lnSpc>
              <a:spcBef>
                <a:spcPts val="0"/>
              </a:spcBef>
              <a:spcAft>
                <a:spcPts val="0"/>
              </a:spcAft>
              <a:buClrTx/>
              <a:buSzTx/>
              <a:buFontTx/>
              <a:buNone/>
              <a:tabLst/>
              <a:defRPr/>
            </a:pPr>
            <a:r>
              <a:rPr lang="nb-NO" sz="1200" dirty="0">
                <a:latin typeface="Arial" panose="020B0604020202020204" pitchFamily="34" charset="0"/>
                <a:cs typeface="Arial" panose="020B0604020202020204" pitchFamily="34" charset="0"/>
              </a:rPr>
              <a:t>• </a:t>
            </a:r>
            <a:r>
              <a:rPr lang="nb-NO" sz="1200" b="1" dirty="0">
                <a:latin typeface="Arial" panose="020B0604020202020204" pitchFamily="34" charset="0"/>
                <a:cs typeface="Arial" panose="020B0604020202020204" pitchFamily="34" charset="0"/>
              </a:rPr>
              <a:t>La oss prøve oss selv på Åndens frukt i Galaterbrevet 5,22-23!</a:t>
            </a:r>
          </a:p>
          <a:p>
            <a:pPr marL="0" marR="0" lvl="0" indent="0" algn="l" defTabSz="180000" rtl="0" eaLnBrk="1" fontAlgn="auto" latinLnBrk="0" hangingPunct="1">
              <a:lnSpc>
                <a:spcPct val="100000"/>
              </a:lnSpc>
              <a:spcBef>
                <a:spcPts val="0"/>
              </a:spcBef>
              <a:spcAft>
                <a:spcPts val="0"/>
              </a:spcAft>
              <a:buClrTx/>
              <a:buSzTx/>
              <a:buFontTx/>
              <a:buNone/>
              <a:tabLst/>
              <a:defRPr/>
            </a:pPr>
            <a:r>
              <a:rPr lang="nb-NO" sz="1200" dirty="0">
                <a:latin typeface="Arial" panose="020B0604020202020204" pitchFamily="34" charset="0"/>
                <a:cs typeface="Arial" panose="020B0604020202020204" pitchFamily="34" charset="0"/>
              </a:rPr>
              <a:t>Understrek gjerne at en av kvalitetene i Åndens frukt er «vennlighet».</a:t>
            </a:r>
          </a:p>
          <a:p>
            <a:pPr defTabSz="180000"/>
            <a:endParaRPr lang="nb-NO" sz="1200" dirty="0">
              <a:latin typeface="Arial" panose="020B0604020202020204" pitchFamily="34" charset="0"/>
              <a:cs typeface="Arial" panose="020B0604020202020204" pitchFamily="34" charset="0"/>
            </a:endParaRPr>
          </a:p>
          <a:p>
            <a:pPr marL="0" marR="0" lvl="0" indent="0" algn="l" defTabSz="1800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REFLEKSJON: Taleren kan langsomt si fram de ni kvalitetene i Åndens frukt og la deltakerne sitte et minutt i stillhet og meditere over hvilke som utfordrer mest. Spør eventuelt: </a:t>
            </a:r>
            <a:r>
              <a:rPr lang="nb-NO" sz="1200" i="1" dirty="0">
                <a:latin typeface="Arial" panose="020B0604020202020204" pitchFamily="34" charset="0"/>
                <a:cs typeface="Arial" panose="020B0604020202020204" pitchFamily="34" charset="0"/>
              </a:rPr>
              <a:t>«Hvilke av disse ni kvalitetene i Åndens frukt trenger du særlig å be Gud om å få mer av?»</a:t>
            </a:r>
          </a:p>
          <a:p>
            <a:pPr defTabSz="180000"/>
            <a:endParaRPr lang="nb-NO" sz="1200" b="1" dirty="0">
              <a:latin typeface="Arial" panose="020B0604020202020204" pitchFamily="34" charset="0"/>
              <a:cs typeface="Arial" panose="020B0604020202020204" pitchFamily="34" charset="0"/>
            </a:endParaRPr>
          </a:p>
          <a:p>
            <a:pPr defTabSz="180000"/>
            <a:r>
              <a:rPr lang="nb-NO" sz="1200" b="1" dirty="0">
                <a:latin typeface="Arial" panose="020B0604020202020204" pitchFamily="34" charset="0"/>
                <a:cs typeface="Arial" panose="020B0604020202020204" pitchFamily="34" charset="0"/>
              </a:rPr>
              <a:t>• Bibelens kall til radikal kjærlighet</a:t>
            </a:r>
            <a:r>
              <a:rPr lang="nb-NO" sz="1200" dirty="0">
                <a:latin typeface="Arial" panose="020B0604020202020204" pitchFamily="34" charset="0"/>
                <a:cs typeface="Arial" panose="020B0604020202020204" pitchFamily="34" charset="0"/>
              </a:rPr>
              <a:t>: </a:t>
            </a:r>
            <a:br>
              <a:rPr lang="nb-NO" sz="1200" dirty="0">
                <a:latin typeface="Arial" panose="020B0604020202020204" pitchFamily="34" charset="0"/>
                <a:cs typeface="Arial" panose="020B0604020202020204" pitchFamily="34" charset="0"/>
              </a:rPr>
            </a:br>
            <a:r>
              <a:rPr lang="nb-NO" sz="1200" dirty="0">
                <a:latin typeface="Arial" panose="020B0604020202020204" pitchFamily="34" charset="0"/>
                <a:cs typeface="Arial" panose="020B0604020202020204" pitchFamily="34" charset="0"/>
              </a:rPr>
              <a:t>Bruk eventuelt</a:t>
            </a:r>
            <a:r>
              <a:rPr lang="nb-NO" sz="1200" baseline="0" dirty="0">
                <a:latin typeface="Arial" panose="020B0604020202020204" pitchFamily="34" charset="0"/>
                <a:cs typeface="Arial" panose="020B0604020202020204" pitchFamily="34" charset="0"/>
              </a:rPr>
              <a:t> noen av disse bibelversene for å utdype budskapet om radikal kjærlighet. Skriv gjerne noen av dem på et PowerPoint-lysbilde du viser på veggen:</a:t>
            </a:r>
          </a:p>
          <a:p>
            <a:pPr defTabSz="180000"/>
            <a:endParaRPr lang="nb-NO" sz="1200" baseline="0" dirty="0">
              <a:latin typeface="Arial" panose="020B0604020202020204" pitchFamily="34" charset="0"/>
              <a:cs typeface="Arial" panose="020B0604020202020204" pitchFamily="34" charset="0"/>
            </a:endParaRPr>
          </a:p>
          <a:p>
            <a:pPr defTabSz="180000"/>
            <a:r>
              <a:rPr lang="nb-NO" sz="1200" baseline="0" dirty="0">
                <a:latin typeface="Arial" panose="020B0604020202020204" pitchFamily="34" charset="0"/>
                <a:cs typeface="Arial" panose="020B0604020202020204" pitchFamily="34" charset="0"/>
              </a:rPr>
              <a:t>Matt 5,43-48</a:t>
            </a:r>
            <a:r>
              <a:rPr lang="nb-NO" sz="1200" dirty="0">
                <a:latin typeface="Arial" panose="020B0604020202020204" pitchFamily="34" charset="0"/>
                <a:cs typeface="Arial" panose="020B0604020202020204" pitchFamily="34" charset="0"/>
              </a:rPr>
              <a:t> * Rom 12,14-21 * 1 Kor 4,12b-13</a:t>
            </a:r>
            <a:r>
              <a:rPr lang="nb-NO" sz="1200" baseline="0" dirty="0">
                <a:latin typeface="Arial" panose="020B0604020202020204" pitchFamily="34" charset="0"/>
                <a:cs typeface="Arial" panose="020B0604020202020204" pitchFamily="34" charset="0"/>
              </a:rPr>
              <a:t> * 1 Kor 13,1-3 * </a:t>
            </a:r>
            <a:r>
              <a:rPr lang="nb-NO" sz="1200" dirty="0">
                <a:latin typeface="Arial" panose="020B0604020202020204" pitchFamily="34" charset="0"/>
                <a:cs typeface="Arial" panose="020B0604020202020204" pitchFamily="34" charset="0"/>
              </a:rPr>
              <a:t>1 </a:t>
            </a:r>
            <a:r>
              <a:rPr lang="nb-NO" sz="1200" dirty="0" err="1">
                <a:latin typeface="Arial" panose="020B0604020202020204" pitchFamily="34" charset="0"/>
                <a:cs typeface="Arial" panose="020B0604020202020204" pitchFamily="34" charset="0"/>
              </a:rPr>
              <a:t>Pet</a:t>
            </a:r>
            <a:r>
              <a:rPr lang="nb-NO" sz="1200" dirty="0">
                <a:latin typeface="Arial" panose="020B0604020202020204" pitchFamily="34" charset="0"/>
                <a:cs typeface="Arial" panose="020B0604020202020204" pitchFamily="34" charset="0"/>
              </a:rPr>
              <a:t> 2,21-23</a:t>
            </a:r>
            <a:r>
              <a:rPr lang="nb-NO" sz="1200" baseline="0" dirty="0">
                <a:latin typeface="Arial" panose="020B0604020202020204" pitchFamily="34" charset="0"/>
                <a:cs typeface="Arial" panose="020B0604020202020204" pitchFamily="34" charset="0"/>
              </a:rPr>
              <a:t>.</a:t>
            </a:r>
            <a:br>
              <a:rPr lang="nb-NO" sz="1200" dirty="0">
                <a:latin typeface="Arial" panose="020B0604020202020204" pitchFamily="34" charset="0"/>
                <a:cs typeface="Arial" panose="020B0604020202020204" pitchFamily="34" charset="0"/>
              </a:rPr>
            </a:br>
            <a:endParaRPr lang="nb-NO" sz="1200" dirty="0">
              <a:latin typeface="Arial" panose="020B0604020202020204" pitchFamily="34" charset="0"/>
              <a:cs typeface="Arial" panose="020B0604020202020204" pitchFamily="34" charset="0"/>
            </a:endParaRPr>
          </a:p>
          <a:p>
            <a:pPr defTabSz="180000"/>
            <a:r>
              <a:rPr lang="nb-NO" sz="1200" dirty="0">
                <a:latin typeface="Arial" panose="020B0604020202020204" pitchFamily="34" charset="0"/>
                <a:cs typeface="Arial" panose="020B0604020202020204" pitchFamily="34" charset="0"/>
              </a:rPr>
              <a:t>Vi må tåle å bli motsagt, og kanskje utskjelt, men allikevel vise kristen nestekjærlighet i ord og handling.</a:t>
            </a:r>
            <a:r>
              <a:rPr lang="nb-NO" sz="1200" baseline="0" dirty="0">
                <a:latin typeface="Arial" panose="020B0604020202020204" pitchFamily="34" charset="0"/>
                <a:cs typeface="Arial" panose="020B0604020202020204" pitchFamily="34" charset="0"/>
              </a:rPr>
              <a:t> Vi må tilstrebe at våre ord, vår holdning og våre handlinger kommuniserer følgende budskap: </a:t>
            </a:r>
            <a:r>
              <a:rPr lang="nb-NO" sz="1200" dirty="0">
                <a:latin typeface="Arial" panose="020B0604020202020204" pitchFamily="34" charset="0"/>
                <a:cs typeface="Arial" panose="020B0604020202020204" pitchFamily="34" charset="0"/>
              </a:rPr>
              <a:t>«Jeg ønsker deg alt godt!» </a:t>
            </a:r>
          </a:p>
          <a:p>
            <a:pPr marL="0" marR="0" lvl="0" indent="0" algn="l" defTabSz="180000" rtl="0" eaLnBrk="1" fontAlgn="auto" latinLnBrk="0" hangingPunct="1">
              <a:lnSpc>
                <a:spcPct val="100000"/>
              </a:lnSpc>
              <a:spcBef>
                <a:spcPts val="0"/>
              </a:spcBef>
              <a:spcAft>
                <a:spcPts val="0"/>
              </a:spcAft>
              <a:buClrTx/>
              <a:buSzTx/>
              <a:buFontTx/>
              <a:buNone/>
              <a:tabLst/>
              <a:defRPr/>
            </a:pPr>
            <a:br>
              <a:rPr lang="nb-NO" sz="800" dirty="0">
                <a:latin typeface="Arial" panose="020B0604020202020204" pitchFamily="34" charset="0"/>
                <a:cs typeface="Arial" panose="020B0604020202020204" pitchFamily="34" charset="0"/>
              </a:rPr>
            </a:br>
            <a:r>
              <a:rPr lang="nb-NO" sz="800" b="1" dirty="0">
                <a:latin typeface="Arial" panose="020B0604020202020204" pitchFamily="34" charset="0"/>
                <a:cs typeface="Arial" panose="020B0604020202020204" pitchFamily="34" charset="0"/>
              </a:rPr>
              <a:t>* Bruk gjerne også noen bibelske eksempler på hvordan Jesus underviste og møtte mennesker, f.eks.:</a:t>
            </a:r>
          </a:p>
          <a:p>
            <a:pPr marL="0" marR="0" lvl="0" indent="0" algn="l" defTabSz="180000" rtl="0" eaLnBrk="1" fontAlgn="auto" latinLnBrk="0" hangingPunct="1">
              <a:lnSpc>
                <a:spcPct val="100000"/>
              </a:lnSpc>
              <a:spcBef>
                <a:spcPts val="0"/>
              </a:spcBef>
              <a:spcAft>
                <a:spcPts val="0"/>
              </a:spcAft>
              <a:buClrTx/>
              <a:buSzTx/>
              <a:buFontTx/>
              <a:buNone/>
              <a:tabLst/>
              <a:defRPr/>
            </a:pPr>
            <a:endParaRPr lang="nb-NO" sz="800" dirty="0">
              <a:latin typeface="Arial" panose="020B0604020202020204" pitchFamily="34" charset="0"/>
              <a:cs typeface="Arial" panose="020B0604020202020204" pitchFamily="34" charset="0"/>
            </a:endParaRPr>
          </a:p>
          <a:p>
            <a:pPr marL="0" marR="0" lvl="0" indent="0" algn="l" defTabSz="180000" rtl="0" eaLnBrk="1" fontAlgn="auto" latinLnBrk="0" hangingPunct="1">
              <a:lnSpc>
                <a:spcPct val="100000"/>
              </a:lnSpc>
              <a:spcBef>
                <a:spcPts val="0"/>
              </a:spcBef>
              <a:spcAft>
                <a:spcPts val="0"/>
              </a:spcAft>
              <a:buClrTx/>
              <a:buSzTx/>
              <a:buFontTx/>
              <a:buNone/>
              <a:tabLst/>
              <a:defRPr/>
            </a:pPr>
            <a:r>
              <a:rPr lang="nb-NO" sz="800" dirty="0">
                <a:latin typeface="Arial" panose="020B0604020202020204" pitchFamily="34" charset="0"/>
                <a:cs typeface="Arial" panose="020B0604020202020204" pitchFamily="34" charset="0"/>
              </a:rPr>
              <a:t>- Luk 10,25-34 Den barmhjertige samaritan (som brøt religiøse og kulturelle barrierer for å hjelpe).</a:t>
            </a:r>
          </a:p>
          <a:p>
            <a:pPr marL="0" marR="0" lvl="0" indent="0" algn="l" defTabSz="180000" rtl="0" eaLnBrk="1" fontAlgn="auto" latinLnBrk="0" hangingPunct="1">
              <a:lnSpc>
                <a:spcPct val="100000"/>
              </a:lnSpc>
              <a:spcBef>
                <a:spcPts val="0"/>
              </a:spcBef>
              <a:spcAft>
                <a:spcPts val="0"/>
              </a:spcAft>
              <a:buClrTx/>
              <a:buSzTx/>
              <a:buFontTx/>
              <a:buNone/>
              <a:tabLst/>
              <a:defRPr/>
            </a:pPr>
            <a:r>
              <a:rPr lang="nb-NO" sz="800" dirty="0">
                <a:latin typeface="Arial" panose="020B0604020202020204" pitchFamily="34" charset="0"/>
                <a:cs typeface="Arial" panose="020B0604020202020204" pitchFamily="34" charset="0"/>
              </a:rPr>
              <a:t>- </a:t>
            </a:r>
            <a:r>
              <a:rPr lang="nb-NO" sz="800" dirty="0" err="1">
                <a:latin typeface="Arial" panose="020B0604020202020204" pitchFamily="34" charset="0"/>
                <a:cs typeface="Arial" panose="020B0604020202020204" pitchFamily="34" charset="0"/>
              </a:rPr>
              <a:t>Joh</a:t>
            </a:r>
            <a:r>
              <a:rPr lang="nb-NO" sz="800" dirty="0">
                <a:latin typeface="Arial" panose="020B0604020202020204" pitchFamily="34" charset="0"/>
                <a:cs typeface="Arial" panose="020B0604020202020204" pitchFamily="34" charset="0"/>
              </a:rPr>
              <a:t> 4,3-30 Den samaritanske kvinnen ved Jakobs brønn, der Jesus overskred religiøse, kulturelle og kjønnsmessige barrierer.</a:t>
            </a:r>
          </a:p>
          <a:p>
            <a:pPr marL="0" marR="0" lvl="0" indent="0" algn="l" defTabSz="180000" rtl="0" eaLnBrk="1" fontAlgn="auto" latinLnBrk="0" hangingPunct="1">
              <a:lnSpc>
                <a:spcPct val="100000"/>
              </a:lnSpc>
              <a:spcBef>
                <a:spcPts val="0"/>
              </a:spcBef>
              <a:spcAft>
                <a:spcPts val="0"/>
              </a:spcAft>
              <a:buClrTx/>
              <a:buSzTx/>
              <a:buFontTx/>
              <a:buNone/>
              <a:tabLst/>
              <a:defRPr/>
            </a:pPr>
            <a:r>
              <a:rPr lang="nb-NO" sz="800" dirty="0">
                <a:latin typeface="Arial" panose="020B0604020202020204" pitchFamily="34" charset="0"/>
                <a:cs typeface="Arial" panose="020B0604020202020204" pitchFamily="34" charset="0"/>
              </a:rPr>
              <a:t>- </a:t>
            </a:r>
            <a:r>
              <a:rPr lang="nb-NO" sz="800" dirty="0" err="1">
                <a:latin typeface="Arial" panose="020B0604020202020204" pitchFamily="34" charset="0"/>
                <a:cs typeface="Arial" panose="020B0604020202020204" pitchFamily="34" charset="0"/>
              </a:rPr>
              <a:t>Joh</a:t>
            </a:r>
            <a:r>
              <a:rPr lang="nb-NO" sz="800" dirty="0">
                <a:latin typeface="Arial" panose="020B0604020202020204" pitchFamily="34" charset="0"/>
                <a:cs typeface="Arial" panose="020B0604020202020204" pitchFamily="34" charset="0"/>
              </a:rPr>
              <a:t> 8,3-11 Kvinnen som ble grepet i hor, og som Jesus </a:t>
            </a:r>
            <a:r>
              <a:rPr lang="nb-NO" sz="800" dirty="0" err="1">
                <a:latin typeface="Arial" panose="020B0604020202020204" pitchFamily="34" charset="0"/>
                <a:cs typeface="Arial" panose="020B0604020202020204" pitchFamily="34" charset="0"/>
              </a:rPr>
              <a:t>møttte</a:t>
            </a:r>
            <a:r>
              <a:rPr lang="nb-NO" sz="800" dirty="0">
                <a:latin typeface="Arial" panose="020B0604020202020204" pitchFamily="34" charset="0"/>
                <a:cs typeface="Arial" panose="020B0604020202020204" pitchFamily="34" charset="0"/>
              </a:rPr>
              <a:t> med radikal nåde og radikal sannhet.</a:t>
            </a:r>
          </a:p>
          <a:p>
            <a:pPr marL="0" marR="0" lvl="0" indent="0" algn="l" defTabSz="180000" rtl="0" eaLnBrk="1" fontAlgn="auto" latinLnBrk="0" hangingPunct="1">
              <a:lnSpc>
                <a:spcPct val="100000"/>
              </a:lnSpc>
              <a:spcBef>
                <a:spcPts val="0"/>
              </a:spcBef>
              <a:spcAft>
                <a:spcPts val="0"/>
              </a:spcAft>
              <a:buClrTx/>
              <a:buSzTx/>
              <a:buFontTx/>
              <a:buNone/>
              <a:tabLst/>
              <a:defRPr/>
            </a:pPr>
            <a:endParaRPr lang="nb-NO" sz="800" dirty="0">
              <a:latin typeface="Arial" panose="020B0604020202020204" pitchFamily="34" charset="0"/>
              <a:cs typeface="Arial" panose="020B0604020202020204" pitchFamily="34" charset="0"/>
            </a:endParaRPr>
          </a:p>
          <a:p>
            <a:pPr marL="0" marR="0" lvl="0" indent="0" algn="l" defTabSz="180000" rtl="0" eaLnBrk="1" fontAlgn="auto" latinLnBrk="0" hangingPunct="1">
              <a:lnSpc>
                <a:spcPct val="100000"/>
              </a:lnSpc>
              <a:spcBef>
                <a:spcPts val="0"/>
              </a:spcBef>
              <a:spcAft>
                <a:spcPts val="0"/>
              </a:spcAft>
              <a:buClrTx/>
              <a:buSzTx/>
              <a:buFontTx/>
              <a:buNone/>
              <a:tabLst/>
              <a:defRPr/>
            </a:pPr>
            <a:r>
              <a:rPr lang="nb-NO" sz="800" dirty="0">
                <a:latin typeface="Arial" panose="020B0604020202020204" pitchFamily="34" charset="0"/>
                <a:cs typeface="Arial" panose="020B0604020202020204" pitchFamily="34" charset="0"/>
              </a:rPr>
              <a:t>- Matt 9,10 Jesus spiste sammen med «tollere og syndere».</a:t>
            </a:r>
          </a:p>
          <a:p>
            <a:pPr marL="0" marR="0" lvl="0" indent="0" algn="l" defTabSz="180000" rtl="0" eaLnBrk="1" fontAlgn="auto" latinLnBrk="0" hangingPunct="1">
              <a:lnSpc>
                <a:spcPct val="100000"/>
              </a:lnSpc>
              <a:spcBef>
                <a:spcPts val="0"/>
              </a:spcBef>
              <a:spcAft>
                <a:spcPts val="0"/>
              </a:spcAft>
              <a:buClrTx/>
              <a:buSzTx/>
              <a:buFontTx/>
              <a:buNone/>
              <a:tabLst/>
              <a:defRPr/>
            </a:pPr>
            <a:r>
              <a:rPr lang="nb-NO" sz="800" dirty="0">
                <a:latin typeface="Arial" panose="020B0604020202020204" pitchFamily="34" charset="0"/>
                <a:cs typeface="Arial" panose="020B0604020202020204" pitchFamily="34" charset="0"/>
              </a:rPr>
              <a:t>- Matt 11,19 Anklage mot Jesus: «Se, for en storeter og vindrikker, venn med tollere og syndere!»</a:t>
            </a:r>
          </a:p>
          <a:p>
            <a:pPr marL="0" marR="0" lvl="0" indent="0" algn="l" defTabSz="1800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2</a:t>
            </a:fld>
            <a:endParaRPr lang="nb-NO"/>
          </a:p>
        </p:txBody>
      </p:sp>
    </p:spTree>
    <p:extLst>
      <p:ext uri="{BB962C8B-B14F-4D97-AF65-F5344CB8AC3E}">
        <p14:creationId xmlns:p14="http://schemas.microsoft.com/office/powerpoint/2010/main" val="542738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nb-NO"/>
              <a:t>Klikk for å redigere tittelstil</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204170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e med bildeteks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nb-NO"/>
              <a:t>Klikk for å redigere tittelstil</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Date Placeholder 2"/>
          <p:cNvSpPr>
            <a:spLocks noGrp="1"/>
          </p:cNvSpPr>
          <p:nvPr>
            <p:ph type="dt" sz="half" idx="10"/>
          </p:nvPr>
        </p:nvSpPr>
        <p:spPr/>
        <p:txBody>
          <a:bodyPr/>
          <a:lstStyle/>
          <a:p>
            <a:fld id="{9151522B-943B-48D1-B75F-BB8FE964F4B4}" type="datetimeFigureOut">
              <a:rPr lang="nb-NO" smtClean="0"/>
              <a:t>11.03.2019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3704770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nb-NO"/>
              <a:t>Klikk for å redigere tittelstil</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1051309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nb-NO"/>
              <a:t>Klikk for å redigere tittelstil</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9801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nb-NO"/>
              <a:t>Klikk for å redigere tittelstil</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1843311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nb-NO"/>
              <a:t>Klikk for å redigere tittelstil</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nb-NO"/>
              <a:t>Klikk for å redigere tekststiler i malen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99092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nb-NO"/>
              <a:t>Klikk for å redigere tittelstil</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nb-NO"/>
              <a:t>Klikk for å redigere tekststiler i malen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25670573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nb-NO"/>
              <a:t>Klikk for å redigere tittelstil</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2191037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nb-NO"/>
              <a:t>Klikk for å redigere tittelstil</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4156817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nb-NO"/>
              <a:t>Klikk for å redigere tittelstil</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2244750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nb-NO"/>
              <a:t>Klikk for å redigere tittelstil</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156801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nb-NO"/>
              <a:t>Klikk for å redigere tittelstil</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51522B-943B-48D1-B75F-BB8FE964F4B4}" type="datetimeFigureOut">
              <a:rPr lang="nb-NO" smtClean="0"/>
              <a:t>11.03.2019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3808345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nb-NO"/>
              <a:t>Klikk for å redigere tittelstil</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9151522B-943B-48D1-B75F-BB8FE964F4B4}" type="datetimeFigureOut">
              <a:rPr lang="nb-NO" smtClean="0"/>
              <a:t>11.03.2019</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3995762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9151522B-943B-48D1-B75F-BB8FE964F4B4}" type="datetimeFigureOut">
              <a:rPr lang="nb-NO" smtClean="0"/>
              <a:t>11.03.2019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130793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1522B-943B-48D1-B75F-BB8FE964F4B4}" type="datetimeFigureOut">
              <a:rPr lang="nb-NO" smtClean="0"/>
              <a:t>11.03.2019</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1870957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nb-NO"/>
              <a:t>Klikk for å redigere tittelstil</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11.03.2019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3352786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nb-NO"/>
              <a:t>Klikk for å redigere tittelstil</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11.03.2019</a:t>
            </a:fld>
            <a:endParaRPr lang="nb-NO"/>
          </a:p>
        </p:txBody>
      </p:sp>
      <p:sp>
        <p:nvSpPr>
          <p:cNvPr id="6" name="Footer Placeholder 5"/>
          <p:cNvSpPr>
            <a:spLocks noGrp="1"/>
          </p:cNvSpPr>
          <p:nvPr>
            <p:ph type="ftr" sz="quarter" idx="11"/>
          </p:nvPr>
        </p:nvSpPr>
        <p:spPr>
          <a:xfrm>
            <a:off x="533400" y="6172200"/>
            <a:ext cx="5811724" cy="365125"/>
          </a:xfrm>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extLst>
      <p:ext uri="{BB962C8B-B14F-4D97-AF65-F5344CB8AC3E}">
        <p14:creationId xmlns:p14="http://schemas.microsoft.com/office/powerpoint/2010/main" val="2785707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151522B-943B-48D1-B75F-BB8FE964F4B4}" type="datetimeFigureOut">
              <a:rPr lang="nb-NO" smtClean="0"/>
              <a:t>11.03.2019</a:t>
            </a:fld>
            <a:endParaRPr lang="nb-NO"/>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nb-NO"/>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A5E7F069-71CF-4026-95C5-5A3D859F4E40}" type="slidenum">
              <a:rPr lang="nb-NO" smtClean="0"/>
              <a:t>‹#›</a:t>
            </a:fld>
            <a:endParaRPr lang="nb-NO"/>
          </a:p>
        </p:txBody>
      </p:sp>
    </p:spTree>
    <p:extLst>
      <p:ext uri="{BB962C8B-B14F-4D97-AF65-F5344CB8AC3E}">
        <p14:creationId xmlns:p14="http://schemas.microsoft.com/office/powerpoint/2010/main" val="2476263149"/>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2411760" y="260648"/>
            <a:ext cx="6496744" cy="1446550"/>
          </a:xfrm>
          <a:prstGeom prst="rect">
            <a:avLst/>
          </a:prstGeom>
          <a:noFill/>
        </p:spPr>
        <p:txBody>
          <a:bodyPr wrap="square" rtlCol="0">
            <a:spAutoFit/>
          </a:bodyPr>
          <a:lstStyle/>
          <a:p>
            <a:r>
              <a:rPr lang="nb-NO" sz="4000" dirty="0">
                <a:solidFill>
                  <a:schemeClr val="accent6">
                    <a:lumMod val="75000"/>
                  </a:schemeClr>
                </a:solidFill>
                <a:latin typeface="Arial Black" panose="020B0A04020102020204" pitchFamily="34" charset="0"/>
              </a:rPr>
              <a:t>Jesu utfordring:</a:t>
            </a:r>
            <a:br>
              <a:rPr lang="nb-NO" sz="4000" dirty="0">
                <a:solidFill>
                  <a:schemeClr val="accent6">
                    <a:lumMod val="75000"/>
                  </a:schemeClr>
                </a:solidFill>
                <a:latin typeface="Arial Black" panose="020B0A04020102020204" pitchFamily="34" charset="0"/>
              </a:rPr>
            </a:br>
            <a:r>
              <a:rPr lang="nb-NO" sz="2800" dirty="0">
                <a:solidFill>
                  <a:schemeClr val="accent6">
                    <a:lumMod val="75000"/>
                  </a:schemeClr>
                </a:solidFill>
                <a:latin typeface="Arial Black" panose="020B0A04020102020204" pitchFamily="34" charset="0"/>
              </a:rPr>
              <a:t>Radikal og uventet kjærlighet </a:t>
            </a:r>
            <a:endParaRPr lang="nb-NO" sz="3200" dirty="0">
              <a:solidFill>
                <a:schemeClr val="accent6">
                  <a:lumMod val="75000"/>
                </a:schemeClr>
              </a:solidFill>
              <a:latin typeface="Arial Black" panose="020B0A04020102020204" pitchFamily="34" charset="0"/>
            </a:endParaRPr>
          </a:p>
          <a:p>
            <a:r>
              <a:rPr lang="nb-NO" sz="2000" b="1" dirty="0">
                <a:latin typeface="Arial" panose="020B0604020202020204" pitchFamily="34" charset="0"/>
                <a:cs typeface="Arial" panose="020B0604020202020204" pitchFamily="34" charset="0"/>
              </a:rPr>
              <a:t>Jesus i Bergprekenen – Matt 5,44-45</a:t>
            </a:r>
          </a:p>
        </p:txBody>
      </p:sp>
      <p:sp>
        <p:nvSpPr>
          <p:cNvPr id="3" name="TekstSylinder 2"/>
          <p:cNvSpPr txBox="1"/>
          <p:nvPr/>
        </p:nvSpPr>
        <p:spPr>
          <a:xfrm>
            <a:off x="323528" y="1915964"/>
            <a:ext cx="8440960" cy="4970591"/>
          </a:xfrm>
          <a:prstGeom prst="rect">
            <a:avLst/>
          </a:prstGeom>
          <a:noFill/>
        </p:spPr>
        <p:txBody>
          <a:bodyPr wrap="square" rtlCol="0">
            <a:spAutoFit/>
          </a:bodyPr>
          <a:lstStyle/>
          <a:p>
            <a:pPr algn="ctr"/>
            <a:r>
              <a:rPr lang="nb-NO" sz="2000" dirty="0">
                <a:latin typeface="Arial" panose="020B0604020202020204" pitchFamily="34" charset="0"/>
                <a:cs typeface="Arial" panose="020B0604020202020204" pitchFamily="34" charset="0"/>
              </a:rPr>
              <a:t>«Dere har hørt det er sagt: </a:t>
            </a:r>
            <a:br>
              <a:rPr lang="nb-NO" sz="2000" dirty="0">
                <a:latin typeface="Arial" panose="020B0604020202020204" pitchFamily="34" charset="0"/>
                <a:cs typeface="Arial" panose="020B0604020202020204" pitchFamily="34" charset="0"/>
              </a:rPr>
            </a:br>
            <a:r>
              <a:rPr lang="nb-NO" sz="2000" dirty="0">
                <a:latin typeface="Arial" panose="020B0604020202020204" pitchFamily="34" charset="0"/>
                <a:cs typeface="Arial" panose="020B0604020202020204" pitchFamily="34" charset="0"/>
              </a:rPr>
              <a:t>`Du skal elske din neste og hate din fiende.` </a:t>
            </a:r>
            <a:br>
              <a:rPr lang="nb-NO" sz="2000" dirty="0">
                <a:latin typeface="Arial" panose="020B0604020202020204" pitchFamily="34" charset="0"/>
                <a:cs typeface="Arial" panose="020B0604020202020204" pitchFamily="34" charset="0"/>
              </a:rPr>
            </a:br>
            <a:endParaRPr lang="nb-NO" sz="900" dirty="0">
              <a:latin typeface="Arial" panose="020B0604020202020204" pitchFamily="34" charset="0"/>
              <a:cs typeface="Arial" panose="020B0604020202020204" pitchFamily="34" charset="0"/>
            </a:endParaRPr>
          </a:p>
          <a:p>
            <a:pPr algn="ctr"/>
            <a:r>
              <a:rPr lang="nb-NO" sz="2000" dirty="0">
                <a:latin typeface="Arial" panose="020B0604020202020204" pitchFamily="34" charset="0"/>
                <a:cs typeface="Arial" panose="020B0604020202020204" pitchFamily="34" charset="0"/>
              </a:rPr>
              <a:t>Men jeg sier dere: </a:t>
            </a:r>
          </a:p>
          <a:p>
            <a:pPr algn="ctr"/>
            <a:r>
              <a:rPr lang="nb-NO" sz="2400" b="1" dirty="0">
                <a:solidFill>
                  <a:srgbClr val="FFFF00"/>
                </a:solidFill>
                <a:latin typeface="Arial" panose="020B0604020202020204" pitchFamily="34" charset="0"/>
                <a:cs typeface="Arial" panose="020B0604020202020204" pitchFamily="34" charset="0"/>
              </a:rPr>
              <a:t>Elsk</a:t>
            </a:r>
            <a:r>
              <a:rPr lang="nb-NO" sz="2400" b="1" dirty="0">
                <a:latin typeface="Arial" panose="020B0604020202020204" pitchFamily="34" charset="0"/>
                <a:cs typeface="Arial" panose="020B0604020202020204" pitchFamily="34" charset="0"/>
              </a:rPr>
              <a:t> deres fiender, </a:t>
            </a:r>
          </a:p>
          <a:p>
            <a:pPr algn="ctr"/>
            <a:r>
              <a:rPr lang="nb-NO" sz="2400" b="1" dirty="0" err="1">
                <a:solidFill>
                  <a:srgbClr val="FFFF00"/>
                </a:solidFill>
                <a:latin typeface="Arial" panose="020B0604020202020204" pitchFamily="34" charset="0"/>
                <a:cs typeface="Arial" panose="020B0604020202020204" pitchFamily="34" charset="0"/>
              </a:rPr>
              <a:t>velsign</a:t>
            </a:r>
            <a:r>
              <a:rPr lang="nb-NO" sz="2400" b="1" dirty="0">
                <a:solidFill>
                  <a:srgbClr val="C00000"/>
                </a:solidFill>
                <a:latin typeface="Arial" panose="020B0604020202020204" pitchFamily="34" charset="0"/>
                <a:cs typeface="Arial" panose="020B0604020202020204" pitchFamily="34" charset="0"/>
              </a:rPr>
              <a:t> </a:t>
            </a:r>
            <a:r>
              <a:rPr lang="nb-NO" sz="2400" b="1" dirty="0">
                <a:latin typeface="Arial" panose="020B0604020202020204" pitchFamily="34" charset="0"/>
                <a:cs typeface="Arial" panose="020B0604020202020204" pitchFamily="34" charset="0"/>
              </a:rPr>
              <a:t>dem som forbanner dere, </a:t>
            </a:r>
          </a:p>
          <a:p>
            <a:pPr algn="ctr"/>
            <a:r>
              <a:rPr lang="nb-NO" sz="2400" b="1" dirty="0">
                <a:solidFill>
                  <a:srgbClr val="FFFF00"/>
                </a:solidFill>
                <a:latin typeface="Arial" panose="020B0604020202020204" pitchFamily="34" charset="0"/>
                <a:cs typeface="Arial" panose="020B0604020202020204" pitchFamily="34" charset="0"/>
              </a:rPr>
              <a:t>gjør godt </a:t>
            </a:r>
            <a:r>
              <a:rPr lang="nb-NO" sz="2400" b="1" dirty="0">
                <a:latin typeface="Arial" panose="020B0604020202020204" pitchFamily="34" charset="0"/>
                <a:cs typeface="Arial" panose="020B0604020202020204" pitchFamily="34" charset="0"/>
              </a:rPr>
              <a:t>mot dem som hater dere, </a:t>
            </a:r>
          </a:p>
          <a:p>
            <a:pPr algn="ctr"/>
            <a:r>
              <a:rPr lang="nb-NO" sz="2400" b="1" dirty="0">
                <a:latin typeface="Arial" panose="020B0604020202020204" pitchFamily="34" charset="0"/>
                <a:cs typeface="Arial" panose="020B0604020202020204" pitchFamily="34" charset="0"/>
              </a:rPr>
              <a:t>og </a:t>
            </a:r>
            <a:r>
              <a:rPr lang="nb-NO" sz="2400" b="1" dirty="0">
                <a:solidFill>
                  <a:srgbClr val="FFFF00"/>
                </a:solidFill>
                <a:latin typeface="Arial" panose="020B0604020202020204" pitchFamily="34" charset="0"/>
                <a:cs typeface="Arial" panose="020B0604020202020204" pitchFamily="34" charset="0"/>
              </a:rPr>
              <a:t>be</a:t>
            </a:r>
            <a:r>
              <a:rPr lang="nb-NO" sz="2400" b="1" dirty="0">
                <a:latin typeface="Arial" panose="020B0604020202020204" pitchFamily="34" charset="0"/>
                <a:cs typeface="Arial" panose="020B0604020202020204" pitchFamily="34" charset="0"/>
              </a:rPr>
              <a:t> for dem som krenker dere og forfølger dere.</a:t>
            </a:r>
          </a:p>
          <a:p>
            <a:pPr algn="ctr"/>
            <a:endParaRPr lang="nb-NO" sz="2400" b="1" dirty="0">
              <a:latin typeface="Arial" panose="020B0604020202020204" pitchFamily="34" charset="0"/>
              <a:cs typeface="Arial" panose="020B0604020202020204" pitchFamily="34" charset="0"/>
            </a:endParaRPr>
          </a:p>
          <a:p>
            <a:pPr algn="ctr"/>
            <a:r>
              <a:rPr lang="nb-NO" sz="2800" dirty="0">
                <a:solidFill>
                  <a:schemeClr val="accent6">
                    <a:lumMod val="75000"/>
                  </a:schemeClr>
                </a:solidFill>
                <a:latin typeface="Arial Black" panose="020B0A04020102020204" pitchFamily="34" charset="0"/>
                <a:cs typeface="Arial" panose="020B0604020202020204" pitchFamily="34" charset="0"/>
              </a:rPr>
              <a:t>Paulus’ eksempel i 1 Kor 4,12-13:</a:t>
            </a:r>
          </a:p>
          <a:p>
            <a:pPr algn="ctr"/>
            <a:r>
              <a:rPr lang="nb-NO" sz="2600" b="1" dirty="0">
                <a:latin typeface="Arial" panose="020B0604020202020204" pitchFamily="34" charset="0"/>
                <a:cs typeface="Arial" panose="020B0604020202020204" pitchFamily="34" charset="0"/>
              </a:rPr>
              <a:t> </a:t>
            </a:r>
            <a:r>
              <a:rPr lang="nb-NO" sz="2400" dirty="0">
                <a:latin typeface="Arial" panose="020B0604020202020204" pitchFamily="34" charset="0"/>
                <a:cs typeface="Arial" panose="020B0604020202020204" pitchFamily="34" charset="0"/>
              </a:rPr>
              <a:t>Når vi blir utskjelt, </a:t>
            </a:r>
            <a:r>
              <a:rPr lang="nb-NO" sz="2400" b="1" dirty="0">
                <a:solidFill>
                  <a:srgbClr val="FFFF00"/>
                </a:solidFill>
                <a:latin typeface="Arial" panose="020B0604020202020204" pitchFamily="34" charset="0"/>
                <a:cs typeface="Arial" panose="020B0604020202020204" pitchFamily="34" charset="0"/>
              </a:rPr>
              <a:t>velsigner</a:t>
            </a:r>
            <a:r>
              <a:rPr lang="nb-NO" sz="2400" dirty="0">
                <a:solidFill>
                  <a:srgbClr val="C00000"/>
                </a:solidFill>
                <a:latin typeface="Arial" panose="020B0604020202020204" pitchFamily="34" charset="0"/>
                <a:cs typeface="Arial" panose="020B0604020202020204" pitchFamily="34" charset="0"/>
              </a:rPr>
              <a:t> </a:t>
            </a:r>
            <a:r>
              <a:rPr lang="nb-NO" sz="2400" dirty="0">
                <a:latin typeface="Arial" panose="020B0604020202020204" pitchFamily="34" charset="0"/>
                <a:cs typeface="Arial" panose="020B0604020202020204" pitchFamily="34" charset="0"/>
              </a:rPr>
              <a:t>vi. </a:t>
            </a:r>
          </a:p>
          <a:p>
            <a:pPr algn="ctr"/>
            <a:r>
              <a:rPr lang="nb-NO" sz="2400" dirty="0">
                <a:latin typeface="Arial" panose="020B0604020202020204" pitchFamily="34" charset="0"/>
                <a:cs typeface="Arial" panose="020B0604020202020204" pitchFamily="34" charset="0"/>
              </a:rPr>
              <a:t>Når vi blir forfulgt, </a:t>
            </a:r>
            <a:r>
              <a:rPr lang="nb-NO" sz="2400" b="1" dirty="0">
                <a:solidFill>
                  <a:srgbClr val="FFFF00"/>
                </a:solidFill>
                <a:latin typeface="Arial" panose="020B0604020202020204" pitchFamily="34" charset="0"/>
                <a:cs typeface="Arial" panose="020B0604020202020204" pitchFamily="34" charset="0"/>
              </a:rPr>
              <a:t>holder vi ut</a:t>
            </a:r>
            <a:r>
              <a:rPr lang="nb-NO" sz="2400" dirty="0">
                <a:latin typeface="Arial" panose="020B0604020202020204" pitchFamily="34" charset="0"/>
                <a:cs typeface="Arial" panose="020B0604020202020204" pitchFamily="34" charset="0"/>
              </a:rPr>
              <a:t>. </a:t>
            </a:r>
          </a:p>
          <a:p>
            <a:pPr algn="ctr"/>
            <a:r>
              <a:rPr lang="nb-NO" sz="2400" dirty="0">
                <a:latin typeface="Arial" panose="020B0604020202020204" pitchFamily="34" charset="0"/>
                <a:cs typeface="Arial" panose="020B0604020202020204" pitchFamily="34" charset="0"/>
              </a:rPr>
              <a:t>Når noen håner oss, svarer vi med </a:t>
            </a:r>
            <a:r>
              <a:rPr lang="nb-NO" sz="2400" b="1" dirty="0">
                <a:solidFill>
                  <a:srgbClr val="FFFF00"/>
                </a:solidFill>
                <a:latin typeface="Arial" panose="020B0604020202020204" pitchFamily="34" charset="0"/>
                <a:cs typeface="Arial" panose="020B0604020202020204" pitchFamily="34" charset="0"/>
              </a:rPr>
              <a:t>vennlighet</a:t>
            </a:r>
            <a:r>
              <a:rPr lang="nb-NO" sz="2400" dirty="0">
                <a:latin typeface="Arial" panose="020B0604020202020204" pitchFamily="34" charset="0"/>
                <a:cs typeface="Arial" panose="020B0604020202020204" pitchFamily="34" charset="0"/>
              </a:rPr>
              <a:t>.</a:t>
            </a:r>
          </a:p>
          <a:p>
            <a:pPr algn="ctr"/>
            <a:endParaRPr lang="nb-NO" sz="2600" b="1" dirty="0">
              <a:latin typeface="Arial" panose="020B0604020202020204" pitchFamily="34" charset="0"/>
              <a:cs typeface="Arial" panose="020B0604020202020204" pitchFamily="34" charset="0"/>
            </a:endParaRPr>
          </a:p>
        </p:txBody>
      </p:sp>
      <p:pic>
        <p:nvPicPr>
          <p:cNvPr id="4" name="Bil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04664"/>
            <a:ext cx="1512168" cy="1512168"/>
          </a:xfrm>
          <a:prstGeom prst="rect">
            <a:avLst/>
          </a:prstGeom>
        </p:spPr>
      </p:pic>
    </p:spTree>
    <p:extLst>
      <p:ext uri="{BB962C8B-B14F-4D97-AF65-F5344CB8AC3E}">
        <p14:creationId xmlns:p14="http://schemas.microsoft.com/office/powerpoint/2010/main" val="270385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471775" y="1815202"/>
            <a:ext cx="8640960" cy="5109091"/>
          </a:xfrm>
          <a:prstGeom prst="rect">
            <a:avLst/>
          </a:prstGeom>
          <a:noFill/>
        </p:spPr>
        <p:txBody>
          <a:bodyPr wrap="square" rtlCol="0">
            <a:spAutoFit/>
          </a:bodyPr>
          <a:lstStyle/>
          <a:p>
            <a:pPr defTabSz="180000"/>
            <a:r>
              <a:rPr lang="nb-NO" sz="2400" b="1" dirty="0">
                <a:latin typeface="Arial" panose="020B0604020202020204" pitchFamily="34" charset="0"/>
                <a:cs typeface="Arial" panose="020B0604020202020204" pitchFamily="34" charset="0"/>
              </a:rPr>
              <a:t>• La oss møte alle med respekt og </a:t>
            </a:r>
          </a:p>
          <a:p>
            <a:pPr defTabSz="180000"/>
            <a:r>
              <a:rPr lang="nb-NO" sz="2400" b="1" dirty="0">
                <a:latin typeface="Arial" panose="020B0604020202020204" pitchFamily="34" charset="0"/>
                <a:cs typeface="Arial" panose="020B0604020202020204" pitchFamily="34" charset="0"/>
              </a:rPr>
              <a:t>vennlighet: </a:t>
            </a:r>
            <a:r>
              <a:rPr lang="nb-NO" sz="2400" i="1" dirty="0">
                <a:latin typeface="Arial" panose="020B0604020202020204" pitchFamily="34" charset="0"/>
                <a:cs typeface="Arial" panose="020B0604020202020204" pitchFamily="34" charset="0"/>
              </a:rPr>
              <a:t>«La alle mennesker få </a:t>
            </a:r>
          </a:p>
          <a:p>
            <a:pPr defTabSz="180000"/>
            <a:r>
              <a:rPr lang="nb-NO" sz="2400" i="1" dirty="0">
                <a:latin typeface="Arial" panose="020B0604020202020204" pitchFamily="34" charset="0"/>
                <a:cs typeface="Arial" panose="020B0604020202020204" pitchFamily="34" charset="0"/>
              </a:rPr>
              <a:t>merke at dere er vennlige. Herren er </a:t>
            </a:r>
          </a:p>
          <a:p>
            <a:pPr defTabSz="180000"/>
            <a:r>
              <a:rPr lang="nb-NO" sz="2400" i="1" dirty="0">
                <a:latin typeface="Arial" panose="020B0604020202020204" pitchFamily="34" charset="0"/>
                <a:cs typeface="Arial" panose="020B0604020202020204" pitchFamily="34" charset="0"/>
              </a:rPr>
              <a:t>nær.» </a:t>
            </a:r>
            <a:r>
              <a:rPr lang="nb-NO" sz="2400" dirty="0">
                <a:latin typeface="Arial" panose="020B0604020202020204" pitchFamily="34" charset="0"/>
                <a:cs typeface="Arial" panose="020B0604020202020204" pitchFamily="34" charset="0"/>
              </a:rPr>
              <a:t>Fil 4,5</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a:p>
            <a:pPr defTabSz="180000"/>
            <a:r>
              <a:rPr lang="nb-NO" sz="2400" dirty="0">
                <a:latin typeface="Arial" panose="020B0604020202020204" pitchFamily="34" charset="0"/>
                <a:cs typeface="Arial" panose="020B0604020202020204" pitchFamily="34" charset="0"/>
              </a:rPr>
              <a:t>• </a:t>
            </a:r>
            <a:r>
              <a:rPr lang="nb-NO" sz="2400" b="1" dirty="0">
                <a:latin typeface="Arial" panose="020B0604020202020204" pitchFamily="34" charset="0"/>
                <a:cs typeface="Arial" panose="020B0604020202020204" pitchFamily="34" charset="0"/>
              </a:rPr>
              <a:t>La oss prøve oss selv på Åndens frukt</a:t>
            </a:r>
            <a:r>
              <a:rPr lang="nb-NO" sz="2400" dirty="0">
                <a:latin typeface="Arial" panose="020B0604020202020204" pitchFamily="34" charset="0"/>
                <a:cs typeface="Arial" panose="020B0604020202020204" pitchFamily="34" charset="0"/>
              </a:rPr>
              <a:t>: </a:t>
            </a:r>
          </a:p>
          <a:p>
            <a:pPr defTabSz="180000"/>
            <a:r>
              <a:rPr lang="nb-NO" sz="2400" i="1" dirty="0">
                <a:latin typeface="Arial" panose="020B0604020202020204" pitchFamily="34" charset="0"/>
                <a:cs typeface="Arial" panose="020B0604020202020204" pitchFamily="34" charset="0"/>
              </a:rPr>
              <a:t>«Kjærlighet, glede, fred, overbærenhet, vennlighet, godhet, trofasthet, ydmykhet og	selvbeherskelse.»</a:t>
            </a:r>
            <a:r>
              <a:rPr lang="nb-NO" sz="2400" dirty="0">
                <a:latin typeface="Arial" panose="020B0604020202020204" pitchFamily="34" charset="0"/>
                <a:cs typeface="Arial" panose="020B0604020202020204" pitchFamily="34" charset="0"/>
              </a:rPr>
              <a:t> Gal 5,22-23  </a:t>
            </a:r>
          </a:p>
          <a:p>
            <a:pPr defTabSz="180000"/>
            <a:endParaRPr lang="nb-NO" sz="1600" b="1" dirty="0">
              <a:latin typeface="Arial" panose="020B0604020202020204" pitchFamily="34" charset="0"/>
              <a:cs typeface="Arial" panose="020B0604020202020204" pitchFamily="34" charset="0"/>
            </a:endParaRPr>
          </a:p>
          <a:p>
            <a:pPr defTabSz="180000"/>
            <a:r>
              <a:rPr lang="nb-NO" sz="2400" b="1" dirty="0">
                <a:latin typeface="Arial" panose="020B0604020202020204" pitchFamily="34" charset="0"/>
                <a:cs typeface="Arial" panose="020B0604020202020204" pitchFamily="34" charset="0"/>
              </a:rPr>
              <a:t>• La oss ta Bibelens kall til radikal kjærlighet på alvor</a:t>
            </a:r>
            <a:r>
              <a:rPr lang="nb-NO" sz="2400" dirty="0">
                <a:latin typeface="Arial" panose="020B0604020202020204" pitchFamily="34" charset="0"/>
                <a:cs typeface="Arial" panose="020B0604020202020204" pitchFamily="34" charset="0"/>
              </a:rPr>
              <a:t>: </a:t>
            </a:r>
            <a:br>
              <a:rPr lang="nb-NO" sz="2400" dirty="0">
                <a:latin typeface="Arial" panose="020B0604020202020204" pitchFamily="34" charset="0"/>
                <a:cs typeface="Arial" panose="020B0604020202020204" pitchFamily="34" charset="0"/>
              </a:rPr>
            </a:br>
            <a:r>
              <a:rPr lang="nb-NO" sz="2400" i="1" dirty="0">
                <a:latin typeface="Arial" panose="020B0604020202020204" pitchFamily="34" charset="0"/>
                <a:cs typeface="Arial" panose="020B0604020202020204" pitchFamily="34" charset="0"/>
              </a:rPr>
              <a:t>«Gjengjeld ikke ondt med ondt eller hån med hån. </a:t>
            </a:r>
          </a:p>
          <a:p>
            <a:pPr defTabSz="180000"/>
            <a:r>
              <a:rPr lang="nb-NO" sz="2400" i="1" dirty="0">
                <a:latin typeface="Arial" panose="020B0604020202020204" pitchFamily="34" charset="0"/>
                <a:cs typeface="Arial" panose="020B0604020202020204" pitchFamily="34" charset="0"/>
              </a:rPr>
              <a:t>Nei, </a:t>
            </a:r>
            <a:r>
              <a:rPr lang="nb-NO" sz="2400" i="1" dirty="0" err="1">
                <a:latin typeface="Arial" panose="020B0604020202020204" pitchFamily="34" charset="0"/>
                <a:cs typeface="Arial" panose="020B0604020202020204" pitchFamily="34" charset="0"/>
              </a:rPr>
              <a:t>velsign</a:t>
            </a:r>
            <a:r>
              <a:rPr lang="nb-NO" sz="2400" i="1" dirty="0">
                <a:latin typeface="Arial" panose="020B0604020202020204" pitchFamily="34" charset="0"/>
                <a:cs typeface="Arial" panose="020B0604020202020204" pitchFamily="34" charset="0"/>
              </a:rPr>
              <a:t> heller, for dere er kalt til å arve velsignelse.» </a:t>
            </a:r>
          </a:p>
          <a:p>
            <a:pPr defTabSz="180000"/>
            <a:r>
              <a:rPr lang="nb-NO" sz="2400" dirty="0">
                <a:latin typeface="Arial" panose="020B0604020202020204" pitchFamily="34" charset="0"/>
                <a:cs typeface="Arial" panose="020B0604020202020204" pitchFamily="34" charset="0"/>
              </a:rPr>
              <a:t>1 </a:t>
            </a:r>
            <a:r>
              <a:rPr lang="nb-NO" sz="2400" dirty="0" err="1">
                <a:latin typeface="Arial" panose="020B0604020202020204" pitchFamily="34" charset="0"/>
                <a:cs typeface="Arial" panose="020B0604020202020204" pitchFamily="34" charset="0"/>
              </a:rPr>
              <a:t>Pet</a:t>
            </a:r>
            <a:r>
              <a:rPr lang="nb-NO" sz="2400" dirty="0">
                <a:latin typeface="Arial" panose="020B0604020202020204" pitchFamily="34" charset="0"/>
                <a:cs typeface="Arial" panose="020B0604020202020204" pitchFamily="34" charset="0"/>
              </a:rPr>
              <a:t> 3,9 </a:t>
            </a:r>
            <a:br>
              <a:rPr lang="nb-NO" sz="2400" dirty="0">
                <a:latin typeface="Arial" panose="020B0604020202020204" pitchFamily="34" charset="0"/>
                <a:cs typeface="Arial" panose="020B0604020202020204" pitchFamily="34" charset="0"/>
              </a:rPr>
            </a:br>
            <a:br>
              <a:rPr lang="nb-NO" sz="1600" dirty="0">
                <a:latin typeface="Arial" panose="020B0604020202020204" pitchFamily="34" charset="0"/>
                <a:cs typeface="Arial" panose="020B0604020202020204" pitchFamily="34" charset="0"/>
              </a:rPr>
            </a:br>
            <a:endParaRPr lang="nb-NO" sz="1600" dirty="0">
              <a:latin typeface="Arial" panose="020B0604020202020204" pitchFamily="34" charset="0"/>
              <a:cs typeface="Arial" panose="020B0604020202020204" pitchFamily="34" charset="0"/>
            </a:endParaRPr>
          </a:p>
        </p:txBody>
      </p:sp>
      <p:sp>
        <p:nvSpPr>
          <p:cNvPr id="7" name="TekstSylinder 6"/>
          <p:cNvSpPr txBox="1"/>
          <p:nvPr/>
        </p:nvSpPr>
        <p:spPr>
          <a:xfrm>
            <a:off x="467544" y="416858"/>
            <a:ext cx="8136904" cy="1200329"/>
          </a:xfrm>
          <a:prstGeom prst="rect">
            <a:avLst/>
          </a:prstGeom>
          <a:noFill/>
        </p:spPr>
        <p:txBody>
          <a:bodyPr wrap="square" rtlCol="0">
            <a:spAutoFit/>
          </a:bodyPr>
          <a:lstStyle/>
          <a:p>
            <a:r>
              <a:rPr lang="nb-NO" sz="4000" dirty="0">
                <a:solidFill>
                  <a:schemeClr val="accent6">
                    <a:lumMod val="75000"/>
                  </a:schemeClr>
                </a:solidFill>
                <a:latin typeface="Arial Black" panose="020B0A04020102020204" pitchFamily="34" charset="0"/>
              </a:rPr>
              <a:t>Nestekjærlighet</a:t>
            </a:r>
            <a:r>
              <a:rPr lang="nb-NO" sz="3200" dirty="0">
                <a:solidFill>
                  <a:schemeClr val="accent6">
                    <a:lumMod val="75000"/>
                  </a:schemeClr>
                </a:solidFill>
                <a:latin typeface="Arial Black" panose="020B0A04020102020204" pitchFamily="34" charset="0"/>
              </a:rPr>
              <a:t> </a:t>
            </a:r>
            <a:br>
              <a:rPr lang="nb-NO" sz="3200" dirty="0">
                <a:solidFill>
                  <a:schemeClr val="accent6">
                    <a:lumMod val="75000"/>
                  </a:schemeClr>
                </a:solidFill>
                <a:latin typeface="Arial Black" panose="020B0A04020102020204" pitchFamily="34" charset="0"/>
              </a:rPr>
            </a:br>
            <a:r>
              <a:rPr lang="nb-NO" sz="3200" dirty="0">
                <a:solidFill>
                  <a:schemeClr val="accent6">
                    <a:lumMod val="75000"/>
                  </a:schemeClr>
                </a:solidFill>
                <a:latin typeface="Arial Black" panose="020B0A04020102020204" pitchFamily="34" charset="0"/>
              </a:rPr>
              <a:t>i praksis</a:t>
            </a:r>
          </a:p>
        </p:txBody>
      </p:sp>
      <p:pic>
        <p:nvPicPr>
          <p:cNvPr id="2" name="Bild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2120" y="620688"/>
            <a:ext cx="4031940" cy="2687960"/>
          </a:xfrm>
          <a:prstGeom prst="rect">
            <a:avLst/>
          </a:prstGeom>
        </p:spPr>
      </p:pic>
    </p:spTree>
    <p:extLst>
      <p:ext uri="{BB962C8B-B14F-4D97-AF65-F5344CB8AC3E}">
        <p14:creationId xmlns:p14="http://schemas.microsoft.com/office/powerpoint/2010/main" val="2621735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ektor">
  <a:themeElements>
    <a:clrScheme name="Sek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k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k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15</TotalTime>
  <Words>302</Words>
  <Application>Microsoft Office PowerPoint</Application>
  <PresentationFormat>Skjermfremvisning (4:3)</PresentationFormat>
  <Paragraphs>89</Paragraphs>
  <Slides>2</Slides>
  <Notes>2</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vt:i4>
      </vt:variant>
    </vt:vector>
  </HeadingPairs>
  <TitlesOfParts>
    <vt:vector size="8" baseType="lpstr">
      <vt:lpstr>Arial</vt:lpstr>
      <vt:lpstr>Arial Black</vt:lpstr>
      <vt:lpstr>Calibri</vt:lpstr>
      <vt:lpstr>Century Gothic</vt:lpstr>
      <vt:lpstr>Wingdings 3</vt:lpstr>
      <vt:lpstr>Sektor</vt:lpstr>
      <vt:lpstr>PowerPoint-presentasjon</vt:lpstr>
      <vt:lpstr>PowerPoint-presentasjon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Microsoft</dc:creator>
  <cp:lastModifiedBy>Øivind Benestad</cp:lastModifiedBy>
  <cp:revision>3</cp:revision>
  <cp:lastPrinted>2018-02-12T10:33:32Z</cp:lastPrinted>
  <dcterms:created xsi:type="dcterms:W3CDTF">2018-08-26T22:27:41Z</dcterms:created>
  <dcterms:modified xsi:type="dcterms:W3CDTF">2019-03-11T00:37:07Z</dcterms:modified>
</cp:coreProperties>
</file>