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handoutMasterIdLst>
    <p:handoutMasterId r:id="rId14"/>
  </p:handoutMasterIdLst>
  <p:sldIdLst>
    <p:sldId id="537" r:id="rId2"/>
    <p:sldId id="654" r:id="rId3"/>
    <p:sldId id="642" r:id="rId4"/>
    <p:sldId id="543" r:id="rId5"/>
    <p:sldId id="646" r:id="rId6"/>
    <p:sldId id="647" r:id="rId7"/>
    <p:sldId id="549" r:id="rId8"/>
    <p:sldId id="659" r:id="rId9"/>
    <p:sldId id="641" r:id="rId10"/>
    <p:sldId id="644" r:id="rId11"/>
    <p:sldId id="651" r:id="rId12"/>
  </p:sldIdLst>
  <p:sldSz cx="9144000" cy="6858000" type="screen4x3"/>
  <p:notesSz cx="10234613" cy="70993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94F42BBA-4273-4D7B-AEB7-7B8AD18EA0DF}">
          <p14:sldIdLst/>
        </p14:section>
        <p14:section name="Inndeling uten navn" id="{EBBAFEFF-FC71-43CC-8FA5-53C2AE087A1D}">
          <p14:sldIdLst/>
        </p14:section>
        <p14:section name="Inndeling uten navn" id="{8F942CC1-3923-40E5-B472-9F4C6A25E466}">
          <p14:sldIdLst>
            <p14:sldId id="537"/>
            <p14:sldId id="654"/>
            <p14:sldId id="642"/>
            <p14:sldId id="543"/>
            <p14:sldId id="646"/>
            <p14:sldId id="647"/>
            <p14:sldId id="549"/>
            <p14:sldId id="659"/>
            <p14:sldId id="641"/>
            <p14:sldId id="644"/>
            <p14:sldId id="6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7">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6" autoAdjust="0"/>
    <p:restoredTop sz="67685" autoAdjust="0"/>
  </p:normalViewPr>
  <p:slideViewPr>
    <p:cSldViewPr>
      <p:cViewPr varScale="1">
        <p:scale>
          <a:sx n="70" d="100"/>
          <a:sy n="70" d="100"/>
        </p:scale>
        <p:origin x="43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1762" y="-82"/>
      </p:cViewPr>
      <p:guideLst>
        <p:guide orient="horz" pos="2237"/>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4"/>
            <a:ext cx="4435166" cy="354798"/>
          </a:xfrm>
          <a:prstGeom prst="rect">
            <a:avLst/>
          </a:prstGeom>
        </p:spPr>
        <p:txBody>
          <a:bodyPr vert="horz" lIns="95064" tIns="47531" rIns="95064" bIns="47531" rtlCol="0"/>
          <a:lstStyle>
            <a:lvl1pPr algn="l">
              <a:defRPr sz="1200"/>
            </a:lvl1pPr>
          </a:lstStyle>
          <a:p>
            <a:r>
              <a:rPr lang="nb-NO"/>
              <a:t>SAMLIVSREVOLUSJON - Tro, kjønn og samlivsetikk</a:t>
            </a:r>
          </a:p>
        </p:txBody>
      </p:sp>
      <p:sp>
        <p:nvSpPr>
          <p:cNvPr id="3" name="Plassholder for dato 2"/>
          <p:cNvSpPr>
            <a:spLocks noGrp="1"/>
          </p:cNvSpPr>
          <p:nvPr>
            <p:ph type="dt" sz="quarter" idx="1"/>
          </p:nvPr>
        </p:nvSpPr>
        <p:spPr>
          <a:xfrm>
            <a:off x="5797811" y="4"/>
            <a:ext cx="4435163" cy="354798"/>
          </a:xfrm>
          <a:prstGeom prst="rect">
            <a:avLst/>
          </a:prstGeom>
        </p:spPr>
        <p:txBody>
          <a:bodyPr vert="horz" lIns="95064" tIns="47531" rIns="95064" bIns="47531" rtlCol="0"/>
          <a:lstStyle>
            <a:lvl1pPr algn="r">
              <a:defRPr sz="1200"/>
            </a:lvl1pPr>
          </a:lstStyle>
          <a:p>
            <a:fld id="{F55105C2-057C-4C2A-8B10-7C6914DEB265}" type="datetime6">
              <a:rPr lang="nb-NO" smtClean="0"/>
              <a:t>august 22</a:t>
            </a:fld>
            <a:endParaRPr lang="nb-NO"/>
          </a:p>
        </p:txBody>
      </p:sp>
      <p:sp>
        <p:nvSpPr>
          <p:cNvPr id="4" name="Plassholder for bunntekst 3"/>
          <p:cNvSpPr>
            <a:spLocks noGrp="1"/>
          </p:cNvSpPr>
          <p:nvPr>
            <p:ph type="ftr" sz="quarter" idx="2"/>
          </p:nvPr>
        </p:nvSpPr>
        <p:spPr>
          <a:xfrm>
            <a:off x="1" y="6742846"/>
            <a:ext cx="4435166" cy="354798"/>
          </a:xfrm>
          <a:prstGeom prst="rect">
            <a:avLst/>
          </a:prstGeom>
        </p:spPr>
        <p:txBody>
          <a:bodyPr vert="horz" lIns="95064" tIns="47531" rIns="95064" bIns="47531" rtlCol="0" anchor="b"/>
          <a:lstStyle>
            <a:lvl1pPr algn="l">
              <a:defRPr sz="1200"/>
            </a:lvl1pPr>
          </a:lstStyle>
          <a:p>
            <a:endParaRPr lang="nb-NO"/>
          </a:p>
        </p:txBody>
      </p:sp>
      <p:sp>
        <p:nvSpPr>
          <p:cNvPr id="5" name="Plassholder for lysbildenummer 4"/>
          <p:cNvSpPr>
            <a:spLocks noGrp="1"/>
          </p:cNvSpPr>
          <p:nvPr>
            <p:ph type="sldNum" sz="quarter" idx="3"/>
          </p:nvPr>
        </p:nvSpPr>
        <p:spPr>
          <a:xfrm>
            <a:off x="5797811" y="6742846"/>
            <a:ext cx="4435163" cy="354798"/>
          </a:xfrm>
          <a:prstGeom prst="rect">
            <a:avLst/>
          </a:prstGeom>
        </p:spPr>
        <p:txBody>
          <a:bodyPr vert="horz" lIns="95064" tIns="47531" rIns="95064" bIns="47531" rtlCol="0" anchor="b"/>
          <a:lstStyle>
            <a:lvl1pPr algn="r">
              <a:defRPr sz="1200"/>
            </a:lvl1pPr>
          </a:lstStyle>
          <a:p>
            <a:fld id="{B7B3BB41-30CE-4D2F-A4D9-733F3C1386BC}" type="slidenum">
              <a:rPr lang="nb-NO" smtClean="0"/>
              <a:t>‹#›</a:t>
            </a:fld>
            <a:endParaRPr lang="nb-NO"/>
          </a:p>
        </p:txBody>
      </p:sp>
    </p:spTree>
    <p:extLst>
      <p:ext uri="{BB962C8B-B14F-4D97-AF65-F5344CB8AC3E}">
        <p14:creationId xmlns:p14="http://schemas.microsoft.com/office/powerpoint/2010/main" val="396668737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4"/>
            <a:ext cx="4434998" cy="354964"/>
          </a:xfrm>
          <a:prstGeom prst="rect">
            <a:avLst/>
          </a:prstGeom>
        </p:spPr>
        <p:txBody>
          <a:bodyPr vert="horz" lIns="95064" tIns="47531" rIns="95064" bIns="47531" rtlCol="0"/>
          <a:lstStyle>
            <a:lvl1pPr algn="l">
              <a:defRPr sz="1200"/>
            </a:lvl1pPr>
          </a:lstStyle>
          <a:p>
            <a:r>
              <a:rPr lang="nb-NO"/>
              <a:t>SAMLIVSREVOLUSJON - Tro, kjønn og samlivsetikk</a:t>
            </a:r>
          </a:p>
        </p:txBody>
      </p:sp>
      <p:sp>
        <p:nvSpPr>
          <p:cNvPr id="3" name="Plassholder for dato 2"/>
          <p:cNvSpPr>
            <a:spLocks noGrp="1"/>
          </p:cNvSpPr>
          <p:nvPr>
            <p:ph type="dt" idx="1"/>
          </p:nvPr>
        </p:nvSpPr>
        <p:spPr>
          <a:xfrm>
            <a:off x="5797250" y="4"/>
            <a:ext cx="4434998" cy="354964"/>
          </a:xfrm>
          <a:prstGeom prst="rect">
            <a:avLst/>
          </a:prstGeom>
        </p:spPr>
        <p:txBody>
          <a:bodyPr vert="horz" lIns="95064" tIns="47531" rIns="95064" bIns="47531" rtlCol="0"/>
          <a:lstStyle>
            <a:lvl1pPr algn="r">
              <a:defRPr sz="1200"/>
            </a:lvl1pPr>
          </a:lstStyle>
          <a:p>
            <a:fld id="{FB3493C9-8DC0-456B-8767-4BB6F67F35E0}" type="datetime6">
              <a:rPr lang="nb-NO" smtClean="0"/>
              <a:t>august 22</a:t>
            </a:fld>
            <a:endParaRPr lang="nb-NO"/>
          </a:p>
        </p:txBody>
      </p:sp>
      <p:sp>
        <p:nvSpPr>
          <p:cNvPr id="4" name="Plassholder for lysbilde 3"/>
          <p:cNvSpPr>
            <a:spLocks noGrp="1" noRot="1" noChangeAspect="1"/>
          </p:cNvSpPr>
          <p:nvPr>
            <p:ph type="sldImg" idx="2"/>
          </p:nvPr>
        </p:nvSpPr>
        <p:spPr>
          <a:xfrm>
            <a:off x="3341688" y="531813"/>
            <a:ext cx="3551237" cy="2663825"/>
          </a:xfrm>
          <a:prstGeom prst="rect">
            <a:avLst/>
          </a:prstGeom>
          <a:noFill/>
          <a:ln w="12700">
            <a:solidFill>
              <a:prstClr val="black"/>
            </a:solidFill>
          </a:ln>
        </p:spPr>
        <p:txBody>
          <a:bodyPr vert="horz" lIns="95064" tIns="47531" rIns="95064" bIns="47531" rtlCol="0" anchor="ctr"/>
          <a:lstStyle/>
          <a:p>
            <a:endParaRPr lang="nb-NO"/>
          </a:p>
        </p:txBody>
      </p:sp>
      <p:sp>
        <p:nvSpPr>
          <p:cNvPr id="5" name="Plassholder for notater 4"/>
          <p:cNvSpPr>
            <a:spLocks noGrp="1"/>
          </p:cNvSpPr>
          <p:nvPr>
            <p:ph type="body" sz="quarter" idx="3"/>
          </p:nvPr>
        </p:nvSpPr>
        <p:spPr>
          <a:xfrm>
            <a:off x="1023462" y="3372170"/>
            <a:ext cx="8187690" cy="3194685"/>
          </a:xfrm>
          <a:prstGeom prst="rect">
            <a:avLst/>
          </a:prstGeom>
        </p:spPr>
        <p:txBody>
          <a:bodyPr vert="horz" lIns="95064" tIns="47531" rIns="95064" bIns="47531"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2" y="6743109"/>
            <a:ext cx="4434998" cy="354964"/>
          </a:xfrm>
          <a:prstGeom prst="rect">
            <a:avLst/>
          </a:prstGeom>
        </p:spPr>
        <p:txBody>
          <a:bodyPr vert="horz" lIns="95064" tIns="47531" rIns="95064" bIns="47531" rtlCol="0" anchor="b"/>
          <a:lstStyle>
            <a:lvl1pPr algn="l">
              <a:defRPr sz="1200"/>
            </a:lvl1pPr>
          </a:lstStyle>
          <a:p>
            <a:r>
              <a:rPr lang="nb-NO"/>
              <a:t>Seminar over Ekteskapserklæringen</a:t>
            </a:r>
          </a:p>
        </p:txBody>
      </p:sp>
      <p:sp>
        <p:nvSpPr>
          <p:cNvPr id="7" name="Plassholder for lysbildenummer 6"/>
          <p:cNvSpPr>
            <a:spLocks noGrp="1"/>
          </p:cNvSpPr>
          <p:nvPr>
            <p:ph type="sldNum" sz="quarter" idx="5"/>
          </p:nvPr>
        </p:nvSpPr>
        <p:spPr>
          <a:xfrm>
            <a:off x="5797250" y="6743109"/>
            <a:ext cx="4434998" cy="354964"/>
          </a:xfrm>
          <a:prstGeom prst="rect">
            <a:avLst/>
          </a:prstGeom>
        </p:spPr>
        <p:txBody>
          <a:bodyPr vert="horz" lIns="95064" tIns="47531" rIns="95064" bIns="47531" rtlCol="0" anchor="b"/>
          <a:lstStyle>
            <a:lvl1pPr algn="r">
              <a:defRPr sz="1200"/>
            </a:lvl1pPr>
          </a:lstStyle>
          <a:p>
            <a:fld id="{C8593401-7213-4FA8-8723-86291B2E8693}" type="slidenum">
              <a:rPr lang="nb-NO" smtClean="0"/>
              <a:t>‹#›</a:t>
            </a:fld>
            <a:endParaRPr lang="nb-NO"/>
          </a:p>
        </p:txBody>
      </p:sp>
    </p:spTree>
    <p:extLst>
      <p:ext uri="{BB962C8B-B14F-4D97-AF65-F5344CB8AC3E}">
        <p14:creationId xmlns:p14="http://schemas.microsoft.com/office/powerpoint/2010/main" val="315224301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mlivsbanken.no.5.erkunde.no/file/ekteskapserklering-bokmal.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JESUS SOM FORBILDE OG BIBELEN SOM AUTORITET</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baseline="0" dirty="0">
                <a:solidFill>
                  <a:srgbClr val="FF0000"/>
                </a:solidFill>
                <a:effectLst/>
                <a:latin typeface="Calibri" panose="020F0502020204030204" pitchFamily="34" charset="0"/>
                <a:ea typeface="Times New Roman" panose="02020603050405020304" pitchFamily="18" charset="0"/>
              </a:rPr>
              <a:t>NB: Dessverre </a:t>
            </a:r>
            <a:r>
              <a:rPr lang="nb-NO" sz="1200" b="1" i="0" u="sng" baseline="0" dirty="0">
                <a:solidFill>
                  <a:srgbClr val="FF0000"/>
                </a:solidFill>
                <a:effectLst/>
                <a:latin typeface="Calibri" panose="020F0502020204030204" pitchFamily="34" charset="0"/>
                <a:ea typeface="Times New Roman" panose="02020603050405020304" pitchFamily="18" charset="0"/>
              </a:rPr>
              <a:t>virker IKKE linker til internett</a:t>
            </a:r>
            <a:r>
              <a:rPr lang="nb-NO" sz="1200" b="0" baseline="0" dirty="0">
                <a:solidFill>
                  <a:srgbClr val="FF0000"/>
                </a:solidFill>
                <a:effectLst/>
                <a:latin typeface="Calibri" panose="020F0502020204030204" pitchFamily="34" charset="0"/>
                <a:ea typeface="Times New Roman" panose="02020603050405020304" pitchFamily="18" charset="0"/>
              </a:rPr>
              <a:t> i notatfeltet for PowerPoint. Du må derfor gå til </a:t>
            </a:r>
            <a:r>
              <a:rPr lang="nb-NO" sz="1200" b="0" baseline="0" dirty="0">
                <a:solidFill>
                  <a:srgbClr val="C00000"/>
                </a:solidFill>
                <a:effectLst/>
                <a:latin typeface="Calibri" panose="020F0502020204030204" pitchFamily="34" charset="0"/>
                <a:ea typeface="Times New Roman" panose="02020603050405020304" pitchFamily="18" charset="0"/>
              </a:rPr>
              <a:t>dokumentet</a:t>
            </a:r>
            <a:r>
              <a:rPr lang="nb-NO" sz="1200" b="0" baseline="0" dirty="0">
                <a:solidFill>
                  <a:srgbClr val="FF0000"/>
                </a:solidFill>
                <a:effectLst/>
                <a:latin typeface="Calibri" panose="020F0502020204030204" pitchFamily="34" charset="0"/>
                <a:ea typeface="Times New Roman" panose="02020603050405020304" pitchFamily="18" charset="0"/>
              </a:rPr>
              <a:t> </a:t>
            </a:r>
            <a:r>
              <a:rPr lang="nb-NO" sz="1200" b="1" i="1" baseline="0" dirty="0">
                <a:solidFill>
                  <a:srgbClr val="FF0000"/>
                </a:solidFill>
                <a:effectLst/>
                <a:latin typeface="Calibri" panose="020F0502020204030204" pitchFamily="34" charset="0"/>
                <a:ea typeface="Times New Roman" panose="02020603050405020304" pitchFamily="18" charset="0"/>
              </a:rPr>
              <a:t>Detaljert bakgrunnsstoff </a:t>
            </a:r>
            <a:r>
              <a:rPr lang="nb-NO" sz="1200" b="0" baseline="0" dirty="0">
                <a:solidFill>
                  <a:srgbClr val="FF0000"/>
                </a:solidFill>
                <a:effectLst/>
                <a:latin typeface="Calibri" panose="020F0502020204030204" pitchFamily="34" charset="0"/>
                <a:ea typeface="Times New Roman" panose="02020603050405020304" pitchFamily="18" charset="0"/>
              </a:rPr>
              <a:t>og finne aktive linker der – enten i teksten ved et lysbilde, eller i fotnotene. Der hvor vi har oppgitt nettadressen, kan du kopiere den og lime den inn i adressefeltet på internett.</a:t>
            </a:r>
            <a:endParaRPr lang="nb-NO" sz="1200" b="0" baseline="0" dirty="0">
              <a:solidFill>
                <a:srgbClr val="FF0000"/>
              </a:solidFill>
              <a:effectLst/>
              <a:latin typeface="Times New Roman" panose="02020603050405020304" pitchFamily="18" charset="0"/>
              <a:ea typeface="Times New Roman" panose="02020603050405020304" pitchFamily="18" charset="0"/>
            </a:endParaRPr>
          </a:p>
          <a:p>
            <a:endParaRPr lang="nb-NO" dirty="0"/>
          </a:p>
          <a:p>
            <a:endParaRPr lang="nb-NO" dirty="0"/>
          </a:p>
          <a:p>
            <a:r>
              <a:rPr lang="nb-NO" dirty="0"/>
              <a:t>Den radikale kjønnsideologien utfordrer kristen tro og etikk på mange plan og på mange arenaer. Hvordan kan vi som kristne i vår tid være «tro mot sannheten i kjærlighet»? Hva sier Bibelen om ekteskap, kjærlighet og seksualitet?</a:t>
            </a:r>
          </a:p>
          <a:p>
            <a:br>
              <a:rPr lang="nb-NO" dirty="0"/>
            </a:br>
            <a:r>
              <a:rPr lang="nb-NO" dirty="0"/>
              <a:t>Dette temaet vil hjelpe deltakerne til bevisstgjøring og refleksjon omkring disse spørsmålene.</a:t>
            </a:r>
          </a:p>
          <a:p>
            <a:r>
              <a:rPr lang="nb-NO" dirty="0"/>
              <a:t> </a:t>
            </a:r>
          </a:p>
          <a:p>
            <a:r>
              <a:rPr lang="nb-NO" dirty="0"/>
              <a:t>Illustrasjonen viser kvinnen som er blitt grepet i hor og ført fram for Jesus, beskrevet i </a:t>
            </a:r>
            <a:r>
              <a:rPr lang="nb-NO" dirty="0" err="1"/>
              <a:t>Joh</a:t>
            </a:r>
            <a:r>
              <a:rPr lang="nb-NO" dirty="0"/>
              <a:t> 8,2-11. Samtalen mellom kvinnen og Jesus ender slik: </a:t>
            </a:r>
          </a:p>
          <a:p>
            <a:endParaRPr lang="nb-NO" i="1" dirty="0"/>
          </a:p>
          <a:p>
            <a:r>
              <a:rPr lang="nb-NO" i="1" dirty="0"/>
              <a:t>Heller ikke jeg fordømmer deg. Gå bort, og synd ikke mer fra nå av!</a:t>
            </a:r>
          </a:p>
          <a:p>
            <a:endParaRPr lang="nb-NO" i="1" dirty="0"/>
          </a:p>
          <a:p>
            <a:pPr defTabSz="914326">
              <a:defRPr/>
            </a:pPr>
            <a:r>
              <a:rPr lang="nb-NO" b="1" i="1" dirty="0">
                <a:latin typeface="Calibri" panose="020F0502020204030204" pitchFamily="34" charset="0"/>
                <a:ea typeface="Times New Roman" panose="02020603050405020304" pitchFamily="18" charset="0"/>
              </a:rPr>
              <a:t>NB: </a:t>
            </a:r>
            <a:r>
              <a:rPr lang="nb-NO" i="1" dirty="0">
                <a:latin typeface="Calibri" panose="020F0502020204030204" pitchFamily="34" charset="0"/>
                <a:ea typeface="Times New Roman" panose="02020603050405020304" pitchFamily="18" charset="0"/>
              </a:rPr>
              <a:t>I kommentarfeltet under det siste lysbildet i denne PowerPoint-presentasjonen ligger alle fotnotene som man finner i kommentarene under hvert lysbilde. Alle disse kommentarene er for øvrig samlet i et eget dokument som man finner på Samlivsbanken.no med tittelen «</a:t>
            </a:r>
            <a:r>
              <a:rPr lang="nb-NO" b="1" i="1" dirty="0">
                <a:latin typeface="Calibri" panose="020F0502020204030204" pitchFamily="34" charset="0"/>
                <a:ea typeface="Times New Roman" panose="02020603050405020304" pitchFamily="18" charset="0"/>
              </a:rPr>
              <a:t>Detaljert bakgrunnsstoff</a:t>
            </a:r>
            <a:r>
              <a:rPr lang="nb-NO" i="1" dirty="0">
                <a:latin typeface="Calibri" panose="020F0502020204030204" pitchFamily="34" charset="0"/>
                <a:ea typeface="Times New Roman" panose="02020603050405020304" pitchFamily="18" charset="0"/>
              </a:rPr>
              <a:t>».</a:t>
            </a:r>
          </a:p>
          <a:p>
            <a:endParaRPr lang="nb-NO" dirty="0"/>
          </a:p>
          <a:p>
            <a:br>
              <a:rPr lang="nb-NO" i="1" dirty="0"/>
            </a:b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a:t>
            </a:fld>
            <a:endParaRPr lang="nb-NO"/>
          </a:p>
        </p:txBody>
      </p:sp>
      <p:sp>
        <p:nvSpPr>
          <p:cNvPr id="6" name="Plassholder for dato 5"/>
          <p:cNvSpPr>
            <a:spLocks noGrp="1"/>
          </p:cNvSpPr>
          <p:nvPr>
            <p:ph type="dt" idx="12"/>
          </p:nvPr>
        </p:nvSpPr>
        <p:spPr/>
        <p:txBody>
          <a:bodyPr/>
          <a:lstStyle/>
          <a:p>
            <a:fld id="{6CCAD39F-C112-4C80-A4A0-02AE18C1CB3E}" type="datetime6">
              <a:rPr lang="nb-NO" smtClean="0"/>
              <a:t>august 22</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132474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b="1" dirty="0"/>
              <a:t>TRE GRUNNPILLARER I BIBELSK FAMILIETEOLOGI</a:t>
            </a:r>
            <a:br>
              <a:rPr lang="nb-NO" b="1" dirty="0"/>
            </a:br>
            <a:endParaRPr lang="nb-NO" dirty="0"/>
          </a:p>
          <a:p>
            <a:r>
              <a:rPr lang="nb-NO" dirty="0"/>
              <a:t>De tre stikkordene på dette lysbildet er en sammenfatning av noen grunnleggende aspekter i samlivsdebatten. Det dreier seg om tre fundamentale sannheter. </a:t>
            </a:r>
          </a:p>
          <a:p>
            <a:r>
              <a:rPr lang="nb-NO" dirty="0"/>
              <a:t> </a:t>
            </a:r>
          </a:p>
          <a:p>
            <a:r>
              <a:rPr lang="nb-NO" dirty="0"/>
              <a:t>Hvis man oppgir én eller flere av disse sannhetene, kan det sammenlignes med å åpne en demning, og sterke krefter vil lett settes i spill. Man vil sannsynligvis bli presset fra skanse til skanse og få store problemer med å finne troverdige motargumenter i møte med nye krav. Dominoeffekten vil vanligvis slå inn med full tyngde. </a:t>
            </a:r>
          </a:p>
          <a:p>
            <a:r>
              <a:rPr lang="nb-NO" dirty="0"/>
              <a:t> </a:t>
            </a:r>
          </a:p>
          <a:p>
            <a:r>
              <a:rPr lang="nb-NO" dirty="0"/>
              <a:t>De tre stikkordene på lysbildet er nyttige knagger å henge vår egen refleksjon og overbevisning på. De gir også nyttige innfallsvinkler i samtaler med andre. </a:t>
            </a:r>
          </a:p>
          <a:p>
            <a:r>
              <a:rPr lang="nb-NO" b="1" dirty="0"/>
              <a:t> </a:t>
            </a:r>
            <a:endParaRPr lang="nb-NO" dirty="0"/>
          </a:p>
          <a:p>
            <a:r>
              <a:rPr lang="nb-NO" b="1" dirty="0"/>
              <a:t>1. EKTESKAPET</a:t>
            </a:r>
            <a:r>
              <a:rPr lang="nb-NO" dirty="0"/>
              <a:t>. Ekteskapsteologien er nøkkelen. Hvis et kirkesamfunn eller organisasjon oppløser den bibelske ekteskapsforståelsen og godtar at ekteskapet kan være noe annet enn mann og kvinne, sier man indirekte at </a:t>
            </a:r>
          </a:p>
          <a:p>
            <a:r>
              <a:rPr lang="nb-NO" dirty="0"/>
              <a:t>(a) kjønn er irrelevant, (b) betydningen av mann og kvinne, mor og far er avviklet, (c) og barn har ingen gudgitt eller naturgitt rett på både sin biologiske mor og far. De fleste konsekvenser som følger – bl.a. et nytt syn på kjønn, seksualitet, forplantning, foreldreskap, slekt osv. – vil være uunngåelige ringvirkninger av at ekteskapet er blitt omdefinert i sine grunnvoller. Det vil ofte bare dreie seg om variasjoner over de samme temaene.</a:t>
            </a:r>
          </a:p>
          <a:p>
            <a:r>
              <a:rPr lang="nb-NO" dirty="0"/>
              <a:t> </a:t>
            </a:r>
          </a:p>
          <a:p>
            <a:r>
              <a:rPr lang="nb-NO" b="1" dirty="0"/>
              <a:t>2. MOR-FAR-BARN-RELASJONEN. </a:t>
            </a:r>
            <a:r>
              <a:rPr lang="nb-NO" dirty="0"/>
              <a:t>Mor-far-barn-relasjonens betydning og særstilling er helt sentral. Ingen andre relasjoner enn kvinne og mann fører til at barn blir født. Hvis man kun definerer denne relasjonen som en normalvariant blant andre likestilte varianter, får det omfattende konsekvenser: Forståelsen av og holdningene til kjønn og seksualitet, unnfangelse og foreldreskap, biologi og barns rettigheter kommer nesten uunngåelig i fri flyt.</a:t>
            </a:r>
            <a:br>
              <a:rPr lang="nb-NO" dirty="0"/>
            </a:br>
            <a:endParaRPr lang="nb-NO" dirty="0"/>
          </a:p>
          <a:p>
            <a:r>
              <a:rPr lang="nb-NO" b="1" dirty="0"/>
              <a:t>3. BARNEPERSPEKTIVET.</a:t>
            </a:r>
            <a:r>
              <a:rPr lang="nb-NO" dirty="0"/>
              <a:t> Barneperspektivet – ikke voksenperspektivet – må ha forkjørsrett i kristen teologi om familie og ekteskap. Det samme bør være tilfelle i samfunnets lovgivning og praksis – i tråd med FNs Barnekonvensjon. Situasjonen i Norge i dag er imidlertid at barn blir definert som en rettighet for voksne (</a:t>
            </a:r>
            <a:r>
              <a:rPr lang="nb-NO" dirty="0" err="1"/>
              <a:t>jfr</a:t>
            </a:r>
            <a:r>
              <a:rPr lang="nb-NO" dirty="0"/>
              <a:t> f.eks. at single kvinner fra 2020 har rett til å få statens hjelp for å føde barn), mens barn har mistet retten til sin biologiske mor eller far.</a:t>
            </a:r>
            <a:br>
              <a:rPr lang="nb-NO" dirty="0"/>
            </a:br>
            <a:endParaRPr lang="nb-NO" dirty="0"/>
          </a:p>
          <a:p>
            <a:r>
              <a:rPr lang="nb-NO" dirty="0"/>
              <a:t>► </a:t>
            </a:r>
            <a:r>
              <a:rPr lang="nb-NO" dirty="0" err="1"/>
              <a:t>Reflektér</a:t>
            </a:r>
            <a:r>
              <a:rPr lang="nb-NO" dirty="0"/>
              <a:t> gjerne over innholdet og betydningen av disse tre sentrale stikkordene.</a:t>
            </a:r>
          </a:p>
          <a:p>
            <a:pPr defTabSz="914326">
              <a:defRPr/>
            </a:pPr>
            <a:endParaRPr lang="nb-NO" altLang="nb-NO" b="1" dirty="0">
              <a:solidFill>
                <a:srgbClr val="C00000"/>
              </a:solidFill>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pPr>
              <a:defRPr/>
            </a:pPr>
            <a:fld id="{4A7EED7F-2B95-485D-8358-8A9D7FBA1CA0}" type="slidenum">
              <a:rPr lang="nb-NO" smtClean="0"/>
              <a:pPr>
                <a:defRPr/>
              </a:pPr>
              <a:t>10</a:t>
            </a:fld>
            <a:endParaRPr lang="nb-NO"/>
          </a:p>
        </p:txBody>
      </p:sp>
      <p:sp>
        <p:nvSpPr>
          <p:cNvPr id="2" name="Plassholder for bunntekst 1"/>
          <p:cNvSpPr>
            <a:spLocks noGrp="1"/>
          </p:cNvSpPr>
          <p:nvPr>
            <p:ph type="ftr" sz="quarter" idx="10"/>
          </p:nvPr>
        </p:nvSpPr>
        <p:spPr/>
        <p:txBody>
          <a:bodyPr/>
          <a:lstStyle/>
          <a:p>
            <a:r>
              <a:rPr lang="nb-NO"/>
              <a:t>Seminar over Ekteskapserklæringen</a:t>
            </a:r>
          </a:p>
        </p:txBody>
      </p:sp>
      <p:sp>
        <p:nvSpPr>
          <p:cNvPr id="3" name="Plassholder for dato 2"/>
          <p:cNvSpPr>
            <a:spLocks noGrp="1"/>
          </p:cNvSpPr>
          <p:nvPr>
            <p:ph type="dt" idx="11"/>
          </p:nvPr>
        </p:nvSpPr>
        <p:spPr/>
        <p:txBody>
          <a:bodyPr/>
          <a:lstStyle/>
          <a:p>
            <a:fld id="{EB434123-AA18-4ACD-BFA3-D2DF41FF0AAC}" type="datetime6">
              <a:rPr lang="nb-NO" smtClean="0"/>
              <a:t>august 22</a:t>
            </a:fld>
            <a:endParaRPr lang="nb-NO"/>
          </a:p>
        </p:txBody>
      </p:sp>
      <p:sp>
        <p:nvSpPr>
          <p:cNvPr id="5" name="Plassholder for topptekst 4"/>
          <p:cNvSpPr>
            <a:spLocks noGrp="1"/>
          </p:cNvSpPr>
          <p:nvPr>
            <p:ph type="hdr" sz="quarter" idx="12"/>
          </p:nvPr>
        </p:nvSpPr>
        <p:spPr/>
        <p:txBody>
          <a:bodyPr/>
          <a:lstStyle/>
          <a:p>
            <a:r>
              <a:rPr lang="nb-NO"/>
              <a:t>SAMLIVSREVOLUSJON - Tro, kjønn og samlivsetikk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BIBELENS UTFORDRING: Radikal og uventet kjærlighet </a:t>
            </a:r>
            <a:endParaRPr lang="nb-NO" dirty="0"/>
          </a:p>
          <a:p>
            <a:br>
              <a:rPr lang="nb-NO" dirty="0"/>
            </a:br>
            <a:r>
              <a:rPr lang="nb-NO" dirty="0"/>
              <a:t>Å holde fast på Bibelens budskap om seksualitet og kjønn, ekteskap og barn i dagens kulturklima er svært krevende – både i det offentlige rom, på arbeidsplassen og privat.</a:t>
            </a:r>
          </a:p>
          <a:p>
            <a:r>
              <a:rPr lang="nb-NO" dirty="0"/>
              <a:t> </a:t>
            </a:r>
          </a:p>
          <a:p>
            <a:r>
              <a:rPr lang="nb-NO" dirty="0"/>
              <a:t>I denne situasjonen er det avgjørende viktig å kommunisere vår overbevisning med </a:t>
            </a:r>
            <a:r>
              <a:rPr lang="nb-NO" i="1" dirty="0"/>
              <a:t>kunnskap</a:t>
            </a:r>
            <a:r>
              <a:rPr lang="nb-NO" dirty="0"/>
              <a:t> og med ekte kristen </a:t>
            </a:r>
            <a:r>
              <a:rPr lang="nb-NO" i="1" dirty="0"/>
              <a:t>kjærlighet</a:t>
            </a:r>
            <a:r>
              <a:rPr lang="nb-NO" dirty="0"/>
              <a:t> inspirert av Jesus selv. </a:t>
            </a:r>
          </a:p>
          <a:p>
            <a:r>
              <a:rPr lang="nb-NO" dirty="0"/>
              <a:t> </a:t>
            </a:r>
          </a:p>
          <a:p>
            <a:r>
              <a:rPr lang="nb-NO" b="1" dirty="0"/>
              <a:t>RADIKAL KJÆRLIGHET</a:t>
            </a:r>
            <a:br>
              <a:rPr lang="nb-NO" b="1" dirty="0"/>
            </a:br>
            <a:r>
              <a:rPr lang="nb-NO" dirty="0"/>
              <a:t>Denne kjærligheten kan vi ikke produsere selv, den er en frukt av en levende relasjon til Jesus. </a:t>
            </a:r>
          </a:p>
          <a:p>
            <a:endParaRPr lang="nb-NO" dirty="0"/>
          </a:p>
          <a:p>
            <a:r>
              <a:rPr lang="nb-NO" dirty="0"/>
              <a:t>Mange forfulgte kristne rundt om i verden er eksempler og forbilder på at en slik kjærlighet er mulig – med Guds hjelp – når vi er grener på hans vintre, </a:t>
            </a:r>
            <a:r>
              <a:rPr lang="nb-NO" dirty="0" err="1"/>
              <a:t>Joh</a:t>
            </a:r>
            <a:r>
              <a:rPr lang="nb-NO" dirty="0"/>
              <a:t> 15,1-17. Det er for øvrig svært tankevekkende at Jesus i vers 18 kommer med følgende sterke utsagn: «Om verden hater dere, skal dere vite at den har hatet meg først.» </a:t>
            </a:r>
          </a:p>
          <a:p>
            <a:endParaRPr lang="nb-NO" dirty="0"/>
          </a:p>
          <a:p>
            <a:r>
              <a:rPr lang="nb-NO" dirty="0"/>
              <a:t>Kristen tro er dypest sett ikke en RELIGION med regler og ritualer, men en RELASJON til den oppstandne og levende Jesus Kristus.</a:t>
            </a:r>
          </a:p>
          <a:p>
            <a:r>
              <a:rPr lang="nb-NO" dirty="0"/>
              <a:t> </a:t>
            </a:r>
          </a:p>
          <a:p>
            <a:r>
              <a:rPr lang="nb-NO" b="1" dirty="0"/>
              <a:t>BIBELTROSKAP OG NESTEKJÆRLIGHET </a:t>
            </a:r>
            <a:br>
              <a:rPr lang="nb-NO" b="1" dirty="0"/>
            </a:br>
            <a:r>
              <a:rPr lang="nb-NO" dirty="0"/>
              <a:t>Som kristne må vi ta på alvor at bibeltroskap også handler om vår kjærlighet til medmennesker. Kjærlighetens høysang i 1 </a:t>
            </a:r>
            <a:r>
              <a:rPr lang="nb-NO" dirty="0" err="1"/>
              <a:t>Korinterbrev</a:t>
            </a:r>
            <a:r>
              <a:rPr lang="nb-NO" dirty="0"/>
              <a:t> 13 gir et krystallklart og ransakende budskap om dette:</a:t>
            </a:r>
          </a:p>
          <a:p>
            <a:r>
              <a:rPr lang="nb-NO" dirty="0"/>
              <a:t> </a:t>
            </a:r>
          </a:p>
          <a:p>
            <a:r>
              <a:rPr lang="nb-NO" b="1" dirty="0"/>
              <a:t>■ </a:t>
            </a:r>
            <a:r>
              <a:rPr lang="nb-NO" i="1" dirty="0"/>
              <a:t>Om jeg taler med menneskers og englers tunger, men ikke har kjærlighet, da er jeg bare drønnende malm eller en klingende bjelle. Om jeg har profetisk gave, kjenner alle hemmeligheter og eier all kunnskap, om jeg har all tro så jeg kan flytte fjell, men ikke har kjærlighet, da er jeg intet. Om jeg gir alt jeg eier til brød for de fattige, ja, om jeg gir meg selv til å brennes, men ikke har kjærlighet, da har jeg ingen ting vunnet. </a:t>
            </a:r>
            <a:r>
              <a:rPr lang="nb-NO" dirty="0"/>
              <a:t>(1 Kor 13,1-3)</a:t>
            </a:r>
          </a:p>
          <a:p>
            <a:r>
              <a:rPr lang="nb-NO" dirty="0"/>
              <a:t> </a:t>
            </a:r>
          </a:p>
          <a:p>
            <a:r>
              <a:rPr lang="nb-NO" dirty="0"/>
              <a:t>I møte med en kultur som på flere områder kolliderer med vår dypeste overbevisning, er også denne påminnelsen av Paulus i 2 Tim 1,7 av grunnleggende betydning:</a:t>
            </a:r>
            <a:br>
              <a:rPr lang="nb-NO" dirty="0"/>
            </a:br>
            <a:endParaRPr lang="nb-NO" dirty="0"/>
          </a:p>
          <a:p>
            <a:r>
              <a:rPr lang="nb-NO" i="1" dirty="0"/>
              <a:t>«Gud ga oss ikke en ånd som gjør motløs; vi fikk Ånden som gir </a:t>
            </a:r>
            <a:r>
              <a:rPr lang="nb-NO" b="1" i="1" dirty="0"/>
              <a:t>kraft</a:t>
            </a:r>
            <a:r>
              <a:rPr lang="nb-NO" i="1" dirty="0"/>
              <a:t>, </a:t>
            </a:r>
            <a:r>
              <a:rPr lang="nb-NO" b="1" i="1" dirty="0"/>
              <a:t>kjærlighet</a:t>
            </a:r>
            <a:r>
              <a:rPr lang="nb-NO" i="1" dirty="0"/>
              <a:t> og </a:t>
            </a:r>
            <a:r>
              <a:rPr lang="nb-NO" b="1" i="1" dirty="0"/>
              <a:t>visdom</a:t>
            </a:r>
            <a:r>
              <a:rPr lang="nb-NO" i="1" dirty="0"/>
              <a:t>» </a:t>
            </a:r>
            <a:r>
              <a:rPr lang="nb-NO" dirty="0"/>
              <a:t>(Bibel 2011). Dette er tre kvaliteter og verdier som vi vil trenge stadig mer av i årene framover. </a:t>
            </a:r>
          </a:p>
          <a:p>
            <a:endParaRPr lang="nb-NO" baseline="0"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11</a:t>
            </a:fld>
            <a:endParaRPr lang="nb-NO"/>
          </a:p>
        </p:txBody>
      </p:sp>
      <p:sp>
        <p:nvSpPr>
          <p:cNvPr id="6" name="Plassholder for topptekst 5"/>
          <p:cNvSpPr>
            <a:spLocks noGrp="1"/>
          </p:cNvSpPr>
          <p:nvPr>
            <p:ph type="hdr" sz="quarter" idx="12"/>
          </p:nvPr>
        </p:nvSpPr>
        <p:spPr/>
        <p:txBody>
          <a:bodyPr/>
          <a:lstStyle/>
          <a:p>
            <a:r>
              <a:rPr lang="nb-NO"/>
              <a:t>"SAMLIVSREVOLUSJON - Tro, kjønn og samlivsetikk"</a:t>
            </a:r>
          </a:p>
        </p:txBody>
      </p:sp>
      <p:sp>
        <p:nvSpPr>
          <p:cNvPr id="7" name="Plassholder for dato 6"/>
          <p:cNvSpPr>
            <a:spLocks noGrp="1"/>
          </p:cNvSpPr>
          <p:nvPr>
            <p:ph type="dt" idx="13"/>
          </p:nvPr>
        </p:nvSpPr>
        <p:spPr/>
        <p:txBody>
          <a:bodyPr/>
          <a:lstStyle/>
          <a:p>
            <a:fld id="{9252458B-C043-42BC-9E52-80AF829C2FB2}" type="datetime6">
              <a:rPr lang="nb-NO" smtClean="0"/>
              <a:t>august 22</a:t>
            </a:fld>
            <a:endParaRPr lang="nb-NO"/>
          </a:p>
        </p:txBody>
      </p:sp>
    </p:spTree>
    <p:extLst>
      <p:ext uri="{BB962C8B-B14F-4D97-AF65-F5344CB8AC3E}">
        <p14:creationId xmlns:p14="http://schemas.microsoft.com/office/powerpoint/2010/main" val="366586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36913" y="509588"/>
            <a:ext cx="3398837" cy="2549525"/>
          </a:xfrm>
        </p:spPr>
      </p:sp>
      <p:sp>
        <p:nvSpPr>
          <p:cNvPr id="3" name="Plassholder for notater 2"/>
          <p:cNvSpPr>
            <a:spLocks noGrp="1"/>
          </p:cNvSpPr>
          <p:nvPr>
            <p:ph type="body" idx="1"/>
          </p:nvPr>
        </p:nvSpPr>
        <p:spPr/>
        <p:txBody>
          <a:bodyPr/>
          <a:lstStyle/>
          <a:p>
            <a:pPr defTabSz="914326">
              <a:defRPr/>
            </a:pPr>
            <a:r>
              <a:rPr lang="nb-NO" b="1" i="1" dirty="0">
                <a:latin typeface="Calibri" panose="020F0502020204030204" pitchFamily="34" charset="0"/>
                <a:ea typeface="Times New Roman" panose="02020603050405020304" pitchFamily="18" charset="0"/>
              </a:rPr>
              <a:t>NB: </a:t>
            </a:r>
            <a:r>
              <a:rPr lang="nb-NO" i="1" dirty="0">
                <a:latin typeface="Calibri" panose="020F0502020204030204" pitchFamily="34" charset="0"/>
                <a:ea typeface="Times New Roman" panose="02020603050405020304" pitchFamily="18" charset="0"/>
              </a:rPr>
              <a:t>I kommentarfeltet under det siste lysbildet i denne PowerPoint-presentasjonen ligger alle fotnotene som man finner i kommentarene under hvert lysbilde. Alle disse kommentarene er for øvrig samlet i et eget dokument som man finner på Samlivsbanken.no med tittelen «</a:t>
            </a:r>
            <a:r>
              <a:rPr lang="nb-NO" b="1" i="1" dirty="0">
                <a:latin typeface="Calibri" panose="020F0502020204030204" pitchFamily="34" charset="0"/>
                <a:ea typeface="Times New Roman" panose="02020603050405020304" pitchFamily="18" charset="0"/>
              </a:rPr>
              <a:t>Detaljert bakgrunnsstoff</a:t>
            </a:r>
            <a:r>
              <a:rPr lang="nb-NO" i="1" dirty="0">
                <a:latin typeface="Calibri" panose="020F0502020204030204" pitchFamily="34" charset="0"/>
                <a:ea typeface="Times New Roman" panose="02020603050405020304" pitchFamily="18" charset="0"/>
              </a:rPr>
              <a:t>».</a:t>
            </a:r>
          </a:p>
          <a:p>
            <a:endParaRPr lang="nb-NO" dirty="0"/>
          </a:p>
          <a:p>
            <a:r>
              <a:rPr lang="nb-NO" b="1" dirty="0"/>
              <a:t>JESU UTFORDRING</a:t>
            </a:r>
            <a:br>
              <a:rPr lang="nb-NO" dirty="0"/>
            </a:br>
            <a:br>
              <a:rPr lang="nb-NO" dirty="0"/>
            </a:br>
            <a:r>
              <a:rPr lang="nb-NO" dirty="0"/>
              <a:t>Hvilket budskap og hvilke holdninger skal vi som kristne møte våre medmennesker med – også dem som har en annen overbevisning enn oss i ulike spørsmål? De fire stikkordene på dette lysbildet gir viktige momenter:</a:t>
            </a:r>
          </a:p>
          <a:p>
            <a:r>
              <a:rPr lang="nb-NO" dirty="0"/>
              <a:t> </a:t>
            </a:r>
          </a:p>
          <a:p>
            <a:r>
              <a:rPr lang="nb-NO" b="1" dirty="0"/>
              <a:t>1) JESU KALL: </a:t>
            </a:r>
            <a:r>
              <a:rPr lang="nb-NO" dirty="0"/>
              <a:t>Kristne er kalt til å følge Jesus, fornekte seg selv, ta sitt kors opp hver dag og følge Ham (Luk 9,23). Dessuten er vi kalt til å elske Gud av hele vårt hjerte og å elske vår neste som oss selv (Matt 22,36-40).</a:t>
            </a:r>
          </a:p>
          <a:p>
            <a:r>
              <a:rPr lang="nb-NO" dirty="0"/>
              <a:t> </a:t>
            </a:r>
          </a:p>
          <a:p>
            <a:r>
              <a:rPr lang="nb-NO" dirty="0"/>
              <a:t> Å møte alle mennesker med kristen nestekjærlighet, inkluderer selvsagt  også personer med homofile, bifile og transseksuelle følelser – og andre seksuelle minoriteter. Men det betyr ikke at vi av den grunn er nødt til å omde­finere vår teologi og etikk angående ekteskap og samliv. </a:t>
            </a:r>
          </a:p>
          <a:p>
            <a:r>
              <a:rPr lang="nb-NO" dirty="0"/>
              <a:t> </a:t>
            </a:r>
          </a:p>
          <a:p>
            <a:r>
              <a:rPr lang="nb-NO" b="1" dirty="0"/>
              <a:t>2) IDEALET: </a:t>
            </a:r>
            <a:r>
              <a:rPr lang="nb-NO" dirty="0"/>
              <a:t>Det bibelske idealet som vi må strekke oss etter, er å være «tro mot sannheten i kjærlighet» (Ef 4,15). </a:t>
            </a:r>
          </a:p>
          <a:p>
            <a:r>
              <a:rPr lang="nb-NO" dirty="0"/>
              <a:t> </a:t>
            </a:r>
          </a:p>
          <a:p>
            <a:r>
              <a:rPr lang="nb-NO" dirty="0"/>
              <a:t>Å </a:t>
            </a:r>
            <a:r>
              <a:rPr lang="nb-NO" i="1" dirty="0"/>
              <a:t>bygge </a:t>
            </a:r>
            <a:r>
              <a:rPr lang="nb-NO" b="1" i="1" dirty="0"/>
              <a:t>broer</a:t>
            </a:r>
            <a:r>
              <a:rPr lang="nb-NO" i="1" dirty="0"/>
              <a:t> </a:t>
            </a:r>
            <a:r>
              <a:rPr lang="nb-NO" dirty="0"/>
              <a:t>av kjærlighet handler om å vise respekt, vennlighet, empati, o.l. overfor medmennesker som tenker og lever annerledes enn oss.</a:t>
            </a:r>
          </a:p>
          <a:p>
            <a:r>
              <a:rPr lang="nb-NO" dirty="0"/>
              <a:t> </a:t>
            </a:r>
          </a:p>
          <a:p>
            <a:r>
              <a:rPr lang="nb-NO" i="1" dirty="0"/>
              <a:t>Å trekke </a:t>
            </a:r>
            <a:r>
              <a:rPr lang="nb-NO" b="1" i="1" dirty="0"/>
              <a:t>grenser</a:t>
            </a:r>
            <a:r>
              <a:rPr lang="nb-NO" dirty="0"/>
              <a:t> med Guds sannhet betyr at vi sier: </a:t>
            </a:r>
            <a:r>
              <a:rPr lang="nb-NO" i="1" dirty="0"/>
              <a:t>«Jeg vil gjerne være din venn/medarbeider/slektning og ha en god relasjon til deg, men jeg vil ikke la meg presse til å oppgi min overbevisning om hva jeg mener er sant, godt og rett. Jeg håper uansett at vi begge kan respektere hverandres overbevisning og ha en god relasjon.»</a:t>
            </a:r>
            <a:endParaRPr lang="nb-NO" dirty="0"/>
          </a:p>
          <a:p>
            <a:r>
              <a:rPr lang="nb-NO" dirty="0"/>
              <a:t> </a:t>
            </a:r>
          </a:p>
          <a:p>
            <a:r>
              <a:rPr lang="nb-NO" b="1" dirty="0"/>
              <a:t>3) SVARET: </a:t>
            </a:r>
            <a:r>
              <a:rPr lang="nb-NO" dirty="0"/>
              <a:t>Som ufullkomne mennesker er vi alle i samme båt. Vi har alle samme behov for Guds nåde, tilgivelse og kraft i møte med Guds bud, vilje og hellighet. </a:t>
            </a:r>
          </a:p>
          <a:p>
            <a:r>
              <a:rPr lang="nb-NO" dirty="0"/>
              <a:t> </a:t>
            </a:r>
          </a:p>
          <a:p>
            <a:r>
              <a:rPr lang="nb-NO" b="1" dirty="0"/>
              <a:t>4) OPPGJØR? </a:t>
            </a:r>
            <a:r>
              <a:rPr lang="nb-NO" dirty="0"/>
              <a:t>Som kristne trenger vi at Guds kjærlighet – som er utøst i våre hjerter (Rom 5,5) – får stadig mer plass i livet vårt.</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a:t>
            </a:fld>
            <a:endParaRPr lang="nb-NO"/>
          </a:p>
        </p:txBody>
      </p:sp>
      <p:sp>
        <p:nvSpPr>
          <p:cNvPr id="6" name="Plassholder for dato 5"/>
          <p:cNvSpPr>
            <a:spLocks noGrp="1"/>
          </p:cNvSpPr>
          <p:nvPr>
            <p:ph type="dt" idx="12"/>
          </p:nvPr>
        </p:nvSpPr>
        <p:spPr/>
        <p:txBody>
          <a:bodyPr/>
          <a:lstStyle/>
          <a:p>
            <a:fld id="{9A3AABAE-0BC3-4658-BC51-6D282073134B}" type="datetime6">
              <a:rPr lang="nb-NO" smtClean="0"/>
              <a:t>august 22</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204412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NESTEKJÆRLIGHET I PRAKSIS</a:t>
            </a:r>
            <a:br>
              <a:rPr lang="nb-NO" dirty="0"/>
            </a:br>
            <a:br>
              <a:rPr lang="nb-NO" dirty="0"/>
            </a:br>
            <a:r>
              <a:rPr lang="nb-NO" b="1" dirty="0"/>
              <a:t>1)</a:t>
            </a:r>
            <a:r>
              <a:rPr lang="nb-NO" dirty="0"/>
              <a:t> </a:t>
            </a:r>
            <a:r>
              <a:rPr lang="nb-NO" b="1" dirty="0"/>
              <a:t>La oss møte alle med respekt og vennlighet.</a:t>
            </a:r>
            <a:br>
              <a:rPr lang="nb-NO" b="1" dirty="0"/>
            </a:br>
            <a:endParaRPr lang="nb-NO" dirty="0"/>
          </a:p>
          <a:p>
            <a:r>
              <a:rPr lang="nb-NO" dirty="0" err="1"/>
              <a:t>Reflektér</a:t>
            </a:r>
            <a:r>
              <a:rPr lang="nb-NO" dirty="0"/>
              <a:t> over innholdet i disse to versene:</a:t>
            </a:r>
            <a:br>
              <a:rPr lang="nb-NO" dirty="0"/>
            </a:br>
            <a:br>
              <a:rPr lang="nb-NO" dirty="0"/>
            </a:br>
            <a:r>
              <a:rPr lang="nb-NO" b="1" i="1" dirty="0"/>
              <a:t>Filipperbrevet 4,5:</a:t>
            </a:r>
            <a:r>
              <a:rPr lang="nb-NO" dirty="0"/>
              <a:t> «La alle mennesker få merke at dere er vennlige. Herren er nær.»</a:t>
            </a:r>
          </a:p>
          <a:p>
            <a:r>
              <a:rPr lang="nb-NO" dirty="0"/>
              <a:t> </a:t>
            </a:r>
          </a:p>
          <a:p>
            <a:r>
              <a:rPr lang="nb-NO" b="1" i="1" dirty="0"/>
              <a:t>1 </a:t>
            </a:r>
            <a:r>
              <a:rPr lang="nb-NO" b="1" i="1" dirty="0" err="1"/>
              <a:t>Korinterbrev</a:t>
            </a:r>
            <a:r>
              <a:rPr lang="nb-NO" b="1" i="1" dirty="0"/>
              <a:t> 4,13: </a:t>
            </a:r>
            <a:r>
              <a:rPr lang="nb-NO" dirty="0"/>
              <a:t>«Når noen håner oss, svarer vi med vennlighet.» </a:t>
            </a:r>
          </a:p>
          <a:p>
            <a:r>
              <a:rPr lang="nb-NO" dirty="0"/>
              <a:t> </a:t>
            </a:r>
          </a:p>
          <a:p>
            <a:r>
              <a:rPr lang="nb-NO" dirty="0"/>
              <a:t>En tankevekkende liten artikkel som frikirkepastor </a:t>
            </a:r>
            <a:r>
              <a:rPr lang="nb-NO" b="1" dirty="0"/>
              <a:t>Thomas </a:t>
            </a:r>
            <a:r>
              <a:rPr lang="nb-NO" b="1" dirty="0" err="1"/>
              <a:t>Bjerkholt</a:t>
            </a:r>
            <a:r>
              <a:rPr lang="nb-NO" dirty="0"/>
              <a:t> skrev like før han døde av kreft i 2015, har tittelen «</a:t>
            </a:r>
            <a:r>
              <a:rPr lang="nb-NO" i="1" dirty="0"/>
              <a:t>Troens fasthet og vennlighet</a:t>
            </a:r>
            <a:r>
              <a:rPr lang="nb-NO" dirty="0"/>
              <a:t>».  Teksten er en kort betraktning over de to ordene «fasthet og vennlighet», som på flere måter er synonymer til «sannhet og kjærlighet», eller «nåde og sannhet». Se link til artikkelen. </a:t>
            </a:r>
            <a:r>
              <a:rPr lang="nb-NO" dirty="0">
                <a:sym typeface="Wingdings 2"/>
              </a:rPr>
              <a:t></a:t>
            </a:r>
            <a:endParaRPr lang="nb-NO" dirty="0"/>
          </a:p>
          <a:p>
            <a:r>
              <a:rPr lang="nb-NO" dirty="0"/>
              <a:t> </a:t>
            </a:r>
          </a:p>
          <a:p>
            <a:br>
              <a:rPr lang="nb-NO" b="1" dirty="0"/>
            </a:br>
            <a:r>
              <a:rPr lang="nb-NO" b="1" dirty="0"/>
              <a:t>2) </a:t>
            </a:r>
            <a:r>
              <a:rPr lang="nb-NO" b="1" i="1" dirty="0"/>
              <a:t>Åndens frukt</a:t>
            </a:r>
            <a:r>
              <a:rPr lang="nb-NO" b="1" dirty="0"/>
              <a:t> i Galaterbrevet 5,22-23.</a:t>
            </a:r>
            <a:endParaRPr lang="nb-NO" dirty="0"/>
          </a:p>
          <a:p>
            <a:r>
              <a:rPr lang="nb-NO" dirty="0"/>
              <a:t> </a:t>
            </a:r>
          </a:p>
          <a:p>
            <a:r>
              <a:rPr lang="nb-NO" dirty="0"/>
              <a:t>► </a:t>
            </a:r>
            <a:r>
              <a:rPr lang="nb-NO" dirty="0" err="1"/>
              <a:t>Reflektér</a:t>
            </a:r>
            <a:r>
              <a:rPr lang="nb-NO" dirty="0"/>
              <a:t> gjerne kort over hvert av de ni ordene som utgjør Åndens frukt:</a:t>
            </a:r>
            <a:br>
              <a:rPr lang="nb-NO" dirty="0"/>
            </a:br>
            <a:endParaRPr lang="nb-NO" dirty="0"/>
          </a:p>
          <a:p>
            <a:r>
              <a:rPr lang="nb-NO" b="1" dirty="0"/>
              <a:t>Kjærlighet * glede * fred * overbærenhet * vennlighet *godhet * trofasthet * ydmykhet * selvbeherskelse.</a:t>
            </a:r>
            <a:endParaRPr lang="nb-NO" dirty="0"/>
          </a:p>
          <a:p>
            <a:r>
              <a:rPr lang="nb-NO" dirty="0"/>
              <a:t> </a:t>
            </a:r>
          </a:p>
          <a:p>
            <a:br>
              <a:rPr lang="nb-NO" b="1" dirty="0"/>
            </a:br>
            <a:r>
              <a:rPr lang="nb-NO" b="1" dirty="0"/>
              <a:t>3) Bibelens kall til radikal kjærlighet</a:t>
            </a:r>
            <a:r>
              <a:rPr lang="nb-NO" dirty="0"/>
              <a:t>.</a:t>
            </a:r>
            <a:br>
              <a:rPr lang="nb-NO" dirty="0"/>
            </a:br>
            <a:endParaRPr lang="nb-NO" dirty="0"/>
          </a:p>
          <a:p>
            <a:r>
              <a:rPr lang="nb-NO" b="1" dirty="0"/>
              <a:t>Noen </a:t>
            </a:r>
            <a:r>
              <a:rPr lang="nb-NO" b="1" dirty="0" err="1"/>
              <a:t>bibelvers</a:t>
            </a:r>
            <a:r>
              <a:rPr lang="nb-NO" b="1" dirty="0"/>
              <a:t> som utdyper budskapet om radikal kjærlighet: </a:t>
            </a:r>
            <a:endParaRPr lang="nb-NO" dirty="0"/>
          </a:p>
          <a:p>
            <a:r>
              <a:rPr lang="nb-NO" dirty="0"/>
              <a:t>Matt 5,43-48 * Rom 12,14-21 * 1 Kor 13,1-3.</a:t>
            </a:r>
          </a:p>
          <a:p>
            <a:r>
              <a:rPr lang="nb-NO" dirty="0"/>
              <a:t> </a:t>
            </a:r>
          </a:p>
          <a:p>
            <a:r>
              <a:rPr lang="nb-NO" b="1" dirty="0"/>
              <a:t>* Noen eksempler på hvordan Jesus underviste og møtte mennesker:</a:t>
            </a:r>
            <a:endParaRPr lang="nb-NO" dirty="0"/>
          </a:p>
          <a:p>
            <a:r>
              <a:rPr lang="nb-NO" dirty="0"/>
              <a:t>- Luk 10,25-34: Den barmhjertige samaritan, som krysset religiøse og kulturelle grenser for å hjelpe.</a:t>
            </a:r>
          </a:p>
          <a:p>
            <a:r>
              <a:rPr lang="nb-NO" dirty="0"/>
              <a:t>- Luk 19,1-10: Jesus møter </a:t>
            </a:r>
            <a:r>
              <a:rPr lang="nb-NO" dirty="0" err="1"/>
              <a:t>Sakkeus</a:t>
            </a:r>
            <a:r>
              <a:rPr lang="nb-NO" dirty="0"/>
              <a:t> og bryter både sosiale og religiøse barrierer.</a:t>
            </a:r>
          </a:p>
          <a:p>
            <a:r>
              <a:rPr lang="nb-NO" dirty="0"/>
              <a:t>- </a:t>
            </a:r>
            <a:r>
              <a:rPr lang="nb-NO" dirty="0" err="1"/>
              <a:t>Joh</a:t>
            </a:r>
            <a:r>
              <a:rPr lang="nb-NO" dirty="0"/>
              <a:t> 4,3-30: Den samaritanske kvinnen ved Jakobs brønn, der Jesus overskred religiøse, kulturelle og kjønnsmessige barrierer.</a:t>
            </a:r>
          </a:p>
          <a:p>
            <a:r>
              <a:rPr lang="nb-NO" dirty="0"/>
              <a:t>- </a:t>
            </a:r>
            <a:r>
              <a:rPr lang="nb-NO" dirty="0" err="1"/>
              <a:t>Joh</a:t>
            </a:r>
            <a:r>
              <a:rPr lang="nb-NO" dirty="0"/>
              <a:t> 8,3-11: Kvinnen som ble grepet i hor, og som Jesus møtte med radikal nåde og radikal sannhet.</a:t>
            </a:r>
          </a:p>
          <a:p>
            <a:pPr defTabSz="179985">
              <a:defRPr/>
            </a:pP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3</a:t>
            </a:fld>
            <a:endParaRPr lang="nb-NO"/>
          </a:p>
        </p:txBody>
      </p:sp>
      <p:sp>
        <p:nvSpPr>
          <p:cNvPr id="6" name="Plassholder for dato 5"/>
          <p:cNvSpPr>
            <a:spLocks noGrp="1"/>
          </p:cNvSpPr>
          <p:nvPr>
            <p:ph type="dt" idx="12"/>
          </p:nvPr>
        </p:nvSpPr>
        <p:spPr/>
        <p:txBody>
          <a:bodyPr/>
          <a:lstStyle/>
          <a:p>
            <a:fld id="{4A6BECF8-4CED-4D98-8190-9A4200AC9B0A}" type="datetime6">
              <a:rPr lang="nb-NO" smtClean="0"/>
              <a:t>august 22</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542738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BIBELEN ER KLAR</a:t>
            </a:r>
            <a:endParaRPr lang="nb-NO" dirty="0"/>
          </a:p>
          <a:p>
            <a:r>
              <a:rPr lang="nb-NO" dirty="0"/>
              <a:t> </a:t>
            </a:r>
          </a:p>
          <a:p>
            <a:r>
              <a:rPr lang="nb-NO" b="1" dirty="0"/>
              <a:t>BIBELENS FØRSTE OG SISTE KAPITTEL: </a:t>
            </a:r>
            <a:r>
              <a:rPr lang="nb-NO" dirty="0"/>
              <a:t>Fra Bibelens første kapittel (1 Mos- 1,27-28) til Bibelens siste kapittel (</a:t>
            </a:r>
            <a:r>
              <a:rPr lang="nb-NO" dirty="0" err="1"/>
              <a:t>Joh</a:t>
            </a:r>
            <a:r>
              <a:rPr lang="nb-NO" dirty="0"/>
              <a:t> </a:t>
            </a:r>
            <a:r>
              <a:rPr lang="nb-NO" dirty="0" err="1"/>
              <a:t>Åp</a:t>
            </a:r>
            <a:r>
              <a:rPr lang="nb-NO" dirty="0"/>
              <a:t> 22,17) er budskapet klart: Ekteskapet er Guds skaperordning for mann og kvinne.</a:t>
            </a:r>
          </a:p>
          <a:p>
            <a:r>
              <a:rPr lang="nb-NO" dirty="0"/>
              <a:t> </a:t>
            </a:r>
          </a:p>
          <a:p>
            <a:r>
              <a:rPr lang="nb-NO" b="1" dirty="0"/>
              <a:t>STOR ENIGHET.</a:t>
            </a:r>
            <a:r>
              <a:rPr lang="nb-NO" dirty="0"/>
              <a:t> Det finnes få lærepunkter i den kristne tro som kristne har vært mer enige om gjennom hele kirkens historie enn at ekteskapet er for én mann og én kvinne. </a:t>
            </a:r>
          </a:p>
          <a:p>
            <a:r>
              <a:rPr lang="nb-NO" dirty="0"/>
              <a:t> </a:t>
            </a:r>
          </a:p>
          <a:p>
            <a:r>
              <a:rPr lang="nb-NO" dirty="0"/>
              <a:t>Kirkesamfunnene er uenige om dåp og nattverd, antall sakramenter, nådegaver, kirkeordninger, endetiden, osv., osv. Men helt opp til vår tid har alle kirkesamfunn og kristne vært enige om at ekteskapet er Guds skaperordning for én mann og én kvinne. Fortsatt er det overveldende flertallet av kristne enige om dette. Kun 2-3 prosent av kristne i verden i dag tilhører kirkesamfunn som har omdefinert ekteskapet til å være kjønnsnøytralt. (Kilde: En oversikt i Vårt Land 13/11-2015.)</a:t>
            </a:r>
          </a:p>
          <a:p>
            <a:r>
              <a:rPr lang="nb-NO" dirty="0"/>
              <a:t> </a:t>
            </a:r>
          </a:p>
          <a:p>
            <a:r>
              <a:rPr lang="nb-NO" b="1" dirty="0"/>
              <a:t>■ BRUD OG BRUDGOM</a:t>
            </a:r>
            <a:r>
              <a:rPr lang="nb-NO" dirty="0"/>
              <a:t>: Se link til en oversikt over bibelsteder med denne tematikken. </a:t>
            </a:r>
            <a:r>
              <a:rPr lang="nb-NO" dirty="0">
                <a:sym typeface="Wingdings 2"/>
              </a:rPr>
              <a:t></a:t>
            </a:r>
            <a:endParaRPr lang="nb-NO" dirty="0"/>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4</a:t>
            </a:fld>
            <a:endParaRPr lang="nb-NO"/>
          </a:p>
        </p:txBody>
      </p:sp>
      <p:sp>
        <p:nvSpPr>
          <p:cNvPr id="6" name="Plassholder for dato 5"/>
          <p:cNvSpPr>
            <a:spLocks noGrp="1"/>
          </p:cNvSpPr>
          <p:nvPr>
            <p:ph type="dt" idx="12"/>
          </p:nvPr>
        </p:nvSpPr>
        <p:spPr/>
        <p:txBody>
          <a:bodyPr/>
          <a:lstStyle/>
          <a:p>
            <a:fld id="{BDA1B295-5F56-4F65-AE13-1F10C1C07594}" type="datetime6">
              <a:rPr lang="nb-NO" smtClean="0"/>
              <a:t>august 22</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247717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GRUNNLEGGENDE BIBELTEKSTER</a:t>
            </a:r>
            <a:endParaRPr lang="nb-NO" dirty="0"/>
          </a:p>
          <a:p>
            <a:r>
              <a:rPr lang="nb-NO" dirty="0"/>
              <a:t> </a:t>
            </a:r>
          </a:p>
          <a:p>
            <a:r>
              <a:rPr lang="nb-NO" b="1" dirty="0"/>
              <a:t>■ </a:t>
            </a:r>
            <a:r>
              <a:rPr lang="nb-NO" dirty="0"/>
              <a:t>Reflekter gjerne litt over disse bibelversene.</a:t>
            </a:r>
          </a:p>
          <a:p>
            <a:endParaRPr lang="nb-NO" dirty="0"/>
          </a:p>
          <a:p>
            <a:r>
              <a:rPr lang="nb-NO" dirty="0"/>
              <a:t>Se eventuelt også tema-arket </a:t>
            </a:r>
            <a:r>
              <a:rPr lang="nb-NO" i="1" dirty="0"/>
              <a:t>Ingen tvil om hva Jesus mente</a:t>
            </a:r>
            <a:r>
              <a:rPr lang="nb-NO" dirty="0"/>
              <a:t>. </a:t>
            </a:r>
            <a:r>
              <a:rPr lang="nb-NO" dirty="0">
                <a:sym typeface="Wingdings 2"/>
              </a:rPr>
              <a:t></a:t>
            </a:r>
            <a:endParaRPr lang="nb-NO" dirty="0"/>
          </a:p>
          <a:p>
            <a:r>
              <a:rPr lang="nb-NO" dirty="0"/>
              <a:t> </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5</a:t>
            </a:fld>
            <a:endParaRPr lang="nb-NO"/>
          </a:p>
        </p:txBody>
      </p:sp>
      <p:sp>
        <p:nvSpPr>
          <p:cNvPr id="6" name="Plassholder for dato 5"/>
          <p:cNvSpPr>
            <a:spLocks noGrp="1"/>
          </p:cNvSpPr>
          <p:nvPr>
            <p:ph type="dt" idx="12"/>
          </p:nvPr>
        </p:nvSpPr>
        <p:spPr/>
        <p:txBody>
          <a:bodyPr/>
          <a:lstStyle/>
          <a:p>
            <a:fld id="{F3A44B33-07F7-48BF-A259-B2BB0E0FAF38}" type="datetime6">
              <a:rPr lang="nb-NO" smtClean="0"/>
              <a:t>august 22</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2154432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EN BIBELSK FORSTÅELSE AV EKTESKAPET</a:t>
            </a:r>
            <a:endParaRPr lang="nb-NO" dirty="0"/>
          </a:p>
          <a:p>
            <a:r>
              <a:rPr lang="nb-NO" dirty="0"/>
              <a:t> </a:t>
            </a:r>
          </a:p>
          <a:p>
            <a:r>
              <a:rPr lang="nb-NO" dirty="0"/>
              <a:t>Dette lysbildet finnes også i Tema 1. Vi gjengir det på nytt her fordi det gir en enkel og pedagogisk oversikt over grunnleggende aspekter ved Bibelens lære om ekteskapet.</a:t>
            </a:r>
            <a:br>
              <a:rPr lang="nb-NO" dirty="0"/>
            </a:br>
            <a:endParaRPr lang="nb-NO" dirty="0"/>
          </a:p>
          <a:p>
            <a:r>
              <a:rPr lang="nb-NO" dirty="0"/>
              <a:t>* Bibeloversettelsen som blir brukt på lysbildet, er </a:t>
            </a:r>
            <a:r>
              <a:rPr lang="nb-NO" i="1" dirty="0"/>
              <a:t>Bibel 2011</a:t>
            </a:r>
            <a:r>
              <a:rPr lang="nb-NO" dirty="0"/>
              <a:t>, utgitt av Det norske Bibelselskap. </a:t>
            </a:r>
          </a:p>
          <a:p>
            <a:r>
              <a:rPr lang="nb-NO" dirty="0"/>
              <a:t> </a:t>
            </a:r>
          </a:p>
          <a:p>
            <a:r>
              <a:rPr lang="nb-NO" b="1" dirty="0"/>
              <a:t>■ To andre bibeloversettelser:	</a:t>
            </a:r>
            <a:endParaRPr lang="nb-NO" dirty="0"/>
          </a:p>
          <a:p>
            <a:r>
              <a:rPr lang="nb-NO" dirty="0"/>
              <a:t>a) </a:t>
            </a:r>
            <a:r>
              <a:rPr lang="nb-NO" i="1" dirty="0"/>
              <a:t>Bibel 88/07</a:t>
            </a:r>
            <a:r>
              <a:rPr lang="nb-NO" dirty="0"/>
              <a:t>, utgitt av Norsk Bibel: </a:t>
            </a:r>
          </a:p>
          <a:p>
            <a:r>
              <a:rPr lang="nb-NO" dirty="0"/>
              <a:t>«Derfor skal mannen forlate far og mor og holde seg til sin hustru, og de to skal være ett kjød.»</a:t>
            </a:r>
            <a:br>
              <a:rPr lang="nb-NO" dirty="0"/>
            </a:br>
            <a:endParaRPr lang="nb-NO" dirty="0"/>
          </a:p>
          <a:p>
            <a:r>
              <a:rPr lang="nb-NO" dirty="0"/>
              <a:t>b) </a:t>
            </a:r>
            <a:r>
              <a:rPr lang="nb-NO" i="1" dirty="0"/>
              <a:t>Bibelen – Guds Ord</a:t>
            </a:r>
            <a:r>
              <a:rPr lang="nb-NO" dirty="0"/>
              <a:t>, utgitt av Bibelforlaget: </a:t>
            </a:r>
            <a:br>
              <a:rPr lang="nb-NO" dirty="0"/>
            </a:br>
            <a:r>
              <a:rPr lang="nb-NO" dirty="0"/>
              <a:t>«Derfor skal mannen forlate sin far og sin mor og være knyttet til sin hustru, og de to skal være ett legeme.»</a:t>
            </a:r>
          </a:p>
          <a:p>
            <a:endParaRPr lang="nb-NO" baseline="0"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6</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
        <p:nvSpPr>
          <p:cNvPr id="6" name="Plassholder for dato 5"/>
          <p:cNvSpPr>
            <a:spLocks noGrp="1"/>
          </p:cNvSpPr>
          <p:nvPr>
            <p:ph type="dt" idx="12"/>
          </p:nvPr>
        </p:nvSpPr>
        <p:spPr/>
        <p:txBody>
          <a:bodyPr/>
          <a:lstStyle/>
          <a:p>
            <a:fld id="{491C5F7E-91A0-4A4C-931D-689FF54094F1}" type="datetime6">
              <a:rPr lang="nb-NO" smtClean="0"/>
              <a:t>august 22</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214251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BUDENE OG KJÆRLIGHETEN</a:t>
            </a:r>
            <a:br>
              <a:rPr lang="nb-NO" dirty="0"/>
            </a:br>
            <a:br>
              <a:rPr lang="nb-NO" dirty="0"/>
            </a:br>
            <a:r>
              <a:rPr lang="nb-NO" b="1" dirty="0"/>
              <a:t>■ BUDENE OG KJÆRLIGHETEN. </a:t>
            </a:r>
            <a:r>
              <a:rPr lang="nb-NO" dirty="0"/>
              <a:t>Det er viktig å være bevisst på det grunnleggende faktum at alle Guds bud er gitt i kjærlighet. Vi har fått budene fordi han elsker oss. </a:t>
            </a:r>
          </a:p>
          <a:p>
            <a:r>
              <a:rPr lang="nb-NO" dirty="0"/>
              <a:t> </a:t>
            </a:r>
          </a:p>
          <a:p>
            <a:r>
              <a:rPr lang="nb-NO" dirty="0"/>
              <a:t>Den nære sammenhengen mellom budene og kjærligheten kommer tydelig fram i Jesu utsagn i </a:t>
            </a:r>
            <a:r>
              <a:rPr lang="nb-NO" dirty="0" err="1"/>
              <a:t>Joh</a:t>
            </a:r>
            <a:r>
              <a:rPr lang="nb-NO" dirty="0"/>
              <a:t> 15,10, gjengitt på lysbildet. Se også 1 </a:t>
            </a:r>
            <a:r>
              <a:rPr lang="nb-NO" dirty="0" err="1"/>
              <a:t>Joh</a:t>
            </a:r>
            <a:r>
              <a:rPr lang="nb-NO" dirty="0"/>
              <a:t> 5,2-3.</a:t>
            </a:r>
          </a:p>
          <a:p>
            <a:r>
              <a:rPr lang="nb-NO" dirty="0"/>
              <a:t> </a:t>
            </a:r>
          </a:p>
          <a:p>
            <a:r>
              <a:rPr lang="nb-NO" b="1" dirty="0"/>
              <a:t>■ HOR.</a:t>
            </a:r>
            <a:r>
              <a:rPr lang="nb-NO" dirty="0"/>
              <a:t> Definisjonen på lysbildet av ordet «hor» er hentet fra en forklaring til Matt 5,27 i Bergprekenen. Definisjonen stod som en fotnote i Bibelselskapets bibelutgaver i tidsrommet 1985 til 2011. </a:t>
            </a:r>
          </a:p>
          <a:p>
            <a:r>
              <a:rPr lang="nb-NO" dirty="0"/>
              <a:t> </a:t>
            </a:r>
          </a:p>
          <a:p>
            <a:r>
              <a:rPr lang="nb-NO" dirty="0"/>
              <a:t>Bruken av ordet «hor» i norske bibeloversettelser kan være uheldig fordi mange tror at det dreier seg om «horer» og prostitusjon. Men i Bibelen har ordet en mye videre betydning. I mange moderne engelske bibeloversettelser blir det greske ordet oversatt med uttrykket «seksuell umoral», «</a:t>
            </a:r>
            <a:r>
              <a:rPr lang="nb-NO" dirty="0" err="1"/>
              <a:t>sexual</a:t>
            </a:r>
            <a:r>
              <a:rPr lang="nb-NO" dirty="0"/>
              <a:t> </a:t>
            </a:r>
            <a:r>
              <a:rPr lang="nb-NO" dirty="0" err="1"/>
              <a:t>immorality</a:t>
            </a:r>
            <a:r>
              <a:rPr lang="nb-NO" dirty="0"/>
              <a:t>».</a:t>
            </a:r>
          </a:p>
          <a:p>
            <a:r>
              <a:rPr lang="nb-NO" dirty="0"/>
              <a:t> </a:t>
            </a:r>
          </a:p>
          <a:p>
            <a:r>
              <a:rPr lang="nb-NO" b="1" dirty="0"/>
              <a:t>■ HOMOSEKSUELL ATFERD.</a:t>
            </a:r>
            <a:r>
              <a:rPr lang="nb-NO" dirty="0"/>
              <a:t> Når det gjelder de tre bibelavsnittene på lysbildet, finner man en kortfattet og nyttig gjennomgang av disse versene </a:t>
            </a:r>
          </a:p>
          <a:p>
            <a:r>
              <a:rPr lang="nb-NO" dirty="0"/>
              <a:t> </a:t>
            </a:r>
          </a:p>
          <a:p>
            <a:r>
              <a:rPr lang="nb-NO" b="1" dirty="0"/>
              <a:t>■ </a:t>
            </a:r>
            <a:r>
              <a:rPr lang="nb-NO" dirty="0"/>
              <a:t>En grundig og meget informativ gjennomgang av bibeltekstene om homofili finnes i to viktige artikler av Bjørn Helge </a:t>
            </a:r>
            <a:r>
              <a:rPr lang="nb-NO" dirty="0" err="1"/>
              <a:t>Sandvei</a:t>
            </a:r>
            <a:r>
              <a:rPr lang="nb-NO" dirty="0"/>
              <a:t>. </a:t>
            </a:r>
            <a:r>
              <a:rPr lang="nb-NO" dirty="0">
                <a:sym typeface="Wingdings 2"/>
              </a:rPr>
              <a:t></a:t>
            </a:r>
            <a:endParaRPr lang="nb-NO" dirty="0"/>
          </a:p>
          <a:p>
            <a:r>
              <a:rPr lang="nb-NO" dirty="0"/>
              <a:t> </a:t>
            </a:r>
          </a:p>
          <a:p>
            <a:pPr marL="171436" indent="-171436">
              <a:buFontTx/>
              <a:buChar char="-"/>
            </a:pPr>
            <a:r>
              <a:rPr lang="nb-NO" dirty="0"/>
              <a:t>Illustrasjonen på lysbildet er hentet fra dokumentet </a:t>
            </a:r>
            <a:r>
              <a:rPr lang="nb-NO" i="1" u="sng" dirty="0">
                <a:hlinkClick r:id="rId3"/>
              </a:rPr>
              <a:t>Ekteskapserklæring</a:t>
            </a:r>
            <a:r>
              <a:rPr lang="nb-NO" dirty="0"/>
              <a:t>.</a:t>
            </a:r>
            <a:br>
              <a:rPr lang="nb-NO" dirty="0"/>
            </a:br>
            <a:endParaRPr lang="nb-NO" dirty="0"/>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7</a:t>
            </a:fld>
            <a:endParaRPr lang="nb-NO"/>
          </a:p>
        </p:txBody>
      </p:sp>
      <p:sp>
        <p:nvSpPr>
          <p:cNvPr id="6" name="Plassholder for dato 5"/>
          <p:cNvSpPr>
            <a:spLocks noGrp="1"/>
          </p:cNvSpPr>
          <p:nvPr>
            <p:ph type="dt" idx="12"/>
          </p:nvPr>
        </p:nvSpPr>
        <p:spPr/>
        <p:txBody>
          <a:bodyPr/>
          <a:lstStyle/>
          <a:p>
            <a:fld id="{F9E6BB2A-20A5-4408-8678-18AED6EAE5AA}" type="datetime6">
              <a:rPr lang="nb-NO" smtClean="0"/>
              <a:t>august 22</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2258098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36913" y="509588"/>
            <a:ext cx="3398837" cy="2549525"/>
          </a:xfrm>
        </p:spPr>
      </p:sp>
      <p:sp>
        <p:nvSpPr>
          <p:cNvPr id="3" name="Plassholder for notater 2"/>
          <p:cNvSpPr>
            <a:spLocks noGrp="1"/>
          </p:cNvSpPr>
          <p:nvPr>
            <p:ph type="body" idx="1"/>
          </p:nvPr>
        </p:nvSpPr>
        <p:spPr/>
        <p:txBody>
          <a:bodyPr/>
          <a:lstStyle/>
          <a:p>
            <a:r>
              <a:rPr lang="nb-NO" b="1" dirty="0"/>
              <a:t>EKTESKAPET I DEN VERDENSVIDE KIRKE</a:t>
            </a:r>
            <a:endParaRPr lang="nb-NO" dirty="0"/>
          </a:p>
          <a:p>
            <a:r>
              <a:rPr lang="nb-NO" b="1" dirty="0"/>
              <a:t> </a:t>
            </a:r>
            <a:endParaRPr lang="nb-NO" dirty="0"/>
          </a:p>
          <a:p>
            <a:r>
              <a:rPr lang="nb-NO" b="1" dirty="0"/>
              <a:t>De få kirkesamfunnene som har omdefinert ekteskapet og gjort det kjønnsnøytralt, befinner seg primært i Europa og Nord-Amerika. De største av disse er de tre skandinaviske folkekirkene – i Norge, Sverige og Danmark.</a:t>
            </a:r>
            <a:endParaRPr lang="nb-NO" dirty="0"/>
          </a:p>
          <a:p>
            <a:r>
              <a:rPr lang="nb-NO" b="1" dirty="0"/>
              <a:t> </a:t>
            </a:r>
            <a:endParaRPr lang="nb-NO" dirty="0"/>
          </a:p>
          <a:p>
            <a:r>
              <a:rPr lang="nb-NO" b="1" dirty="0"/>
              <a:t>Den nye teologien</a:t>
            </a:r>
            <a:r>
              <a:rPr lang="nb-NO" dirty="0"/>
              <a:t> om ekteskap og samliv har skapt store spenninger mellom nasjonale kirker i flere land, og også internasjonalt. F.eks. har verdens største lutherske kirkesamfunn, </a:t>
            </a:r>
            <a:r>
              <a:rPr lang="nb-NO" dirty="0" err="1"/>
              <a:t>Mekane</a:t>
            </a:r>
            <a:r>
              <a:rPr lang="nb-NO" dirty="0"/>
              <a:t> </a:t>
            </a:r>
            <a:r>
              <a:rPr lang="nb-NO" dirty="0" err="1"/>
              <a:t>Yesu</a:t>
            </a:r>
            <a:r>
              <a:rPr lang="nb-NO" dirty="0"/>
              <a:t>-kirken i Etiopia, brutt samarbeidet med lutherske kirker i USA og Sverige – noe de taper mye økonomisk støtte på. </a:t>
            </a:r>
          </a:p>
          <a:p>
            <a:r>
              <a:rPr lang="nb-NO" dirty="0"/>
              <a:t> </a:t>
            </a:r>
          </a:p>
          <a:p>
            <a:r>
              <a:rPr lang="nb-NO" dirty="0"/>
              <a:t>Når det gjelder trakassering og forfølgelse av seksuelle minoriteter, må vi hjelpe våre brødre og søstre i en del land til å tenke og handle i tråd med Jesu liv og lære. Trakassering, forfølgelse og vold må fordømmes og bekjempes uansett hvem som rammes. </a:t>
            </a:r>
            <a:r>
              <a:rPr lang="nb-NO" dirty="0">
                <a:sym typeface="Wingdings 2"/>
              </a:rPr>
              <a:t></a:t>
            </a:r>
            <a:endParaRPr lang="nb-NO" dirty="0"/>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8</a:t>
            </a:fld>
            <a:endParaRPr lang="nb-NO"/>
          </a:p>
        </p:txBody>
      </p:sp>
      <p:sp>
        <p:nvSpPr>
          <p:cNvPr id="6" name="Plassholder for dato 5"/>
          <p:cNvSpPr>
            <a:spLocks noGrp="1"/>
          </p:cNvSpPr>
          <p:nvPr>
            <p:ph type="dt" idx="12"/>
          </p:nvPr>
        </p:nvSpPr>
        <p:spPr/>
        <p:txBody>
          <a:bodyPr/>
          <a:lstStyle/>
          <a:p>
            <a:fld id="{120628AC-7881-4FEC-993D-F68526B7FF1C}" type="datetime6">
              <a:rPr lang="nb-NO" smtClean="0"/>
              <a:t>august 22</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4096132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MANGE TYPER KJÆRLIGHET</a:t>
            </a:r>
            <a:endParaRPr lang="nb-NO" dirty="0"/>
          </a:p>
          <a:p>
            <a:r>
              <a:rPr lang="nb-NO" dirty="0"/>
              <a:t> </a:t>
            </a:r>
          </a:p>
          <a:p>
            <a:r>
              <a:rPr lang="nb-NO" b="1" dirty="0"/>
              <a:t>• </a:t>
            </a:r>
            <a:r>
              <a:rPr lang="nb-NO" i="1" dirty="0"/>
              <a:t>Agape</a:t>
            </a:r>
            <a:r>
              <a:rPr lang="nb-NO" dirty="0"/>
              <a:t> – Guds kjærlighet til oss, og gjennom oss til andre </a:t>
            </a:r>
          </a:p>
          <a:p>
            <a:r>
              <a:rPr lang="nb-NO" b="1" dirty="0"/>
              <a:t>• </a:t>
            </a:r>
            <a:r>
              <a:rPr lang="nb-NO" i="1" dirty="0" err="1"/>
              <a:t>Filia</a:t>
            </a:r>
            <a:r>
              <a:rPr lang="nb-NO" dirty="0"/>
              <a:t> – vennskapelig kjærlighet</a:t>
            </a:r>
          </a:p>
          <a:p>
            <a:r>
              <a:rPr lang="nb-NO" b="1" dirty="0"/>
              <a:t>• </a:t>
            </a:r>
            <a:r>
              <a:rPr lang="nb-NO" i="1" dirty="0" err="1"/>
              <a:t>Storge</a:t>
            </a:r>
            <a:r>
              <a:rPr lang="nb-NO" i="1" dirty="0"/>
              <a:t> </a:t>
            </a:r>
            <a:r>
              <a:rPr lang="nb-NO" dirty="0"/>
              <a:t>– kjærlighet i familien og slekten</a:t>
            </a:r>
          </a:p>
          <a:p>
            <a:r>
              <a:rPr lang="nb-NO" b="1" dirty="0"/>
              <a:t>• </a:t>
            </a:r>
            <a:r>
              <a:rPr lang="nb-NO" i="1" dirty="0"/>
              <a:t>Eros</a:t>
            </a:r>
            <a:r>
              <a:rPr lang="nb-NO" dirty="0"/>
              <a:t> – romantisk, erotisk og seksuell kjærlighet</a:t>
            </a:r>
          </a:p>
          <a:p>
            <a:r>
              <a:rPr lang="nb-NO" dirty="0"/>
              <a:t>	</a:t>
            </a:r>
          </a:p>
          <a:p>
            <a:r>
              <a:rPr lang="nb-NO" dirty="0"/>
              <a:t>I Det nye testamente brukes nesten alltid ordet </a:t>
            </a:r>
            <a:r>
              <a:rPr lang="nb-NO" i="1" dirty="0"/>
              <a:t>agape</a:t>
            </a:r>
            <a:r>
              <a:rPr lang="nb-NO" dirty="0"/>
              <a:t> når kjærlighet blir omtalt. Noen ganger blir ordet </a:t>
            </a:r>
            <a:r>
              <a:rPr lang="nb-NO" i="1" dirty="0" err="1"/>
              <a:t>filia</a:t>
            </a:r>
            <a:r>
              <a:rPr lang="nb-NO" dirty="0"/>
              <a:t> brukt, men aldri </a:t>
            </a:r>
            <a:r>
              <a:rPr lang="nb-NO" i="1" dirty="0"/>
              <a:t>eros</a:t>
            </a:r>
            <a:r>
              <a:rPr lang="nb-NO" dirty="0"/>
              <a:t>. Debatten i kirke og samfunn om samliv og ekteskap kan til tider være overflatisk fordi man bl.a. ikke tar på alvor hva som er forskjellen og kjennetegnene på ulike typer kjærlighet.</a:t>
            </a: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9</a:t>
            </a:fld>
            <a:endParaRPr lang="nb-NO"/>
          </a:p>
        </p:txBody>
      </p:sp>
      <p:sp>
        <p:nvSpPr>
          <p:cNvPr id="6" name="Plassholder for dato 5"/>
          <p:cNvSpPr>
            <a:spLocks noGrp="1"/>
          </p:cNvSpPr>
          <p:nvPr>
            <p:ph type="dt" idx="12"/>
          </p:nvPr>
        </p:nvSpPr>
        <p:spPr/>
        <p:txBody>
          <a:bodyPr/>
          <a:lstStyle/>
          <a:p>
            <a:fld id="{5B51826C-B7D0-4F04-B5AC-CAF855510ACD}" type="datetime6">
              <a:rPr lang="nb-NO" smtClean="0"/>
              <a:t>august 22</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418997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nb-NO"/>
              <a:t>Klikk for å redigere tittelstil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p>
            <a:fld id="{9151522B-943B-48D1-B75F-BB8FE964F4B4}" type="datetimeFigureOut">
              <a:rPr lang="nb-NO" smtClean="0"/>
              <a:t>25.08.2022</a:t>
            </a:fld>
            <a:endParaRPr lang="nb-NO"/>
          </a:p>
        </p:txBody>
      </p:sp>
      <p:sp>
        <p:nvSpPr>
          <p:cNvPr id="8" name="Slide Number Placeholder 7"/>
          <p:cNvSpPr>
            <a:spLocks noGrp="1"/>
          </p:cNvSpPr>
          <p:nvPr>
            <p:ph type="sldNum" sz="quarter" idx="11"/>
          </p:nvPr>
        </p:nvSpPr>
        <p:spPr/>
        <p:txBody>
          <a:bodyPr/>
          <a:lstStyle/>
          <a:p>
            <a:fld id="{A5E7F069-71CF-4026-95C5-5A3D859F4E40}" type="slidenum">
              <a:rPr lang="nb-NO" smtClean="0"/>
              <a:t>‹#›</a:t>
            </a:fld>
            <a:endParaRPr lang="nb-NO"/>
          </a:p>
        </p:txBody>
      </p:sp>
      <p:sp>
        <p:nvSpPr>
          <p:cNvPr id="9" name="Footer Placeholder 8"/>
          <p:cNvSpPr>
            <a:spLocks noGrp="1"/>
          </p:cNvSpPr>
          <p:nvPr>
            <p:ph type="ftr" sz="quarter" idx="12"/>
          </p:nvPr>
        </p:nvSpPr>
        <p:spPr/>
        <p:txBody>
          <a:bodyPr/>
          <a:lstStyle/>
          <a:p>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25.08.2022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25.08.2022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151522B-943B-48D1-B75F-BB8FE964F4B4}" type="datetimeFigureOut">
              <a:rPr lang="nb-NO" smtClean="0"/>
              <a:t>25.08.2022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nb-NO"/>
              <a:t>Klikk for å redigere tittelstil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151522B-943B-48D1-B75F-BB8FE964F4B4}" type="datetimeFigureOut">
              <a:rPr lang="nb-NO" smtClean="0"/>
              <a:t>25.08.2022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151522B-943B-48D1-B75F-BB8FE964F4B4}" type="datetimeFigureOut">
              <a:rPr lang="nb-NO" smtClean="0"/>
              <a:t>25.08.2022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
        <p:nvSpPr>
          <p:cNvPr id="9" name="Content Placeholder 8"/>
          <p:cNvSpPr>
            <a:spLocks noGrp="1"/>
          </p:cNvSpPr>
          <p:nvPr>
            <p:ph sz="quarter" idx="13"/>
          </p:nvPr>
        </p:nvSpPr>
        <p:spPr>
          <a:xfrm>
            <a:off x="365760" y="1600200"/>
            <a:ext cx="4041648" cy="452628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9151522B-943B-48D1-B75F-BB8FE964F4B4}" type="datetimeFigureOut">
              <a:rPr lang="nb-NO" smtClean="0"/>
              <a:t>25.08.2022</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5E7F069-71CF-4026-95C5-5A3D859F4E40}" type="slidenum">
              <a:rPr lang="nb-NO" smtClean="0"/>
              <a:t>‹#›</a:t>
            </a:fld>
            <a:endParaRPr lang="nb-NO"/>
          </a:p>
        </p:txBody>
      </p:sp>
      <p:sp>
        <p:nvSpPr>
          <p:cNvPr id="11" name="Content Placeholder 10"/>
          <p:cNvSpPr>
            <a:spLocks noGrp="1"/>
          </p:cNvSpPr>
          <p:nvPr>
            <p:ph sz="quarter" idx="13"/>
          </p:nvPr>
        </p:nvSpPr>
        <p:spPr>
          <a:xfrm>
            <a:off x="457200" y="2212848"/>
            <a:ext cx="4041648" cy="391363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151522B-943B-48D1-B75F-BB8FE964F4B4}" type="datetimeFigureOut">
              <a:rPr lang="nb-NO" smtClean="0"/>
              <a:t>25.08.2022</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1522B-943B-48D1-B75F-BB8FE964F4B4}" type="datetimeFigureOut">
              <a:rPr lang="nb-NO" smtClean="0"/>
              <a:t>25.08.2022</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nb-NO"/>
              <a:t>Klikk for å redigere tittelstil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25.08.2022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nb-NO"/>
              <a:t>Klikk for å redigere tittelstil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25.08.2022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nb-NO"/>
              <a:t>Klikk for å redigere tittelstil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151522B-943B-48D1-B75F-BB8FE964F4B4}" type="datetimeFigureOut">
              <a:rPr lang="nb-NO" smtClean="0"/>
              <a:t>25.08.2022</a:t>
            </a:fld>
            <a:endParaRPr lang="nb-NO"/>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nb-NO"/>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5E7F069-71CF-4026-95C5-5A3D859F4E40}" type="slidenum">
              <a:rPr lang="nb-NO" smtClean="0"/>
              <a:t>‹#›</a:t>
            </a:fld>
            <a:endParaRPr lang="nb-NO"/>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67544" y="908720"/>
            <a:ext cx="8144073" cy="1944216"/>
          </a:xfrm>
        </p:spPr>
        <p:txBody>
          <a:bodyPr/>
          <a:lstStyle/>
          <a:p>
            <a:r>
              <a:rPr lang="nb-NO" sz="2800" i="1" dirty="0">
                <a:solidFill>
                  <a:schemeClr val="tx1"/>
                </a:solidFill>
                <a:effectLst/>
                <a:latin typeface="Arial Black" panose="020B0A04020102020204" pitchFamily="34" charset="0"/>
              </a:rPr>
              <a:t>«Å følge Jesus i en kjønnsnøytral tid»</a:t>
            </a:r>
            <a:br>
              <a:rPr lang="nb-NO" sz="2800" i="1" dirty="0">
                <a:solidFill>
                  <a:schemeClr val="tx1"/>
                </a:solidFill>
                <a:effectLst/>
                <a:latin typeface="Arial Black" panose="020B0A04020102020204" pitchFamily="34" charset="0"/>
              </a:rPr>
            </a:br>
            <a:br>
              <a:rPr lang="nb-NO" sz="1100" i="1" dirty="0">
                <a:solidFill>
                  <a:schemeClr val="tx1"/>
                </a:solidFill>
                <a:effectLst/>
                <a:latin typeface="Arial Black" panose="020B0A04020102020204" pitchFamily="34" charset="0"/>
              </a:rPr>
            </a:br>
            <a:r>
              <a:rPr lang="nb-NO" sz="4000" dirty="0">
                <a:solidFill>
                  <a:srgbClr val="7030A0"/>
                </a:solidFill>
                <a:effectLst/>
                <a:latin typeface="Arial Black" panose="020B0A04020102020204" pitchFamily="34" charset="0"/>
              </a:rPr>
              <a:t>J</a:t>
            </a:r>
            <a:r>
              <a:rPr lang="nb-NO" sz="3600" dirty="0">
                <a:solidFill>
                  <a:srgbClr val="7030A0"/>
                </a:solidFill>
                <a:effectLst/>
                <a:latin typeface="Arial Black" panose="020B0A04020102020204" pitchFamily="34" charset="0"/>
              </a:rPr>
              <a:t>esus som forbilde </a:t>
            </a:r>
            <a:br>
              <a:rPr lang="nb-NO" sz="3600" dirty="0">
                <a:solidFill>
                  <a:srgbClr val="7030A0"/>
                </a:solidFill>
                <a:effectLst/>
                <a:latin typeface="Arial Black" panose="020B0A04020102020204" pitchFamily="34" charset="0"/>
              </a:rPr>
            </a:br>
            <a:r>
              <a:rPr lang="nb-NO" sz="3600" dirty="0">
                <a:solidFill>
                  <a:srgbClr val="7030A0"/>
                </a:solidFill>
                <a:effectLst/>
                <a:latin typeface="Arial Black" panose="020B0A04020102020204" pitchFamily="34" charset="0"/>
              </a:rPr>
              <a:t>og Bibelen som autoritet –</a:t>
            </a:r>
            <a:br>
              <a:rPr lang="nb-NO" sz="3600" dirty="0">
                <a:solidFill>
                  <a:srgbClr val="7030A0"/>
                </a:solidFill>
                <a:effectLst/>
                <a:latin typeface="Arial Black" panose="020B0A04020102020204" pitchFamily="34" charset="0"/>
              </a:rPr>
            </a:br>
            <a:r>
              <a:rPr lang="nb-NO" sz="4000" dirty="0">
                <a:solidFill>
                  <a:srgbClr val="7030A0"/>
                </a:solidFill>
                <a:effectLst/>
                <a:latin typeface="Arial Black" panose="020B0A04020102020204" pitchFamily="34" charset="0"/>
              </a:rPr>
              <a:t>Hva står på spill?</a:t>
            </a:r>
          </a:p>
        </p:txBody>
      </p:sp>
      <p:sp>
        <p:nvSpPr>
          <p:cNvPr id="4" name="AutoShape 2" descr="Bilderesultat for polyam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AutoShape 2" descr="Bilderesultat for adulteress Jes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 name="AutoShape 4" descr="Bilderesultat for adulteress Jesu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2054" name="Picture 6" descr="Bilderesultat for adulteress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832" y="3140968"/>
            <a:ext cx="2976328" cy="2232248"/>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p:cNvSpPr txBox="1"/>
          <p:nvPr/>
        </p:nvSpPr>
        <p:spPr>
          <a:xfrm>
            <a:off x="3035832" y="5517232"/>
            <a:ext cx="2976328" cy="707886"/>
          </a:xfrm>
          <a:prstGeom prst="rect">
            <a:avLst/>
          </a:prstGeom>
          <a:noFill/>
        </p:spPr>
        <p:txBody>
          <a:bodyPr wrap="square" rtlCol="0">
            <a:spAutoFit/>
          </a:bodyPr>
          <a:lstStyle/>
          <a:p>
            <a:pPr algn="ctr"/>
            <a:r>
              <a:rPr lang="nb-NO" sz="4000" dirty="0">
                <a:solidFill>
                  <a:srgbClr val="7030A0"/>
                </a:solidFill>
                <a:latin typeface="Arial Black" panose="020B0A04020102020204" pitchFamily="34" charset="0"/>
              </a:rPr>
              <a:t>Sesjon 2</a:t>
            </a:r>
          </a:p>
        </p:txBody>
      </p:sp>
    </p:spTree>
    <p:extLst>
      <p:ext uri="{BB962C8B-B14F-4D97-AF65-F5344CB8AC3E}">
        <p14:creationId xmlns:p14="http://schemas.microsoft.com/office/powerpoint/2010/main" val="335210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tel 3"/>
          <p:cNvSpPr>
            <a:spLocks noGrp="1"/>
          </p:cNvSpPr>
          <p:nvPr>
            <p:ph type="title"/>
          </p:nvPr>
        </p:nvSpPr>
        <p:spPr>
          <a:xfrm>
            <a:off x="2771800" y="44624"/>
            <a:ext cx="5976664" cy="1362456"/>
          </a:xfrm>
          <a:ln>
            <a:miter lim="800000"/>
            <a:headEnd/>
            <a:tailEnd/>
          </a:ln>
        </p:spPr>
        <p:txBody>
          <a:bodyPr>
            <a:noAutofit/>
          </a:bodyPr>
          <a:lstStyle/>
          <a:p>
            <a:pPr algn="l" eaLnBrk="1" fontAlgn="auto" hangingPunct="1">
              <a:spcAft>
                <a:spcPts val="0"/>
              </a:spcAft>
              <a:defRPr/>
            </a:pPr>
            <a:br>
              <a:rPr lang="nb-NO" sz="4400" dirty="0">
                <a:solidFill>
                  <a:srgbClr val="7030A0"/>
                </a:solidFill>
                <a:latin typeface="Berlin Sans FB Demi" panose="020E0802020502020306" pitchFamily="34" charset="0"/>
              </a:rPr>
            </a:br>
            <a:br>
              <a:rPr lang="nb-NO" sz="4400" dirty="0">
                <a:solidFill>
                  <a:srgbClr val="7030A0"/>
                </a:solidFill>
                <a:latin typeface="Berlin Sans FB Demi" panose="020E0802020502020306" pitchFamily="34" charset="0"/>
              </a:rPr>
            </a:br>
            <a:r>
              <a:rPr lang="nb-NO" sz="4400" dirty="0">
                <a:solidFill>
                  <a:srgbClr val="7030A0"/>
                </a:solidFill>
                <a:effectLst/>
                <a:latin typeface="Arial Black" panose="020B0A04020102020204" pitchFamily="34" charset="0"/>
              </a:rPr>
              <a:t>Tre </a:t>
            </a:r>
            <a:r>
              <a:rPr lang="nb-NO" sz="4400" dirty="0" err="1">
                <a:solidFill>
                  <a:srgbClr val="7030A0"/>
                </a:solidFill>
                <a:effectLst/>
                <a:latin typeface="Arial Black" panose="020B0A04020102020204" pitchFamily="34" charset="0"/>
              </a:rPr>
              <a:t>grunnpillarer</a:t>
            </a:r>
            <a:r>
              <a:rPr lang="nb-NO" sz="4400" dirty="0">
                <a:solidFill>
                  <a:srgbClr val="7030A0"/>
                </a:solidFill>
                <a:effectLst/>
                <a:latin typeface="Arial Black" panose="020B0A04020102020204" pitchFamily="34" charset="0"/>
              </a:rPr>
              <a:t> </a:t>
            </a:r>
            <a:br>
              <a:rPr lang="nb-NO" sz="4000" dirty="0">
                <a:solidFill>
                  <a:srgbClr val="7030A0"/>
                </a:solidFill>
                <a:effectLst/>
                <a:latin typeface="Arial Black" panose="020B0A04020102020204" pitchFamily="34" charset="0"/>
              </a:rPr>
            </a:br>
            <a:r>
              <a:rPr lang="nb-NO" sz="3200" dirty="0">
                <a:solidFill>
                  <a:srgbClr val="7030A0"/>
                </a:solidFill>
                <a:effectLst/>
                <a:latin typeface="Arial Black" panose="020B0A04020102020204" pitchFamily="34" charset="0"/>
              </a:rPr>
              <a:t>i bibelsk familieteologi</a:t>
            </a:r>
            <a:endParaRPr lang="nb-NO" sz="4400" dirty="0">
              <a:solidFill>
                <a:srgbClr val="7030A0"/>
              </a:solidFill>
              <a:effectLst/>
              <a:latin typeface="Arial Black" panose="020B0A04020102020204" pitchFamily="34" charset="0"/>
            </a:endParaRPr>
          </a:p>
        </p:txBody>
      </p:sp>
      <p:sp>
        <p:nvSpPr>
          <p:cNvPr id="14338" name="Plassholder for tekst 2"/>
          <p:cNvSpPr>
            <a:spLocks noGrp="1"/>
          </p:cNvSpPr>
          <p:nvPr>
            <p:ph type="body" idx="1"/>
          </p:nvPr>
        </p:nvSpPr>
        <p:spPr>
          <a:xfrm>
            <a:off x="0" y="1556791"/>
            <a:ext cx="9144000" cy="3921531"/>
          </a:xfrm>
        </p:spPr>
        <p:txBody>
          <a:bodyPr>
            <a:normAutofit lnSpcReduction="10000"/>
          </a:bodyPr>
          <a:lstStyle/>
          <a:p>
            <a:pPr algn="ctr" eaLnBrk="1" hangingPunct="1"/>
            <a:r>
              <a:rPr lang="nb-NO" altLang="nb-NO" sz="2400" b="1" dirty="0">
                <a:solidFill>
                  <a:srgbClr val="C00000"/>
                </a:solidFill>
                <a:latin typeface="Arial" panose="020B0604020202020204" pitchFamily="34" charset="0"/>
                <a:cs typeface="Arial" panose="020B0604020202020204" pitchFamily="34" charset="0"/>
              </a:rPr>
              <a:t>1. EKTESKAPET </a:t>
            </a:r>
            <a:br>
              <a:rPr lang="nb-NO" altLang="nb-NO" dirty="0">
                <a:latin typeface="Arial" panose="020B0604020202020204" pitchFamily="34" charset="0"/>
                <a:cs typeface="Arial" panose="020B0604020202020204" pitchFamily="34" charset="0"/>
              </a:rPr>
            </a:br>
            <a:r>
              <a:rPr lang="nb-NO" altLang="nb-NO" sz="2200" dirty="0" err="1">
                <a:solidFill>
                  <a:schemeClr val="tx1"/>
                </a:solidFill>
                <a:latin typeface="Arial" panose="020B0604020202020204" pitchFamily="34" charset="0"/>
                <a:cs typeface="Arial" panose="020B0604020202020204" pitchFamily="34" charset="0"/>
              </a:rPr>
              <a:t>Ekteskapet</a:t>
            </a:r>
            <a:r>
              <a:rPr lang="nb-NO" altLang="nb-NO" sz="2200" dirty="0">
                <a:solidFill>
                  <a:schemeClr val="tx1"/>
                </a:solidFill>
                <a:latin typeface="Arial" panose="020B0604020202020204" pitchFamily="34" charset="0"/>
                <a:cs typeface="Arial" panose="020B0604020202020204" pitchFamily="34" charset="0"/>
              </a:rPr>
              <a:t> er en skaperordning for mann og kvinne, innstiftet av Gud.</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Det er ingen menneskelig oppfinnelse eller «sosial konstruksjon». </a:t>
            </a:r>
            <a:br>
              <a:rPr lang="nb-NO" altLang="nb-NO" sz="2600" dirty="0">
                <a:solidFill>
                  <a:schemeClr val="tx1"/>
                </a:solidFill>
                <a:latin typeface="Arial" panose="020B0604020202020204" pitchFamily="34" charset="0"/>
                <a:cs typeface="Arial" panose="020B0604020202020204" pitchFamily="34" charset="0"/>
              </a:rPr>
            </a:br>
            <a:endParaRPr lang="nb-NO" altLang="nb-NO" sz="1200" dirty="0">
              <a:solidFill>
                <a:schemeClr val="tx1"/>
              </a:solidFill>
              <a:latin typeface="Arial" panose="020B0604020202020204" pitchFamily="34" charset="0"/>
              <a:cs typeface="Arial" panose="020B0604020202020204" pitchFamily="34" charset="0"/>
            </a:endParaRPr>
          </a:p>
          <a:p>
            <a:pPr algn="ctr" eaLnBrk="1" hangingPunct="1"/>
            <a:r>
              <a:rPr lang="nb-NO" altLang="nb-NO" sz="2400" b="1" dirty="0">
                <a:solidFill>
                  <a:srgbClr val="C00000"/>
                </a:solidFill>
                <a:latin typeface="Arial" panose="020B0604020202020204" pitchFamily="34" charset="0"/>
                <a:cs typeface="Arial" panose="020B0604020202020204" pitchFamily="34" charset="0"/>
              </a:rPr>
              <a:t>2. MOR-FAR-BARN-relasjonen </a:t>
            </a:r>
            <a:br>
              <a:rPr lang="nb-NO" altLang="nb-NO" dirty="0">
                <a:latin typeface="Arial" panose="020B0604020202020204" pitchFamily="34" charset="0"/>
                <a:cs typeface="Arial" panose="020B0604020202020204" pitchFamily="34" charset="0"/>
              </a:rPr>
            </a:br>
            <a:r>
              <a:rPr lang="nb-NO" altLang="nb-NO" sz="2200" dirty="0" err="1">
                <a:solidFill>
                  <a:schemeClr val="tx1"/>
                </a:solidFill>
                <a:latin typeface="Arial" panose="020B0604020202020204" pitchFamily="34" charset="0"/>
                <a:cs typeface="Arial" panose="020B0604020202020204" pitchFamily="34" charset="0"/>
              </a:rPr>
              <a:t>Mor-far-barn-relasjonen</a:t>
            </a:r>
            <a:r>
              <a:rPr lang="nb-NO" altLang="nb-NO" sz="2200" dirty="0">
                <a:solidFill>
                  <a:schemeClr val="tx1"/>
                </a:solidFill>
                <a:latin typeface="Arial" panose="020B0604020202020204" pitchFamily="34" charset="0"/>
                <a:cs typeface="Arial" panose="020B0604020202020204" pitchFamily="34" charset="0"/>
              </a:rPr>
              <a:t> er unik og står i en særstilling. </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Den er vesensforskjellig fra alle andre relasjoner.</a:t>
            </a:r>
            <a:br>
              <a:rPr lang="nb-NO" altLang="nb-NO" sz="2200" dirty="0">
                <a:latin typeface="Arial" panose="020B0604020202020204" pitchFamily="34" charset="0"/>
                <a:cs typeface="Arial" panose="020B0604020202020204" pitchFamily="34" charset="0"/>
              </a:rPr>
            </a:br>
            <a:endParaRPr lang="nb-NO" altLang="nb-NO" sz="1200" dirty="0">
              <a:latin typeface="Arial" panose="020B0604020202020204" pitchFamily="34" charset="0"/>
              <a:cs typeface="Arial" panose="020B0604020202020204" pitchFamily="34" charset="0"/>
            </a:endParaRPr>
          </a:p>
          <a:p>
            <a:pPr algn="ctr" eaLnBrk="1" hangingPunct="1"/>
            <a:r>
              <a:rPr lang="nb-NO" altLang="nb-NO" sz="2400" b="1" dirty="0">
                <a:solidFill>
                  <a:srgbClr val="C00000"/>
                </a:solidFill>
                <a:latin typeface="Arial" panose="020B0604020202020204" pitchFamily="34" charset="0"/>
                <a:cs typeface="Arial" panose="020B0604020202020204" pitchFamily="34" charset="0"/>
              </a:rPr>
              <a:t>3. BARNEPERSPEKTIVET</a:t>
            </a:r>
            <a:br>
              <a:rPr lang="nb-NO" altLang="nb-NO" dirty="0">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Barn har en gudgitt rett til sin egen mor og far. Ingen har lov til å </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frata dem denne retten. Verken mor eller far er overflødig.</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Barn er en gave, ikke en «rettighet» eller handelsvare.</a:t>
            </a:r>
            <a:endParaRPr lang="nb-NO" altLang="nb-NO" sz="2200" b="1" i="1" dirty="0">
              <a:solidFill>
                <a:schemeClr val="tx1"/>
              </a:solidFill>
              <a:latin typeface="Arial" panose="020B0604020202020204" pitchFamily="34" charset="0"/>
              <a:cs typeface="Arial" panose="020B0604020202020204" pitchFamily="34" charset="0"/>
            </a:endParaRPr>
          </a:p>
        </p:txBody>
      </p:sp>
      <p:sp>
        <p:nvSpPr>
          <p:cNvPr id="3" name="TekstSylinder 2"/>
          <p:cNvSpPr txBox="1"/>
          <p:nvPr/>
        </p:nvSpPr>
        <p:spPr>
          <a:xfrm>
            <a:off x="1043608" y="5488776"/>
            <a:ext cx="7128792" cy="892552"/>
          </a:xfrm>
          <a:prstGeom prst="rect">
            <a:avLst/>
          </a:prstGeom>
          <a:noFill/>
          <a:ln cmpd="sng">
            <a:solidFill>
              <a:schemeClr val="tx1"/>
            </a:solidFill>
          </a:ln>
        </p:spPr>
        <p:txBody>
          <a:bodyPr wrap="square" rtlCol="0">
            <a:spAutoFit/>
          </a:bodyPr>
          <a:lstStyle/>
          <a:p>
            <a:pPr algn="ctr"/>
            <a:r>
              <a:rPr lang="nb-NO" altLang="nb-NO" b="1" i="1" dirty="0">
                <a:latin typeface="Arial" panose="020B0604020202020204" pitchFamily="34" charset="0"/>
                <a:cs typeface="Arial" panose="020B0604020202020204" pitchFamily="34" charset="0"/>
              </a:rPr>
              <a:t>Den som står fast på disse 3 sannhetene </a:t>
            </a:r>
            <a:br>
              <a:rPr lang="nb-NO" altLang="nb-NO" b="1" i="1" dirty="0">
                <a:latin typeface="Arial" panose="020B0604020202020204" pitchFamily="34" charset="0"/>
                <a:cs typeface="Arial" panose="020B0604020202020204" pitchFamily="34" charset="0"/>
              </a:rPr>
            </a:br>
            <a:r>
              <a:rPr lang="nb-NO" altLang="nb-NO" sz="1600" b="1" i="1" dirty="0">
                <a:latin typeface="Arial" panose="020B0604020202020204" pitchFamily="34" charset="0"/>
                <a:cs typeface="Arial" panose="020B0604020202020204" pitchFamily="34" charset="0"/>
              </a:rPr>
              <a:t>– med Jesus som forbilde og autoritet – </a:t>
            </a:r>
            <a:endParaRPr lang="nb-NO" altLang="nb-NO" b="1" i="1" dirty="0">
              <a:latin typeface="Arial" panose="020B0604020202020204" pitchFamily="34" charset="0"/>
              <a:cs typeface="Arial" panose="020B0604020202020204" pitchFamily="34" charset="0"/>
            </a:endParaRPr>
          </a:p>
          <a:p>
            <a:pPr algn="ctr"/>
            <a:r>
              <a:rPr lang="nb-NO" altLang="nb-NO" b="1" i="1" dirty="0">
                <a:latin typeface="Arial" panose="020B0604020202020204" pitchFamily="34" charset="0"/>
                <a:cs typeface="Arial" panose="020B0604020202020204" pitchFamily="34" charset="0"/>
              </a:rPr>
              <a:t>vil kunne stå støtt i møte med utfordringene som kommer.</a:t>
            </a:r>
          </a:p>
        </p:txBody>
      </p:sp>
      <p:pic>
        <p:nvPicPr>
          <p:cNvPr id="1028" name="Picture 4" descr="http://cdn.sheknows.com/articles/2010/05/family-playing-ball-outs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
            <a:ext cx="2629508" cy="174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29423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411760" y="346011"/>
            <a:ext cx="6496744" cy="1138773"/>
          </a:xfrm>
          <a:prstGeom prst="rect">
            <a:avLst/>
          </a:prstGeom>
          <a:noFill/>
        </p:spPr>
        <p:txBody>
          <a:bodyPr wrap="square" rtlCol="0">
            <a:spAutoFit/>
          </a:bodyPr>
          <a:lstStyle/>
          <a:p>
            <a:r>
              <a:rPr lang="nb-NO" sz="4000" dirty="0">
                <a:solidFill>
                  <a:srgbClr val="7030A0"/>
                </a:solidFill>
                <a:latin typeface="Arial Black" panose="020B0A04020102020204" pitchFamily="34" charset="0"/>
              </a:rPr>
              <a:t>Bibelens utfordring:</a:t>
            </a:r>
            <a:br>
              <a:rPr lang="nb-NO" sz="4000" dirty="0">
                <a:solidFill>
                  <a:srgbClr val="7030A0"/>
                </a:solidFill>
                <a:latin typeface="Arial Black" panose="020B0A04020102020204" pitchFamily="34" charset="0"/>
              </a:rPr>
            </a:br>
            <a:r>
              <a:rPr lang="nb-NO" sz="2800" b="1" dirty="0">
                <a:latin typeface="Arial Black" panose="020B0A04020102020204" pitchFamily="34" charset="0"/>
              </a:rPr>
              <a:t>Radikal og uventet kjærlighet </a:t>
            </a:r>
            <a:endParaRPr lang="nb-NO" sz="3200" b="1" dirty="0">
              <a:latin typeface="Arial Black" panose="020B0A04020102020204" pitchFamily="34" charset="0"/>
            </a:endParaRPr>
          </a:p>
        </p:txBody>
      </p:sp>
      <p:sp>
        <p:nvSpPr>
          <p:cNvPr id="3" name="TekstSylinder 2"/>
          <p:cNvSpPr txBox="1"/>
          <p:nvPr/>
        </p:nvSpPr>
        <p:spPr>
          <a:xfrm>
            <a:off x="323528" y="1870223"/>
            <a:ext cx="8440960" cy="4655121"/>
          </a:xfrm>
          <a:prstGeom prst="rect">
            <a:avLst/>
          </a:prstGeom>
          <a:noFill/>
        </p:spPr>
        <p:txBody>
          <a:bodyPr wrap="square" rtlCol="0">
            <a:spAutoFit/>
          </a:bodyPr>
          <a:lstStyle/>
          <a:p>
            <a:pPr algn="ctr"/>
            <a:r>
              <a:rPr lang="nb-NO" sz="2800" b="1" dirty="0">
                <a:latin typeface="Arial" panose="020B0604020202020204" pitchFamily="34" charset="0"/>
                <a:cs typeface="Arial" panose="020B0604020202020204" pitchFamily="34" charset="0"/>
              </a:rPr>
              <a:t>Jesus i Bergprekenen: Matteus 5,44-45</a:t>
            </a:r>
          </a:p>
          <a:p>
            <a:pPr algn="ctr"/>
            <a:br>
              <a:rPr lang="nb-NO" sz="1050" dirty="0">
                <a:latin typeface="Arial" panose="020B0604020202020204" pitchFamily="34" charset="0"/>
                <a:cs typeface="Arial" panose="020B0604020202020204" pitchFamily="34" charset="0"/>
              </a:rPr>
            </a:br>
            <a:r>
              <a:rPr lang="nb-NO" sz="2400" b="1" dirty="0">
                <a:solidFill>
                  <a:srgbClr val="C00000"/>
                </a:solidFill>
                <a:latin typeface="Arial" panose="020B0604020202020204" pitchFamily="34" charset="0"/>
                <a:cs typeface="Arial" panose="020B0604020202020204" pitchFamily="34" charset="0"/>
              </a:rPr>
              <a:t>Elsk</a:t>
            </a:r>
            <a:r>
              <a:rPr lang="nb-NO" sz="2400" b="1" dirty="0">
                <a:latin typeface="Arial" panose="020B0604020202020204" pitchFamily="34" charset="0"/>
                <a:cs typeface="Arial" panose="020B0604020202020204" pitchFamily="34" charset="0"/>
              </a:rPr>
              <a:t> deres fiender, </a:t>
            </a:r>
          </a:p>
          <a:p>
            <a:pPr algn="ctr"/>
            <a:r>
              <a:rPr lang="nb-NO" sz="2400" b="1" dirty="0" err="1">
                <a:solidFill>
                  <a:srgbClr val="C00000"/>
                </a:solidFill>
                <a:latin typeface="Arial" panose="020B0604020202020204" pitchFamily="34" charset="0"/>
                <a:cs typeface="Arial" panose="020B0604020202020204" pitchFamily="34" charset="0"/>
              </a:rPr>
              <a:t>velsign</a:t>
            </a:r>
            <a:r>
              <a:rPr lang="nb-NO" sz="2400" b="1" dirty="0">
                <a:solidFill>
                  <a:srgbClr val="C00000"/>
                </a:solidFill>
                <a:latin typeface="Arial" panose="020B0604020202020204" pitchFamily="34" charset="0"/>
                <a:cs typeface="Arial" panose="020B0604020202020204" pitchFamily="34" charset="0"/>
              </a:rPr>
              <a:t> </a:t>
            </a:r>
            <a:r>
              <a:rPr lang="nb-NO" sz="2400" b="1" dirty="0">
                <a:latin typeface="Arial" panose="020B0604020202020204" pitchFamily="34" charset="0"/>
                <a:cs typeface="Arial" panose="020B0604020202020204" pitchFamily="34" charset="0"/>
              </a:rPr>
              <a:t>dem som forbanner dere, </a:t>
            </a:r>
          </a:p>
          <a:p>
            <a:pPr algn="ctr"/>
            <a:r>
              <a:rPr lang="nb-NO" sz="2400" b="1" dirty="0">
                <a:solidFill>
                  <a:srgbClr val="C00000"/>
                </a:solidFill>
                <a:latin typeface="Arial" panose="020B0604020202020204" pitchFamily="34" charset="0"/>
                <a:cs typeface="Arial" panose="020B0604020202020204" pitchFamily="34" charset="0"/>
              </a:rPr>
              <a:t>gjør godt </a:t>
            </a:r>
            <a:r>
              <a:rPr lang="nb-NO" sz="2400" b="1" dirty="0">
                <a:latin typeface="Arial" panose="020B0604020202020204" pitchFamily="34" charset="0"/>
                <a:cs typeface="Arial" panose="020B0604020202020204" pitchFamily="34" charset="0"/>
              </a:rPr>
              <a:t>mot dem som hater dere, </a:t>
            </a:r>
          </a:p>
          <a:p>
            <a:pPr algn="ctr"/>
            <a:r>
              <a:rPr lang="nb-NO" sz="2400" b="1" dirty="0">
                <a:latin typeface="Arial" panose="020B0604020202020204" pitchFamily="34" charset="0"/>
                <a:cs typeface="Arial" panose="020B0604020202020204" pitchFamily="34" charset="0"/>
              </a:rPr>
              <a:t>og </a:t>
            </a:r>
            <a:r>
              <a:rPr lang="nb-NO" sz="2400" b="1" dirty="0">
                <a:solidFill>
                  <a:srgbClr val="C00000"/>
                </a:solidFill>
                <a:latin typeface="Arial" panose="020B0604020202020204" pitchFamily="34" charset="0"/>
                <a:cs typeface="Arial" panose="020B0604020202020204" pitchFamily="34" charset="0"/>
              </a:rPr>
              <a:t>be</a:t>
            </a:r>
            <a:r>
              <a:rPr lang="nb-NO" sz="2400" b="1" dirty="0">
                <a:latin typeface="Arial" panose="020B0604020202020204" pitchFamily="34" charset="0"/>
                <a:cs typeface="Arial" panose="020B0604020202020204" pitchFamily="34" charset="0"/>
              </a:rPr>
              <a:t> for dem som krenker dere og forfølger dere.</a:t>
            </a:r>
          </a:p>
          <a:p>
            <a:pPr algn="ctr"/>
            <a:endParaRPr lang="nb-NO" sz="2400" b="1" dirty="0">
              <a:latin typeface="Arial" panose="020B0604020202020204" pitchFamily="34" charset="0"/>
              <a:cs typeface="Arial" panose="020B0604020202020204" pitchFamily="34" charset="0"/>
            </a:endParaRPr>
          </a:p>
          <a:p>
            <a:pPr algn="ctr"/>
            <a:r>
              <a:rPr lang="nb-NO" sz="2800" b="1" dirty="0">
                <a:latin typeface="+mj-lt"/>
                <a:cs typeface="Arial" panose="020B0604020202020204" pitchFamily="34" charset="0"/>
              </a:rPr>
              <a:t>Paulus i 1 </a:t>
            </a:r>
            <a:r>
              <a:rPr lang="nb-NO" sz="2800" b="1" dirty="0" err="1">
                <a:latin typeface="+mj-lt"/>
                <a:cs typeface="Arial" panose="020B0604020202020204" pitchFamily="34" charset="0"/>
              </a:rPr>
              <a:t>Korinterbrev</a:t>
            </a:r>
            <a:r>
              <a:rPr lang="nb-NO" sz="2800" b="1" dirty="0">
                <a:latin typeface="+mj-lt"/>
                <a:cs typeface="Arial" panose="020B0604020202020204" pitchFamily="34" charset="0"/>
              </a:rPr>
              <a:t> 4,12-13:</a:t>
            </a:r>
          </a:p>
          <a:p>
            <a:pPr algn="ctr"/>
            <a:r>
              <a:rPr lang="nb-NO" sz="1100" b="1" dirty="0">
                <a:latin typeface="Arial" panose="020B0604020202020204" pitchFamily="34" charset="0"/>
                <a:cs typeface="Arial" panose="020B0604020202020204" pitchFamily="34" charset="0"/>
              </a:rPr>
              <a:t> </a:t>
            </a:r>
            <a:br>
              <a:rPr lang="nb-NO" sz="26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Når vi blir utskjelt, </a:t>
            </a:r>
            <a:r>
              <a:rPr lang="nb-NO" sz="2400" b="1" dirty="0">
                <a:solidFill>
                  <a:srgbClr val="C00000"/>
                </a:solidFill>
                <a:latin typeface="Arial" panose="020B0604020202020204" pitchFamily="34" charset="0"/>
                <a:cs typeface="Arial" panose="020B0604020202020204" pitchFamily="34" charset="0"/>
              </a:rPr>
              <a:t>velsigner </a:t>
            </a:r>
            <a:r>
              <a:rPr lang="nb-NO" sz="2400" b="1" dirty="0">
                <a:latin typeface="Arial" panose="020B0604020202020204" pitchFamily="34" charset="0"/>
                <a:cs typeface="Arial" panose="020B0604020202020204" pitchFamily="34" charset="0"/>
              </a:rPr>
              <a:t>vi. </a:t>
            </a:r>
          </a:p>
          <a:p>
            <a:pPr algn="ctr"/>
            <a:r>
              <a:rPr lang="nb-NO" sz="2400" b="1" dirty="0">
                <a:latin typeface="Arial" panose="020B0604020202020204" pitchFamily="34" charset="0"/>
                <a:cs typeface="Arial" panose="020B0604020202020204" pitchFamily="34" charset="0"/>
              </a:rPr>
              <a:t>Når vi blir forfulgt, </a:t>
            </a:r>
            <a:r>
              <a:rPr lang="nb-NO" sz="2400" b="1" dirty="0">
                <a:solidFill>
                  <a:srgbClr val="C00000"/>
                </a:solidFill>
                <a:latin typeface="Arial" panose="020B0604020202020204" pitchFamily="34" charset="0"/>
                <a:cs typeface="Arial" panose="020B0604020202020204" pitchFamily="34" charset="0"/>
              </a:rPr>
              <a:t>holder vi ut</a:t>
            </a:r>
            <a:r>
              <a:rPr lang="nb-NO" sz="2400" b="1" dirty="0">
                <a:latin typeface="Arial" panose="020B0604020202020204" pitchFamily="34" charset="0"/>
                <a:cs typeface="Arial" panose="020B0604020202020204" pitchFamily="34" charset="0"/>
              </a:rPr>
              <a:t>. </a:t>
            </a:r>
          </a:p>
          <a:p>
            <a:pPr algn="ctr"/>
            <a:r>
              <a:rPr lang="nb-NO" sz="2400" b="1" dirty="0">
                <a:latin typeface="Arial" panose="020B0604020202020204" pitchFamily="34" charset="0"/>
                <a:cs typeface="Arial" panose="020B0604020202020204" pitchFamily="34" charset="0"/>
              </a:rPr>
              <a:t>Når noen håner oss, svarer vi med </a:t>
            </a:r>
            <a:r>
              <a:rPr lang="nb-NO" sz="2400" b="1" dirty="0">
                <a:solidFill>
                  <a:srgbClr val="C00000"/>
                </a:solidFill>
                <a:latin typeface="Arial" panose="020B0604020202020204" pitchFamily="34" charset="0"/>
                <a:cs typeface="Arial" panose="020B0604020202020204" pitchFamily="34" charset="0"/>
              </a:rPr>
              <a:t>vennlighet</a:t>
            </a:r>
            <a:r>
              <a:rPr lang="nb-NO" sz="2400" b="1" dirty="0">
                <a:latin typeface="Arial" panose="020B0604020202020204" pitchFamily="34" charset="0"/>
                <a:cs typeface="Arial" panose="020B0604020202020204" pitchFamily="34" charset="0"/>
              </a:rPr>
              <a:t>.</a:t>
            </a:r>
          </a:p>
          <a:p>
            <a:pPr algn="ctr"/>
            <a:endParaRPr lang="nb-NO" sz="2600" b="1" dirty="0">
              <a:latin typeface="Arial" panose="020B0604020202020204" pitchFamily="34" charset="0"/>
              <a:cs typeface="Arial" panose="020B0604020202020204" pitchFamily="34" charset="0"/>
            </a:endParaRP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76672"/>
            <a:ext cx="1224136" cy="1224136"/>
          </a:xfrm>
          <a:prstGeom prst="rect">
            <a:avLst/>
          </a:prstGeom>
        </p:spPr>
      </p:pic>
    </p:spTree>
    <p:extLst>
      <p:ext uri="{BB962C8B-B14F-4D97-AF65-F5344CB8AC3E}">
        <p14:creationId xmlns:p14="http://schemas.microsoft.com/office/powerpoint/2010/main" val="270385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67544" y="211289"/>
            <a:ext cx="8352928"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Jesu utfordring</a:t>
            </a:r>
          </a:p>
        </p:txBody>
      </p:sp>
      <p:sp>
        <p:nvSpPr>
          <p:cNvPr id="3" name="TekstSylinder 2"/>
          <p:cNvSpPr txBox="1"/>
          <p:nvPr/>
        </p:nvSpPr>
        <p:spPr>
          <a:xfrm>
            <a:off x="323528" y="980730"/>
            <a:ext cx="8820472" cy="5693866"/>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rPr>
              <a:t>• JESU KALL: </a:t>
            </a:r>
            <a:r>
              <a:rPr lang="nb-NO" sz="2300" dirty="0">
                <a:latin typeface="Arial" panose="020B0604020202020204" pitchFamily="34" charset="0"/>
                <a:cs typeface="Arial" panose="020B0604020202020204" pitchFamily="34" charset="0"/>
              </a:rPr>
              <a:t>Å følge Jesus, elske Gud og møte alle med nestekjærlighet.</a:t>
            </a:r>
            <a:br>
              <a:rPr 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 IDEALET: </a:t>
            </a:r>
            <a:r>
              <a:rPr lang="nb-NO" sz="2300" dirty="0">
                <a:latin typeface="Arial" panose="020B0604020202020204" pitchFamily="34" charset="0"/>
                <a:cs typeface="Arial" panose="020B0604020202020204" pitchFamily="34" charset="0"/>
              </a:rPr>
              <a:t>Å være «tro mot </a:t>
            </a:r>
            <a:r>
              <a:rPr lang="nb-NO" sz="2300" b="1" dirty="0">
                <a:latin typeface="Arial" panose="020B0604020202020204" pitchFamily="34" charset="0"/>
                <a:cs typeface="Arial" panose="020B0604020202020204" pitchFamily="34" charset="0"/>
              </a:rPr>
              <a:t>sannheten</a:t>
            </a:r>
            <a:r>
              <a:rPr lang="nb-NO" sz="2300" dirty="0">
                <a:latin typeface="Arial" panose="020B0604020202020204" pitchFamily="34" charset="0"/>
                <a:cs typeface="Arial" panose="020B0604020202020204" pitchFamily="34" charset="0"/>
              </a:rPr>
              <a:t> i </a:t>
            </a:r>
            <a:r>
              <a:rPr lang="nb-NO" sz="2300" b="1" dirty="0">
                <a:latin typeface="Arial" panose="020B0604020202020204" pitchFamily="34" charset="0"/>
                <a:cs typeface="Arial" panose="020B0604020202020204" pitchFamily="34" charset="0"/>
              </a:rPr>
              <a:t>kjærlighet</a:t>
            </a:r>
            <a:r>
              <a:rPr lang="nb-NO" sz="2300" dirty="0">
                <a:latin typeface="Arial" panose="020B0604020202020204" pitchFamily="34" charset="0"/>
                <a:cs typeface="Arial" panose="020B0604020202020204" pitchFamily="34" charset="0"/>
              </a:rPr>
              <a:t>» (Ef 4,15). Det handler om </a:t>
            </a:r>
            <a:r>
              <a:rPr lang="nb-NO" sz="2300" i="1" dirty="0">
                <a:latin typeface="Arial" panose="020B0604020202020204" pitchFamily="34" charset="0"/>
                <a:cs typeface="Arial" panose="020B0604020202020204" pitchFamily="34" charset="0"/>
              </a:rPr>
              <a:t>både</a:t>
            </a:r>
            <a:r>
              <a:rPr lang="nb-NO" sz="2300" dirty="0">
                <a:latin typeface="Arial" panose="020B0604020202020204" pitchFamily="34" charset="0"/>
                <a:cs typeface="Arial" panose="020B0604020202020204" pitchFamily="34" charset="0"/>
              </a:rPr>
              <a:t> kjærlighet og sannhet – bygge broer av kjærlighet og trekke grenser av sannhet.  </a:t>
            </a:r>
            <a:br>
              <a:rPr 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 SVARET: </a:t>
            </a:r>
            <a:r>
              <a:rPr lang="nb-NO" sz="2300" dirty="0">
                <a:latin typeface="Arial" panose="020B0604020202020204" pitchFamily="34" charset="0"/>
                <a:cs typeface="Arial" panose="020B0604020202020204" pitchFamily="34" charset="0"/>
              </a:rPr>
              <a:t>På ulike måter kommer vi alle til kort overfor Bibelens bud og formaninger. Vi har ikke av den grunn frihet til å omskrive eller slå av på Guds bud. Svaret for oss alle er evangeliet, omvendelse, Guds tilgivelse og et fornyet sinn (Rom 12,1-2).</a:t>
            </a:r>
            <a:br>
              <a:rPr lang="nb-NO" sz="2300" dirty="0">
                <a:latin typeface="Arial" panose="020B0604020202020204" pitchFamily="34" charset="0"/>
                <a:cs typeface="Arial" panose="020B0604020202020204" pitchFamily="34" charset="0"/>
              </a:rPr>
            </a:br>
            <a:br>
              <a:rPr lang="nb-NO" sz="1000" dirty="0">
                <a:latin typeface="Arial" panose="020B0604020202020204" pitchFamily="34" charset="0"/>
                <a:cs typeface="Arial" panose="020B0604020202020204" pitchFamily="34" charset="0"/>
              </a:rPr>
            </a:br>
            <a:br>
              <a:rPr lang="nb-NO" sz="400" dirty="0">
                <a:latin typeface="Arial" panose="020B0604020202020204" pitchFamily="34" charset="0"/>
                <a:cs typeface="Arial" panose="020B0604020202020204" pitchFamily="34" charset="0"/>
              </a:rPr>
            </a:br>
            <a:endParaRPr lang="nb-NO" sz="100" dirty="0">
              <a:latin typeface="Arial" panose="020B0604020202020204" pitchFamily="34" charset="0"/>
              <a:cs typeface="Arial" panose="020B0604020202020204" pitchFamily="34" charset="0"/>
            </a:endParaRPr>
          </a:p>
          <a:p>
            <a:r>
              <a:rPr lang="nb-NO" sz="2400" dirty="0">
                <a:latin typeface="Arial" panose="020B0604020202020204" pitchFamily="34" charset="0"/>
                <a:cs typeface="Arial" panose="020B0604020202020204" pitchFamily="34" charset="0"/>
              </a:rPr>
              <a:t>			</a:t>
            </a:r>
            <a:r>
              <a:rPr lang="nb-NO" sz="2400" b="1" dirty="0">
                <a:latin typeface="Arial" panose="020B0604020202020204" pitchFamily="34" charset="0"/>
                <a:cs typeface="Arial" panose="020B0604020202020204" pitchFamily="34" charset="0"/>
              </a:rPr>
              <a:t>• OPPGJØR? </a:t>
            </a:r>
            <a:r>
              <a:rPr lang="nb-NO" sz="2400" dirty="0">
                <a:latin typeface="Arial" panose="020B0604020202020204" pitchFamily="34" charset="0"/>
                <a:cs typeface="Arial" panose="020B0604020202020204" pitchFamily="34" charset="0"/>
              </a:rPr>
              <a:t>Vi trenger alle å jobbe med 			oss selv. - Er vi preget av harde hjerter?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 Av menneskefrykt? - Av forakt?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 Trenger vi å be noen om tilgivelse?</a:t>
            </a:r>
          </a:p>
          <a:p>
            <a:br>
              <a:rPr lang="nb-NO" sz="900" dirty="0">
                <a:latin typeface="Arial" panose="020B0604020202020204" pitchFamily="34" charset="0"/>
                <a:cs typeface="Arial" panose="020B0604020202020204" pitchFamily="34" charset="0"/>
              </a:rPr>
            </a:br>
            <a:r>
              <a:rPr lang="nb-NO" sz="1000" dirty="0">
                <a:latin typeface="Arial" panose="020B0604020202020204" pitchFamily="34" charset="0"/>
                <a:cs typeface="Arial" panose="020B0604020202020204" pitchFamily="34" charset="0"/>
              </a:rPr>
              <a:t>			</a:t>
            </a:r>
            <a:endParaRPr lang="nb-NO" sz="2400" dirty="0">
              <a:latin typeface="Arial" panose="020B0604020202020204" pitchFamily="34" charset="0"/>
              <a:cs typeface="Arial" panose="020B0604020202020204" pitchFamily="34" charset="0"/>
            </a:endParaRPr>
          </a:p>
        </p:txBody>
      </p:sp>
      <p:pic>
        <p:nvPicPr>
          <p:cNvPr id="1026" name="Picture 2" descr="Bilderesultat for dialog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869160"/>
            <a:ext cx="2376264"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38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471775" y="1815202"/>
            <a:ext cx="8640960" cy="5109091"/>
          </a:xfrm>
          <a:prstGeom prst="rect">
            <a:avLst/>
          </a:prstGeom>
          <a:noFill/>
        </p:spPr>
        <p:txBody>
          <a:bodyPr wrap="square" rtlCol="0">
            <a:spAutoFit/>
          </a:bodyPr>
          <a:lstStyle/>
          <a:p>
            <a:pPr defTabSz="180000"/>
            <a:r>
              <a:rPr lang="nb-NO" sz="2400" b="1" dirty="0">
                <a:latin typeface="Arial" panose="020B0604020202020204" pitchFamily="34" charset="0"/>
                <a:cs typeface="Arial" panose="020B0604020202020204" pitchFamily="34" charset="0"/>
              </a:rPr>
              <a:t>• La oss møte alle med respekt og </a:t>
            </a:r>
          </a:p>
          <a:p>
            <a:pPr defTabSz="180000"/>
            <a:r>
              <a:rPr lang="nb-NO" sz="2400" b="1" dirty="0">
                <a:latin typeface="Arial" panose="020B0604020202020204" pitchFamily="34" charset="0"/>
                <a:cs typeface="Arial" panose="020B0604020202020204" pitchFamily="34" charset="0"/>
              </a:rPr>
              <a:t>vennlighet: </a:t>
            </a:r>
            <a:r>
              <a:rPr lang="nb-NO" sz="2400" i="1" dirty="0">
                <a:latin typeface="Arial" panose="020B0604020202020204" pitchFamily="34" charset="0"/>
                <a:cs typeface="Arial" panose="020B0604020202020204" pitchFamily="34" charset="0"/>
              </a:rPr>
              <a:t>«La alle mennesker få </a:t>
            </a:r>
          </a:p>
          <a:p>
            <a:pPr defTabSz="180000"/>
            <a:r>
              <a:rPr lang="nb-NO" sz="2400" i="1" dirty="0">
                <a:latin typeface="Arial" panose="020B0604020202020204" pitchFamily="34" charset="0"/>
                <a:cs typeface="Arial" panose="020B0604020202020204" pitchFamily="34" charset="0"/>
              </a:rPr>
              <a:t>merke at dere er vennlige. Herren er </a:t>
            </a:r>
          </a:p>
          <a:p>
            <a:pPr defTabSz="180000"/>
            <a:r>
              <a:rPr lang="nb-NO" sz="2400" i="1" dirty="0">
                <a:latin typeface="Arial" panose="020B0604020202020204" pitchFamily="34" charset="0"/>
                <a:cs typeface="Arial" panose="020B0604020202020204" pitchFamily="34" charset="0"/>
              </a:rPr>
              <a:t>nær.» </a:t>
            </a:r>
            <a:r>
              <a:rPr lang="nb-NO" sz="2400" dirty="0">
                <a:latin typeface="Arial" panose="020B0604020202020204" pitchFamily="34" charset="0"/>
                <a:cs typeface="Arial" panose="020B0604020202020204" pitchFamily="34" charset="0"/>
              </a:rPr>
              <a:t>Fil 4,5</a:t>
            </a:r>
            <a:br>
              <a:rPr lang="nb-NO" sz="24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pPr defTabSz="180000"/>
            <a:r>
              <a:rPr lang="nb-NO" sz="2400" dirty="0">
                <a:latin typeface="Arial" panose="020B0604020202020204" pitchFamily="34" charset="0"/>
                <a:cs typeface="Arial" panose="020B0604020202020204" pitchFamily="34" charset="0"/>
              </a:rPr>
              <a:t>• </a:t>
            </a:r>
            <a:r>
              <a:rPr lang="nb-NO" sz="2400" b="1" dirty="0">
                <a:latin typeface="Arial" panose="020B0604020202020204" pitchFamily="34" charset="0"/>
                <a:cs typeface="Arial" panose="020B0604020202020204" pitchFamily="34" charset="0"/>
              </a:rPr>
              <a:t>La oss prøve oss selv på Åndens frukt</a:t>
            </a:r>
            <a:r>
              <a:rPr lang="nb-NO" sz="2400" dirty="0">
                <a:latin typeface="Arial" panose="020B0604020202020204" pitchFamily="34" charset="0"/>
                <a:cs typeface="Arial" panose="020B0604020202020204" pitchFamily="34" charset="0"/>
              </a:rPr>
              <a:t>: </a:t>
            </a:r>
          </a:p>
          <a:p>
            <a:pPr defTabSz="180000"/>
            <a:r>
              <a:rPr lang="nb-NO" sz="2400" i="1" dirty="0">
                <a:latin typeface="Arial" panose="020B0604020202020204" pitchFamily="34" charset="0"/>
                <a:cs typeface="Arial" panose="020B0604020202020204" pitchFamily="34" charset="0"/>
              </a:rPr>
              <a:t>«Kjærlighet, glede, fred, overbærenhet, vennlighet, godhet, trofasthet, ydmykhet og	selvbeherskelse.»</a:t>
            </a:r>
            <a:r>
              <a:rPr lang="nb-NO" sz="2400" dirty="0">
                <a:latin typeface="Arial" panose="020B0604020202020204" pitchFamily="34" charset="0"/>
                <a:cs typeface="Arial" panose="020B0604020202020204" pitchFamily="34" charset="0"/>
              </a:rPr>
              <a:t> Gal 5,22-23  </a:t>
            </a:r>
          </a:p>
          <a:p>
            <a:pPr defTabSz="180000"/>
            <a:endParaRPr lang="nb-NO" sz="1600" b="1" dirty="0">
              <a:latin typeface="Arial" panose="020B0604020202020204" pitchFamily="34" charset="0"/>
              <a:cs typeface="Arial" panose="020B0604020202020204" pitchFamily="34" charset="0"/>
            </a:endParaRPr>
          </a:p>
          <a:p>
            <a:pPr defTabSz="180000"/>
            <a:r>
              <a:rPr lang="nb-NO" sz="2400" b="1" dirty="0">
                <a:latin typeface="Arial" panose="020B0604020202020204" pitchFamily="34" charset="0"/>
                <a:cs typeface="Arial" panose="020B0604020202020204" pitchFamily="34" charset="0"/>
              </a:rPr>
              <a:t>• La oss ta Bibelens kall til radikal kjærlighet på alvor</a:t>
            </a:r>
            <a:r>
              <a:rPr lang="nb-NO" sz="2400" dirty="0">
                <a:latin typeface="Arial" panose="020B0604020202020204" pitchFamily="34" charset="0"/>
                <a:cs typeface="Arial" panose="020B0604020202020204" pitchFamily="34" charset="0"/>
              </a:rPr>
              <a:t>: </a:t>
            </a:r>
            <a:br>
              <a:rPr lang="nb-NO" sz="2400" dirty="0">
                <a:latin typeface="Arial" panose="020B0604020202020204" pitchFamily="34" charset="0"/>
                <a:cs typeface="Arial" panose="020B0604020202020204" pitchFamily="34" charset="0"/>
              </a:rPr>
            </a:br>
            <a:r>
              <a:rPr lang="nb-NO" sz="2400" i="1" dirty="0">
                <a:latin typeface="Arial" panose="020B0604020202020204" pitchFamily="34" charset="0"/>
                <a:cs typeface="Arial" panose="020B0604020202020204" pitchFamily="34" charset="0"/>
              </a:rPr>
              <a:t>«Gjengjeld ikke ondt med ondt eller hån med hån. </a:t>
            </a:r>
          </a:p>
          <a:p>
            <a:pPr defTabSz="180000"/>
            <a:r>
              <a:rPr lang="nb-NO" sz="2400" i="1" dirty="0">
                <a:latin typeface="Arial" panose="020B0604020202020204" pitchFamily="34" charset="0"/>
                <a:cs typeface="Arial" panose="020B0604020202020204" pitchFamily="34" charset="0"/>
              </a:rPr>
              <a:t>Nei, </a:t>
            </a:r>
            <a:r>
              <a:rPr lang="nb-NO" sz="2400" i="1" dirty="0" err="1">
                <a:latin typeface="Arial" panose="020B0604020202020204" pitchFamily="34" charset="0"/>
                <a:cs typeface="Arial" panose="020B0604020202020204" pitchFamily="34" charset="0"/>
              </a:rPr>
              <a:t>velsign</a:t>
            </a:r>
            <a:r>
              <a:rPr lang="nb-NO" sz="2400" i="1" dirty="0">
                <a:latin typeface="Arial" panose="020B0604020202020204" pitchFamily="34" charset="0"/>
                <a:cs typeface="Arial" panose="020B0604020202020204" pitchFamily="34" charset="0"/>
              </a:rPr>
              <a:t> heller, for dere er kalt til å arve velsignelse.» </a:t>
            </a:r>
          </a:p>
          <a:p>
            <a:pPr defTabSz="180000"/>
            <a:r>
              <a:rPr lang="nb-NO" sz="2400" dirty="0">
                <a:latin typeface="Arial" panose="020B0604020202020204" pitchFamily="34" charset="0"/>
                <a:cs typeface="Arial" panose="020B0604020202020204" pitchFamily="34" charset="0"/>
              </a:rPr>
              <a:t>1 </a:t>
            </a:r>
            <a:r>
              <a:rPr lang="nb-NO" sz="2400" dirty="0" err="1">
                <a:latin typeface="Arial" panose="020B0604020202020204" pitchFamily="34" charset="0"/>
                <a:cs typeface="Arial" panose="020B0604020202020204" pitchFamily="34" charset="0"/>
              </a:rPr>
              <a:t>Pet</a:t>
            </a:r>
            <a:r>
              <a:rPr lang="nb-NO" sz="2400" dirty="0">
                <a:latin typeface="Arial" panose="020B0604020202020204" pitchFamily="34" charset="0"/>
                <a:cs typeface="Arial" panose="020B0604020202020204" pitchFamily="34" charset="0"/>
              </a:rPr>
              <a:t> 3,9 </a:t>
            </a:r>
            <a:br>
              <a:rPr lang="nb-NO" sz="2400" dirty="0">
                <a:latin typeface="Arial" panose="020B0604020202020204" pitchFamily="34" charset="0"/>
                <a:cs typeface="Arial" panose="020B0604020202020204" pitchFamily="34" charset="0"/>
              </a:rPr>
            </a:br>
            <a:br>
              <a:rPr lang="nb-NO" sz="16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p:txBody>
      </p:sp>
      <p:sp>
        <p:nvSpPr>
          <p:cNvPr id="7" name="TekstSylinder 6"/>
          <p:cNvSpPr txBox="1"/>
          <p:nvPr/>
        </p:nvSpPr>
        <p:spPr>
          <a:xfrm>
            <a:off x="467544" y="416858"/>
            <a:ext cx="8136904" cy="1200329"/>
          </a:xfrm>
          <a:prstGeom prst="rect">
            <a:avLst/>
          </a:prstGeom>
          <a:noFill/>
        </p:spPr>
        <p:txBody>
          <a:bodyPr wrap="square" rtlCol="0">
            <a:spAutoFit/>
          </a:bodyPr>
          <a:lstStyle/>
          <a:p>
            <a:r>
              <a:rPr lang="nb-NO" sz="4000" dirty="0">
                <a:solidFill>
                  <a:srgbClr val="7030A0"/>
                </a:solidFill>
                <a:latin typeface="Arial Black" panose="020B0A04020102020204" pitchFamily="34" charset="0"/>
              </a:rPr>
              <a:t>Nestekjærlighet</a:t>
            </a:r>
            <a:r>
              <a:rPr lang="nb-NO" sz="3200" dirty="0">
                <a:solidFill>
                  <a:srgbClr val="7030A0"/>
                </a:solidFill>
                <a:latin typeface="Arial Black" panose="020B0A04020102020204" pitchFamily="34" charset="0"/>
              </a:rPr>
              <a:t> </a:t>
            </a:r>
            <a:br>
              <a:rPr lang="nb-NO" sz="3200" dirty="0">
                <a:solidFill>
                  <a:srgbClr val="7030A0"/>
                </a:solidFill>
                <a:latin typeface="Arial Black" panose="020B0A04020102020204" pitchFamily="34" charset="0"/>
              </a:rPr>
            </a:br>
            <a:r>
              <a:rPr lang="nb-NO" sz="3200" dirty="0">
                <a:solidFill>
                  <a:srgbClr val="7030A0"/>
                </a:solidFill>
                <a:latin typeface="Arial Black" panose="020B0A04020102020204" pitchFamily="34" charset="0"/>
              </a:rPr>
              <a:t>i praksis</a:t>
            </a:r>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620688"/>
            <a:ext cx="4031940" cy="2687960"/>
          </a:xfrm>
          <a:prstGeom prst="rect">
            <a:avLst/>
          </a:prstGeom>
        </p:spPr>
      </p:pic>
    </p:spTree>
    <p:extLst>
      <p:ext uri="{BB962C8B-B14F-4D97-AF65-F5344CB8AC3E}">
        <p14:creationId xmlns:p14="http://schemas.microsoft.com/office/powerpoint/2010/main" val="262173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539552" y="2060848"/>
            <a:ext cx="8352928" cy="4355038"/>
          </a:xfrm>
          <a:prstGeom prst="rect">
            <a:avLst/>
          </a:prstGeom>
        </p:spPr>
        <p:txBody>
          <a:bodyPr wrap="square">
            <a:spAutoFit/>
          </a:bodyPr>
          <a:lstStyle/>
          <a:p>
            <a:r>
              <a:rPr lang="nb-NO" sz="2800" b="1" dirty="0">
                <a:latin typeface="Arial" panose="020B0604020202020204" pitchFamily="34" charset="0"/>
                <a:cs typeface="Arial" panose="020B0604020202020204" pitchFamily="34" charset="0"/>
                <a:sym typeface="Wingdings"/>
              </a:rPr>
              <a:t>Et </a:t>
            </a:r>
            <a:r>
              <a:rPr lang="nb-NO" sz="2800" b="1" dirty="0">
                <a:latin typeface="Arial" panose="020B0604020202020204" pitchFamily="34" charset="0"/>
                <a:cs typeface="Arial" panose="020B0604020202020204" pitchFamily="34" charset="0"/>
              </a:rPr>
              <a:t>ENTYDIG budskap:</a:t>
            </a:r>
            <a:br>
              <a:rPr lang="nb-NO" sz="2800" b="1" dirty="0">
                <a:latin typeface="Arial" panose="020B0604020202020204" pitchFamily="34" charset="0"/>
                <a:cs typeface="Arial" panose="020B0604020202020204" pitchFamily="34" charset="0"/>
              </a:rPr>
            </a:br>
            <a:endParaRPr lang="nb-NO" sz="900" b="1" dirty="0">
              <a:latin typeface="Arial" panose="020B0604020202020204" pitchFamily="34" charset="0"/>
              <a:cs typeface="Arial" panose="020B0604020202020204" pitchFamily="34" charset="0"/>
            </a:endParaRPr>
          </a:p>
          <a:p>
            <a:pPr defTabSz="360000"/>
            <a:r>
              <a:rPr lang="nb-NO" sz="2400" dirty="0">
                <a:latin typeface="Arial" panose="020B0604020202020204" pitchFamily="34" charset="0"/>
                <a:cs typeface="Arial" panose="020B0604020202020204" pitchFamily="34" charset="0"/>
              </a:rPr>
              <a:t>▪ Skapelsesberetningen.</a:t>
            </a:r>
          </a:p>
          <a:p>
            <a:pPr defTabSz="360000"/>
            <a:r>
              <a:rPr lang="nb-NO" sz="2400" dirty="0">
                <a:latin typeface="Arial" panose="020B0604020202020204" pitchFamily="34" charset="0"/>
                <a:cs typeface="Arial" panose="020B0604020202020204" pitchFamily="34" charset="0"/>
              </a:rPr>
              <a:t>▪ De 10 bud («Du skal hedre din far og din mor»).</a:t>
            </a:r>
          </a:p>
          <a:p>
            <a:pPr defTabSz="360000"/>
            <a:r>
              <a:rPr lang="nb-NO" sz="2400" dirty="0">
                <a:latin typeface="Arial" panose="020B0604020202020204" pitchFamily="34" charset="0"/>
                <a:cs typeface="Arial" panose="020B0604020202020204" pitchFamily="34" charset="0"/>
              </a:rPr>
              <a:t>▪ Jesu liv og lære.</a:t>
            </a:r>
          </a:p>
          <a:p>
            <a:pPr defTabSz="360000"/>
            <a:r>
              <a:rPr lang="nb-NO" sz="2400" dirty="0">
                <a:latin typeface="Arial" panose="020B0604020202020204" pitchFamily="34" charset="0"/>
                <a:cs typeface="Arial" panose="020B0604020202020204" pitchFamily="34" charset="0"/>
              </a:rPr>
              <a:t>▪ Alle beretninger, eksempler, symboler, undervisning: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Ekteskapet = Mann + kvinne.</a:t>
            </a:r>
          </a:p>
          <a:p>
            <a:pPr defTabSz="360000"/>
            <a:r>
              <a:rPr lang="nb-NO" sz="2400" dirty="0">
                <a:latin typeface="Arial" panose="020B0604020202020204" pitchFamily="34" charset="0"/>
                <a:cs typeface="Arial" panose="020B0604020202020204" pitchFamily="34" charset="0"/>
              </a:rPr>
              <a:t>▪ I GT er Gud brudgom, og Israel er brud. I NT er Kristus  </a:t>
            </a:r>
          </a:p>
          <a:p>
            <a:pPr defTabSz="360000"/>
            <a:r>
              <a:rPr lang="nb-NO" sz="2400" dirty="0">
                <a:latin typeface="Arial" panose="020B0604020202020204" pitchFamily="34" charset="0"/>
                <a:cs typeface="Arial" panose="020B0604020202020204" pitchFamily="34" charset="0"/>
              </a:rPr>
              <a:t>   brudgommen, og menigheten er bruden. </a:t>
            </a:r>
          </a:p>
          <a:p>
            <a:pPr defTabSz="360000"/>
            <a:r>
              <a:rPr lang="nb-NO" sz="2400" dirty="0">
                <a:latin typeface="Arial" panose="020B0604020202020204" pitchFamily="34" charset="0"/>
                <a:cs typeface="Arial" panose="020B0604020202020204" pitchFamily="34" charset="0"/>
              </a:rPr>
              <a:t>▪ GT og NT er konsekvent og samstemt i at ekteskapet er   </a:t>
            </a:r>
          </a:p>
          <a:p>
            <a:pPr defTabSz="360000"/>
            <a:r>
              <a:rPr lang="nb-NO" sz="2400" dirty="0">
                <a:latin typeface="Arial" panose="020B0604020202020204" pitchFamily="34" charset="0"/>
                <a:cs typeface="Arial" panose="020B0604020202020204" pitchFamily="34" charset="0"/>
              </a:rPr>
              <a:t>  for mann og kvinne. Det finnes ikke ett eneste unntak.</a:t>
            </a:r>
          </a:p>
          <a:p>
            <a:pPr defTabSz="360000"/>
            <a:endParaRPr lang="nb-NO" sz="2400" dirty="0">
              <a:latin typeface="Arial" panose="020B0604020202020204" pitchFamily="34" charset="0"/>
              <a:cs typeface="Arial" panose="020B0604020202020204" pitchFamily="34" charset="0"/>
            </a:endParaRPr>
          </a:p>
        </p:txBody>
      </p:sp>
      <p:sp>
        <p:nvSpPr>
          <p:cNvPr id="7" name="TekstSylinder 6"/>
          <p:cNvSpPr txBox="1"/>
          <p:nvPr/>
        </p:nvSpPr>
        <p:spPr>
          <a:xfrm>
            <a:off x="539552" y="260648"/>
            <a:ext cx="8568952" cy="1508105"/>
          </a:xfrm>
          <a:prstGeom prst="rect">
            <a:avLst/>
          </a:prstGeom>
          <a:noFill/>
        </p:spPr>
        <p:txBody>
          <a:bodyPr wrap="square" rtlCol="0">
            <a:spAutoFit/>
          </a:bodyPr>
          <a:lstStyle/>
          <a:p>
            <a:r>
              <a:rPr lang="nb-NO" sz="4400" dirty="0">
                <a:solidFill>
                  <a:srgbClr val="7030A0"/>
                </a:solidFill>
                <a:latin typeface="Arial Black" panose="020B0A04020102020204" pitchFamily="34" charset="0"/>
                <a:cs typeface="Arial" panose="020B0604020202020204" pitchFamily="34" charset="0"/>
              </a:rPr>
              <a:t>Bibelen er klar: </a:t>
            </a:r>
          </a:p>
          <a:p>
            <a:r>
              <a:rPr lang="nb-NO" sz="2400" dirty="0">
                <a:latin typeface="Arial Black" panose="020B0A04020102020204" pitchFamily="34" charset="0"/>
                <a:cs typeface="Arial" panose="020B0604020202020204" pitchFamily="34" charset="0"/>
              </a:rPr>
              <a:t>Ekteskapet er Guds skaper-</a:t>
            </a:r>
            <a:br>
              <a:rPr lang="nb-NO" sz="2400" dirty="0">
                <a:latin typeface="Arial Black" panose="020B0A04020102020204" pitchFamily="34" charset="0"/>
                <a:cs typeface="Arial" panose="020B0604020202020204" pitchFamily="34" charset="0"/>
              </a:rPr>
            </a:br>
            <a:r>
              <a:rPr lang="nb-NO" sz="2400" dirty="0">
                <a:latin typeface="Arial Black" panose="020B0A04020102020204" pitchFamily="34" charset="0"/>
                <a:cs typeface="Arial" panose="020B0604020202020204" pitchFamily="34" charset="0"/>
              </a:rPr>
              <a:t>ordning for mann og kvinne</a:t>
            </a:r>
            <a:endParaRPr lang="nb-NO" sz="900" dirty="0">
              <a:latin typeface="Arial Black" panose="020B0A04020102020204" pitchFamily="34" charset="0"/>
              <a:cs typeface="Arial" panose="020B0604020202020204" pitchFamily="34" charset="0"/>
            </a:endParaRPr>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476672"/>
            <a:ext cx="2880321" cy="2304256"/>
          </a:xfrm>
          <a:prstGeom prst="rect">
            <a:avLst/>
          </a:prstGeom>
        </p:spPr>
      </p:pic>
    </p:spTree>
    <p:extLst>
      <p:ext uri="{BB962C8B-B14F-4D97-AF65-F5344CB8AC3E}">
        <p14:creationId xmlns:p14="http://schemas.microsoft.com/office/powerpoint/2010/main" val="18459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79512" y="1643891"/>
            <a:ext cx="8856984" cy="5170646"/>
          </a:xfrm>
          <a:prstGeom prst="rect">
            <a:avLst/>
          </a:prstGeom>
          <a:noFill/>
        </p:spPr>
        <p:txBody>
          <a:bodyPr wrap="square" rtlCol="0">
            <a:spAutoFit/>
          </a:bodyPr>
          <a:lstStyle/>
          <a:p>
            <a:pPr algn="ctr"/>
            <a:r>
              <a:rPr lang="nb-NO" sz="2400" b="1" dirty="0">
                <a:latin typeface="Arial" panose="020B0604020202020204" pitchFamily="34" charset="0"/>
                <a:cs typeface="Arial" panose="020B0604020202020204" pitchFamily="34" charset="0"/>
              </a:rPr>
              <a:t>1 Mos 1,27-28 og 2,24 </a:t>
            </a:r>
            <a:r>
              <a:rPr lang="nb-NO" i="1" dirty="0">
                <a:latin typeface="Arial" panose="020B0604020202020204" pitchFamily="34" charset="0"/>
                <a:cs typeface="Arial" panose="020B0604020202020204" pitchFamily="34" charset="0"/>
              </a:rPr>
              <a:t>(Bibel 2011)</a:t>
            </a:r>
            <a:endParaRPr lang="nb-NO" sz="2400" i="1" dirty="0">
              <a:latin typeface="Arial" panose="020B0604020202020204" pitchFamily="34" charset="0"/>
              <a:cs typeface="Arial" panose="020B0604020202020204" pitchFamily="34" charset="0"/>
            </a:endParaRPr>
          </a:p>
          <a:p>
            <a:pPr algn="ctr"/>
            <a:r>
              <a:rPr lang="nb-NO" sz="2200" dirty="0">
                <a:latin typeface="Arial" panose="020B0604020202020204" pitchFamily="34" charset="0"/>
                <a:cs typeface="Arial" panose="020B0604020202020204" pitchFamily="34" charset="0"/>
              </a:rPr>
              <a:t>Gud skapte mennesket i sitt bilde, i Guds bilde skapte han det,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som mann og kvinne skapte han dem.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Gud velsignet dem og sa til dem: "Vær fruktbare og bli mange,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fyll jorden og legg den under dere!”</a:t>
            </a:r>
            <a:br>
              <a:rPr lang="nb-NO" sz="2200" dirty="0">
                <a:latin typeface="Arial" panose="020B0604020202020204" pitchFamily="34" charset="0"/>
                <a:cs typeface="Arial" panose="020B0604020202020204" pitchFamily="34" charset="0"/>
              </a:rPr>
            </a:br>
            <a:br>
              <a:rPr lang="nb-NO" sz="1400" b="1"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«Derfor skal mannen forlate sin far og sin mor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holde fast ved sin kvinne, og de to skal være én kropp.»</a:t>
            </a:r>
            <a:br>
              <a:rPr lang="nb-NO" sz="22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a:p>
            <a:pPr algn="ctr"/>
            <a:r>
              <a:rPr lang="nb-NO" sz="2400" b="1" dirty="0">
                <a:latin typeface="Arial" panose="020B0604020202020204" pitchFamily="34" charset="0"/>
                <a:cs typeface="Arial" panose="020B0604020202020204" pitchFamily="34" charset="0"/>
              </a:rPr>
              <a:t>Matt 19,4-6 </a:t>
            </a:r>
            <a:r>
              <a:rPr lang="nb-NO" i="1" dirty="0">
                <a:latin typeface="Arial" panose="020B0604020202020204" pitchFamily="34" charset="0"/>
                <a:cs typeface="Arial" panose="020B0604020202020204" pitchFamily="34" charset="0"/>
              </a:rPr>
              <a:t>(Bibel 2011)</a:t>
            </a:r>
            <a:br>
              <a:rPr lang="nb-NO" sz="2400" b="1" i="1"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Jesus svarte: «Har dere ikke lest at Skaperen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fra begynnelsen av skapte dem som mann og kvinne og sa: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’Derfor skal mannen forlate far og mor og holde fast ved sin kvinne,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de to skal være én kropp.’</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det som Gud har sammenføyd, skal mennesker ikke skille.»</a:t>
            </a:r>
          </a:p>
        </p:txBody>
      </p:sp>
      <p:sp>
        <p:nvSpPr>
          <p:cNvPr id="3" name="TekstSylinder 2"/>
          <p:cNvSpPr txBox="1"/>
          <p:nvPr/>
        </p:nvSpPr>
        <p:spPr>
          <a:xfrm>
            <a:off x="2771800" y="260648"/>
            <a:ext cx="6048672" cy="1261884"/>
          </a:xfrm>
          <a:prstGeom prst="rect">
            <a:avLst/>
          </a:prstGeom>
          <a:noFill/>
        </p:spPr>
        <p:txBody>
          <a:bodyPr wrap="square" rtlCol="0">
            <a:spAutoFit/>
          </a:bodyPr>
          <a:lstStyle/>
          <a:p>
            <a:r>
              <a:rPr lang="nb-NO" sz="3600" dirty="0">
                <a:solidFill>
                  <a:srgbClr val="7030A0"/>
                </a:solidFill>
                <a:latin typeface="Arial Black" panose="020B0A04020102020204" pitchFamily="34" charset="0"/>
              </a:rPr>
              <a:t>Grunnleggende tekster </a:t>
            </a:r>
            <a:r>
              <a:rPr lang="nb-NO" sz="4000" dirty="0">
                <a:solidFill>
                  <a:srgbClr val="7030A0"/>
                </a:solidFill>
                <a:latin typeface="Arial Black" panose="020B0A04020102020204" pitchFamily="34" charset="0"/>
              </a:rPr>
              <a:t>om ekteskapet</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46" y="241906"/>
            <a:ext cx="2179538" cy="1225990"/>
          </a:xfrm>
          <a:prstGeom prst="rect">
            <a:avLst/>
          </a:prstGeom>
        </p:spPr>
      </p:pic>
    </p:spTree>
    <p:extLst>
      <p:ext uri="{BB962C8B-B14F-4D97-AF65-F5344CB8AC3E}">
        <p14:creationId xmlns:p14="http://schemas.microsoft.com/office/powerpoint/2010/main" val="340839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0" y="2710661"/>
            <a:ext cx="9144000" cy="1938992"/>
          </a:xfrm>
          <a:prstGeom prst="rect">
            <a:avLst/>
          </a:prstGeom>
          <a:noFill/>
        </p:spPr>
        <p:txBody>
          <a:bodyPr wrap="square" rtlCol="0">
            <a:spAutoFit/>
          </a:bodyPr>
          <a:lstStyle/>
          <a:p>
            <a:pPr algn="ctr">
              <a:lnSpc>
                <a:spcPct val="150000"/>
              </a:lnSpc>
            </a:pPr>
            <a:r>
              <a:rPr lang="nb-NO" sz="2000" dirty="0">
                <a:solidFill>
                  <a:srgbClr val="C00000"/>
                </a:solidFill>
                <a:latin typeface="+mj-lt"/>
              </a:rPr>
              <a:t>«Derfor skal </a:t>
            </a:r>
            <a:r>
              <a:rPr lang="nb-NO" sz="2000" b="1" u="sng" dirty="0">
                <a:solidFill>
                  <a:srgbClr val="C00000"/>
                </a:solidFill>
                <a:latin typeface="+mj-lt"/>
              </a:rPr>
              <a:t>mannen</a:t>
            </a:r>
            <a:r>
              <a:rPr lang="nb-NO" sz="2000" b="1" dirty="0">
                <a:solidFill>
                  <a:srgbClr val="C00000"/>
                </a:solidFill>
                <a:latin typeface="+mj-lt"/>
              </a:rPr>
              <a:t>  </a:t>
            </a:r>
            <a:r>
              <a:rPr lang="nb-NO" sz="2000" b="1" u="sng" dirty="0">
                <a:solidFill>
                  <a:srgbClr val="C00000"/>
                </a:solidFill>
                <a:latin typeface="+mj-lt"/>
              </a:rPr>
              <a:t>forlate</a:t>
            </a:r>
            <a:r>
              <a:rPr lang="nb-NO" sz="2000" b="1" dirty="0">
                <a:solidFill>
                  <a:srgbClr val="C00000"/>
                </a:solidFill>
                <a:latin typeface="+mj-lt"/>
              </a:rPr>
              <a:t> </a:t>
            </a:r>
          </a:p>
          <a:p>
            <a:pPr algn="ctr">
              <a:lnSpc>
                <a:spcPct val="150000"/>
              </a:lnSpc>
            </a:pPr>
            <a:r>
              <a:rPr lang="nb-NO" sz="2000" b="1" u="sng" dirty="0">
                <a:solidFill>
                  <a:srgbClr val="C00000"/>
                </a:solidFill>
                <a:latin typeface="+mj-lt"/>
              </a:rPr>
              <a:t>sin far og sin mor</a:t>
            </a:r>
            <a:r>
              <a:rPr lang="nb-NO" sz="2000" b="1" dirty="0">
                <a:solidFill>
                  <a:srgbClr val="C00000"/>
                </a:solidFill>
                <a:latin typeface="+mj-lt"/>
              </a:rPr>
              <a:t> </a:t>
            </a:r>
            <a:r>
              <a:rPr lang="nb-NO" sz="2000" dirty="0">
                <a:solidFill>
                  <a:srgbClr val="C00000"/>
                </a:solidFill>
                <a:latin typeface="+mj-lt"/>
              </a:rPr>
              <a:t>og</a:t>
            </a:r>
          </a:p>
          <a:p>
            <a:pPr algn="ctr">
              <a:lnSpc>
                <a:spcPct val="150000"/>
              </a:lnSpc>
            </a:pPr>
            <a:r>
              <a:rPr lang="nb-NO" sz="2000" b="1" u="sng" dirty="0">
                <a:solidFill>
                  <a:srgbClr val="C00000"/>
                </a:solidFill>
                <a:latin typeface="+mj-lt"/>
              </a:rPr>
              <a:t>holde fast ved</a:t>
            </a:r>
            <a:r>
              <a:rPr lang="nb-NO" sz="2000" b="1" dirty="0">
                <a:solidFill>
                  <a:srgbClr val="C00000"/>
                </a:solidFill>
                <a:latin typeface="+mj-lt"/>
              </a:rPr>
              <a:t>  </a:t>
            </a:r>
            <a:r>
              <a:rPr lang="nb-NO" sz="2000" b="1" u="sng" dirty="0">
                <a:solidFill>
                  <a:srgbClr val="C00000"/>
                </a:solidFill>
                <a:latin typeface="+mj-lt"/>
              </a:rPr>
              <a:t>sin kvinne</a:t>
            </a:r>
            <a:r>
              <a:rPr lang="nb-NO" sz="2000" b="1" dirty="0">
                <a:solidFill>
                  <a:srgbClr val="C00000"/>
                </a:solidFill>
                <a:latin typeface="+mj-lt"/>
              </a:rPr>
              <a:t>, </a:t>
            </a:r>
          </a:p>
          <a:p>
            <a:pPr algn="ctr">
              <a:lnSpc>
                <a:spcPct val="150000"/>
              </a:lnSpc>
            </a:pPr>
            <a:r>
              <a:rPr lang="nb-NO" sz="2000" dirty="0">
                <a:solidFill>
                  <a:srgbClr val="C00000"/>
                </a:solidFill>
                <a:latin typeface="+mj-lt"/>
              </a:rPr>
              <a:t>og</a:t>
            </a:r>
            <a:r>
              <a:rPr lang="nb-NO" sz="2000" b="1" dirty="0">
                <a:solidFill>
                  <a:srgbClr val="C00000"/>
                </a:solidFill>
                <a:latin typeface="+mj-lt"/>
              </a:rPr>
              <a:t> </a:t>
            </a:r>
            <a:r>
              <a:rPr lang="nb-NO" sz="2000" b="1" u="sng" dirty="0">
                <a:solidFill>
                  <a:srgbClr val="C00000"/>
                </a:solidFill>
                <a:latin typeface="+mj-lt"/>
              </a:rPr>
              <a:t>de to</a:t>
            </a:r>
            <a:r>
              <a:rPr lang="nb-NO" sz="2000" b="1" dirty="0">
                <a:solidFill>
                  <a:srgbClr val="C00000"/>
                </a:solidFill>
                <a:latin typeface="+mj-lt"/>
              </a:rPr>
              <a:t> </a:t>
            </a:r>
            <a:r>
              <a:rPr lang="nb-NO" sz="2000" dirty="0">
                <a:solidFill>
                  <a:srgbClr val="C00000"/>
                </a:solidFill>
                <a:latin typeface="+mj-lt"/>
              </a:rPr>
              <a:t>skal</a:t>
            </a:r>
            <a:r>
              <a:rPr lang="nb-NO" sz="2000" b="1" dirty="0">
                <a:solidFill>
                  <a:srgbClr val="C00000"/>
                </a:solidFill>
                <a:latin typeface="+mj-lt"/>
              </a:rPr>
              <a:t> </a:t>
            </a:r>
            <a:r>
              <a:rPr lang="nb-NO" sz="2000" b="1" u="sng" dirty="0">
                <a:solidFill>
                  <a:srgbClr val="C00000"/>
                </a:solidFill>
                <a:latin typeface="+mj-lt"/>
              </a:rPr>
              <a:t>være</a:t>
            </a:r>
            <a:r>
              <a:rPr lang="nb-NO" sz="2000" b="1" dirty="0">
                <a:solidFill>
                  <a:srgbClr val="C00000"/>
                </a:solidFill>
                <a:latin typeface="+mj-lt"/>
              </a:rPr>
              <a:t>  </a:t>
            </a:r>
            <a:r>
              <a:rPr lang="nb-NO" sz="2000" b="1" u="sng" dirty="0">
                <a:solidFill>
                  <a:srgbClr val="C00000"/>
                </a:solidFill>
                <a:latin typeface="+mj-lt"/>
              </a:rPr>
              <a:t>én kropp</a:t>
            </a:r>
            <a:r>
              <a:rPr lang="nb-NO" sz="2000" dirty="0">
                <a:solidFill>
                  <a:srgbClr val="C00000"/>
                </a:solidFill>
              </a:rPr>
              <a:t>.</a:t>
            </a:r>
            <a:r>
              <a:rPr lang="nb-NO" sz="2000" dirty="0">
                <a:solidFill>
                  <a:srgbClr val="C00000"/>
                </a:solidFill>
                <a:latin typeface="Arial" panose="020B0604020202020204" pitchFamily="34" charset="0"/>
                <a:cs typeface="Arial" panose="020B0604020202020204" pitchFamily="34" charset="0"/>
              </a:rPr>
              <a:t>»</a:t>
            </a:r>
          </a:p>
        </p:txBody>
      </p:sp>
      <p:sp>
        <p:nvSpPr>
          <p:cNvPr id="3" name="TekstSylinder 2"/>
          <p:cNvSpPr txBox="1"/>
          <p:nvPr/>
        </p:nvSpPr>
        <p:spPr>
          <a:xfrm>
            <a:off x="0" y="980728"/>
            <a:ext cx="9144000" cy="830997"/>
          </a:xfrm>
          <a:prstGeom prst="rect">
            <a:avLst/>
          </a:prstGeom>
          <a:noFill/>
        </p:spPr>
        <p:txBody>
          <a:bodyPr wrap="square" rtlCol="0">
            <a:spAutoFit/>
          </a:bodyPr>
          <a:lstStyle/>
          <a:p>
            <a:pPr algn="ctr"/>
            <a:r>
              <a:rPr lang="nb-NO" sz="2400" b="1" dirty="0">
                <a:latin typeface="+mj-lt"/>
              </a:rPr>
              <a:t>1 Mosebok 2,24 </a:t>
            </a:r>
            <a:r>
              <a:rPr lang="nb-NO" sz="2400" b="1" dirty="0">
                <a:latin typeface="+mj-lt"/>
                <a:sym typeface="Wingdings"/>
              </a:rPr>
              <a:t></a:t>
            </a:r>
            <a:r>
              <a:rPr lang="nb-NO" sz="2400" b="1" dirty="0">
                <a:latin typeface="+mj-lt"/>
              </a:rPr>
              <a:t> Matteus 19,5 </a:t>
            </a:r>
            <a:r>
              <a:rPr lang="nb-NO" sz="2400" b="1" dirty="0">
                <a:latin typeface="+mj-lt"/>
                <a:sym typeface="Wingdings"/>
              </a:rPr>
              <a:t></a:t>
            </a:r>
            <a:r>
              <a:rPr lang="nb-NO" sz="2400" b="1" dirty="0">
                <a:latin typeface="+mj-lt"/>
              </a:rPr>
              <a:t> Markus 10,7-8 </a:t>
            </a:r>
            <a:r>
              <a:rPr lang="nb-NO" sz="2400" b="1" dirty="0">
                <a:latin typeface="+mj-lt"/>
                <a:sym typeface="Wingdings"/>
              </a:rPr>
              <a:t> </a:t>
            </a:r>
            <a:r>
              <a:rPr lang="nb-NO" sz="2400" b="1" dirty="0" err="1">
                <a:latin typeface="+mj-lt"/>
                <a:sym typeface="Wingdings"/>
              </a:rPr>
              <a:t>Efes</a:t>
            </a:r>
            <a:r>
              <a:rPr lang="nb-NO" sz="2400" b="1" dirty="0">
                <a:latin typeface="+mj-lt"/>
                <a:sym typeface="Wingdings"/>
              </a:rPr>
              <a:t> 5,31</a:t>
            </a:r>
          </a:p>
          <a:p>
            <a:r>
              <a:rPr lang="nb-NO" sz="1600" b="1" i="1" dirty="0">
                <a:latin typeface="+mj-lt"/>
                <a:sym typeface="Wingdings"/>
              </a:rPr>
              <a:t>								 Bibel 2011</a:t>
            </a:r>
            <a:r>
              <a:rPr lang="nb-NO" sz="2400" b="1" dirty="0">
                <a:latin typeface="+mj-lt"/>
              </a:rPr>
              <a:t> </a:t>
            </a:r>
          </a:p>
        </p:txBody>
      </p:sp>
      <p:cxnSp>
        <p:nvCxnSpPr>
          <p:cNvPr id="5" name="Rett pil 4"/>
          <p:cNvCxnSpPr/>
          <p:nvPr/>
        </p:nvCxnSpPr>
        <p:spPr>
          <a:xfrm flipV="1">
            <a:off x="4788024" y="2564904"/>
            <a:ext cx="5276" cy="3046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a:off x="6228184" y="3933056"/>
            <a:ext cx="462608" cy="37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a:off x="4644008" y="4581128"/>
            <a:ext cx="0" cy="247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Rett pil 13"/>
          <p:cNvCxnSpPr/>
          <p:nvPr/>
        </p:nvCxnSpPr>
        <p:spPr>
          <a:xfrm flipV="1">
            <a:off x="6300192" y="2610898"/>
            <a:ext cx="503609" cy="3231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Rett pil 14"/>
          <p:cNvCxnSpPr/>
          <p:nvPr/>
        </p:nvCxnSpPr>
        <p:spPr>
          <a:xfrm flipH="1">
            <a:off x="2123728" y="4077072"/>
            <a:ext cx="864096" cy="5439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Rett pil 15"/>
          <p:cNvCxnSpPr/>
          <p:nvPr/>
        </p:nvCxnSpPr>
        <p:spPr>
          <a:xfrm>
            <a:off x="5711300" y="4569382"/>
            <a:ext cx="979492"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Rett pil 16"/>
          <p:cNvCxnSpPr>
            <a:endCxn id="34" idx="0"/>
          </p:cNvCxnSpPr>
          <p:nvPr/>
        </p:nvCxnSpPr>
        <p:spPr>
          <a:xfrm flipH="1">
            <a:off x="2735796" y="4621065"/>
            <a:ext cx="612068" cy="9606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kstSylinder 25"/>
          <p:cNvSpPr txBox="1"/>
          <p:nvPr/>
        </p:nvSpPr>
        <p:spPr>
          <a:xfrm>
            <a:off x="395536" y="1916832"/>
            <a:ext cx="2448272" cy="1015663"/>
          </a:xfrm>
          <a:prstGeom prst="rect">
            <a:avLst/>
          </a:prstGeom>
          <a:noFill/>
        </p:spPr>
        <p:txBody>
          <a:bodyPr wrap="square" rtlCol="0">
            <a:spAutoFit/>
          </a:bodyPr>
          <a:lstStyle/>
          <a:p>
            <a:r>
              <a:rPr lang="nb-NO" sz="2000" dirty="0">
                <a:latin typeface="+mj-lt"/>
              </a:rPr>
              <a:t>Den naturlige familien med biologiske foreldre</a:t>
            </a:r>
          </a:p>
        </p:txBody>
      </p:sp>
      <p:sp>
        <p:nvSpPr>
          <p:cNvPr id="29" name="TekstSylinder 28"/>
          <p:cNvSpPr txBox="1"/>
          <p:nvPr/>
        </p:nvSpPr>
        <p:spPr>
          <a:xfrm>
            <a:off x="395536" y="4460919"/>
            <a:ext cx="2160240" cy="1015663"/>
          </a:xfrm>
          <a:prstGeom prst="rect">
            <a:avLst/>
          </a:prstGeom>
          <a:noFill/>
        </p:spPr>
        <p:txBody>
          <a:bodyPr wrap="square" rtlCol="0">
            <a:spAutoFit/>
          </a:bodyPr>
          <a:lstStyle/>
          <a:p>
            <a:r>
              <a:rPr lang="nb-NO" sz="2000" dirty="0">
                <a:latin typeface="+mj-lt"/>
              </a:rPr>
              <a:t>Ny familie, ny sosial enhet, livslang trofasthet</a:t>
            </a:r>
          </a:p>
        </p:txBody>
      </p:sp>
      <p:sp>
        <p:nvSpPr>
          <p:cNvPr id="34" name="TekstSylinder 33"/>
          <p:cNvSpPr txBox="1"/>
          <p:nvPr/>
        </p:nvSpPr>
        <p:spPr>
          <a:xfrm>
            <a:off x="1619672" y="5581689"/>
            <a:ext cx="2232248" cy="1015663"/>
          </a:xfrm>
          <a:prstGeom prst="rect">
            <a:avLst/>
          </a:prstGeom>
          <a:noFill/>
        </p:spPr>
        <p:txBody>
          <a:bodyPr wrap="square" rtlCol="0">
            <a:spAutoFit/>
          </a:bodyPr>
          <a:lstStyle/>
          <a:p>
            <a:r>
              <a:rPr lang="nb-NO" sz="2000" dirty="0">
                <a:latin typeface="+mj-lt"/>
              </a:rPr>
              <a:t>Et par, bestående av én mann og </a:t>
            </a:r>
            <a:br>
              <a:rPr lang="nb-NO" sz="2000" dirty="0">
                <a:latin typeface="+mj-lt"/>
              </a:rPr>
            </a:br>
            <a:r>
              <a:rPr lang="nb-NO" sz="2000" dirty="0">
                <a:latin typeface="+mj-lt"/>
              </a:rPr>
              <a:t>én kvinne</a:t>
            </a:r>
          </a:p>
        </p:txBody>
      </p:sp>
      <p:cxnSp>
        <p:nvCxnSpPr>
          <p:cNvPr id="36" name="Rett pil 35"/>
          <p:cNvCxnSpPr/>
          <p:nvPr/>
        </p:nvCxnSpPr>
        <p:spPr>
          <a:xfrm flipH="1" flipV="1">
            <a:off x="1619672" y="2934064"/>
            <a:ext cx="1584176" cy="4949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kstSylinder 40"/>
          <p:cNvSpPr txBox="1"/>
          <p:nvPr/>
        </p:nvSpPr>
        <p:spPr>
          <a:xfrm>
            <a:off x="6803801" y="2093455"/>
            <a:ext cx="1769640" cy="1015663"/>
          </a:xfrm>
          <a:prstGeom prst="rect">
            <a:avLst/>
          </a:prstGeom>
          <a:noFill/>
        </p:spPr>
        <p:txBody>
          <a:bodyPr wrap="square" rtlCol="0">
            <a:spAutoFit/>
          </a:bodyPr>
          <a:lstStyle/>
          <a:p>
            <a:r>
              <a:rPr lang="nb-NO" sz="2000" dirty="0">
                <a:latin typeface="+mj-lt"/>
              </a:rPr>
              <a:t>Oppbrudd,</a:t>
            </a:r>
          </a:p>
          <a:p>
            <a:r>
              <a:rPr lang="nb-NO" sz="2000" dirty="0">
                <a:latin typeface="+mj-lt"/>
              </a:rPr>
              <a:t>ny livsfase, </a:t>
            </a:r>
            <a:br>
              <a:rPr lang="nb-NO" sz="2000" dirty="0">
                <a:latin typeface="+mj-lt"/>
              </a:rPr>
            </a:br>
            <a:r>
              <a:rPr lang="nb-NO" sz="2000" dirty="0">
                <a:latin typeface="+mj-lt"/>
              </a:rPr>
              <a:t>ny lojalitet</a:t>
            </a:r>
          </a:p>
        </p:txBody>
      </p:sp>
      <p:sp>
        <p:nvSpPr>
          <p:cNvPr id="42" name="TekstSylinder 41"/>
          <p:cNvSpPr txBox="1"/>
          <p:nvPr/>
        </p:nvSpPr>
        <p:spPr>
          <a:xfrm>
            <a:off x="3563888" y="1918573"/>
            <a:ext cx="2448272" cy="707886"/>
          </a:xfrm>
          <a:prstGeom prst="rect">
            <a:avLst/>
          </a:prstGeom>
          <a:noFill/>
        </p:spPr>
        <p:txBody>
          <a:bodyPr wrap="square" rtlCol="0">
            <a:spAutoFit/>
          </a:bodyPr>
          <a:lstStyle/>
          <a:p>
            <a:pPr algn="ctr"/>
            <a:r>
              <a:rPr lang="nb-NO" sz="2000" dirty="0">
                <a:latin typeface="+mj-lt"/>
              </a:rPr>
              <a:t>Voksen, </a:t>
            </a:r>
            <a:br>
              <a:rPr lang="nb-NO" sz="2000" dirty="0">
                <a:latin typeface="+mj-lt"/>
              </a:rPr>
            </a:br>
            <a:r>
              <a:rPr lang="nb-NO" sz="2000" dirty="0">
                <a:latin typeface="+mj-lt"/>
              </a:rPr>
              <a:t>selvstendig person</a:t>
            </a:r>
          </a:p>
        </p:txBody>
      </p:sp>
      <p:sp>
        <p:nvSpPr>
          <p:cNvPr id="43" name="TekstSylinder 42"/>
          <p:cNvSpPr txBox="1"/>
          <p:nvPr/>
        </p:nvSpPr>
        <p:spPr>
          <a:xfrm>
            <a:off x="5796136" y="5019276"/>
            <a:ext cx="3168352" cy="1323439"/>
          </a:xfrm>
          <a:prstGeom prst="rect">
            <a:avLst/>
          </a:prstGeom>
          <a:noFill/>
        </p:spPr>
        <p:txBody>
          <a:bodyPr wrap="square" rtlCol="0">
            <a:spAutoFit/>
          </a:bodyPr>
          <a:lstStyle/>
          <a:p>
            <a:r>
              <a:rPr lang="nb-NO" sz="2000" dirty="0">
                <a:latin typeface="+mj-lt"/>
              </a:rPr>
              <a:t>Unik fysisk, emosjonell </a:t>
            </a:r>
            <a:br>
              <a:rPr lang="nb-NO" sz="2000" dirty="0">
                <a:latin typeface="+mj-lt"/>
              </a:rPr>
            </a:br>
            <a:r>
              <a:rPr lang="nb-NO" sz="2000" dirty="0">
                <a:latin typeface="+mj-lt"/>
              </a:rPr>
              <a:t>og åndelig enhet mellom mann og kvinne</a:t>
            </a:r>
            <a:br>
              <a:rPr lang="nb-NO" sz="2000" dirty="0">
                <a:latin typeface="+mj-lt"/>
              </a:rPr>
            </a:br>
            <a:r>
              <a:rPr lang="nb-NO" sz="2000" dirty="0">
                <a:latin typeface="+mj-lt"/>
                <a:sym typeface="Wingdings" panose="05000000000000000000" pitchFamily="2" charset="2"/>
              </a:rPr>
              <a:t> </a:t>
            </a:r>
            <a:r>
              <a:rPr lang="nb-NO" sz="2000" dirty="0">
                <a:latin typeface="+mj-lt"/>
              </a:rPr>
              <a:t>Familie og foreldreskap</a:t>
            </a:r>
          </a:p>
        </p:txBody>
      </p:sp>
      <p:sp>
        <p:nvSpPr>
          <p:cNvPr id="44" name="TekstSylinder 43"/>
          <p:cNvSpPr txBox="1"/>
          <p:nvPr/>
        </p:nvSpPr>
        <p:spPr>
          <a:xfrm>
            <a:off x="0" y="344850"/>
            <a:ext cx="9144000" cy="584775"/>
          </a:xfrm>
          <a:prstGeom prst="rect">
            <a:avLst/>
          </a:prstGeom>
          <a:noFill/>
        </p:spPr>
        <p:txBody>
          <a:bodyPr wrap="square" rtlCol="0">
            <a:spAutoFit/>
          </a:bodyPr>
          <a:lstStyle/>
          <a:p>
            <a:pPr algn="ctr"/>
            <a:r>
              <a:rPr lang="nb-NO" sz="3200" b="1" dirty="0">
                <a:solidFill>
                  <a:srgbClr val="7030A0"/>
                </a:solidFill>
                <a:latin typeface="Arial Black" panose="020B0A04020102020204" pitchFamily="34" charset="0"/>
              </a:rPr>
              <a:t>En bibelsk forståelse av ekteskapet</a:t>
            </a:r>
          </a:p>
        </p:txBody>
      </p:sp>
      <p:sp>
        <p:nvSpPr>
          <p:cNvPr id="57" name="TekstSylinder 56"/>
          <p:cNvSpPr txBox="1"/>
          <p:nvPr/>
        </p:nvSpPr>
        <p:spPr>
          <a:xfrm>
            <a:off x="6732240" y="3429000"/>
            <a:ext cx="2232248" cy="1323439"/>
          </a:xfrm>
          <a:prstGeom prst="rect">
            <a:avLst/>
          </a:prstGeom>
          <a:noFill/>
        </p:spPr>
        <p:txBody>
          <a:bodyPr wrap="square" rtlCol="0">
            <a:spAutoFit/>
          </a:bodyPr>
          <a:lstStyle/>
          <a:p>
            <a:r>
              <a:rPr lang="nb-NO" sz="2000" dirty="0">
                <a:latin typeface="+mj-lt"/>
              </a:rPr>
              <a:t>Kjønnspolaritet,</a:t>
            </a:r>
          </a:p>
          <a:p>
            <a:r>
              <a:rPr lang="nb-NO" sz="2000" dirty="0">
                <a:latin typeface="+mj-lt"/>
              </a:rPr>
              <a:t>to kjønn som tilhører og utfyller hverandre</a:t>
            </a:r>
          </a:p>
        </p:txBody>
      </p:sp>
      <p:sp>
        <p:nvSpPr>
          <p:cNvPr id="71" name="TekstSylinder 70"/>
          <p:cNvSpPr txBox="1"/>
          <p:nvPr/>
        </p:nvSpPr>
        <p:spPr>
          <a:xfrm>
            <a:off x="4006488" y="4869160"/>
            <a:ext cx="1717640" cy="1600438"/>
          </a:xfrm>
          <a:prstGeom prst="rect">
            <a:avLst/>
          </a:prstGeom>
          <a:noFill/>
        </p:spPr>
        <p:txBody>
          <a:bodyPr wrap="square" rtlCol="0">
            <a:spAutoFit/>
          </a:bodyPr>
          <a:lstStyle/>
          <a:p>
            <a:r>
              <a:rPr lang="nb-NO" sz="2000" dirty="0">
                <a:latin typeface="+mj-lt"/>
              </a:rPr>
              <a:t>Prosess med kjærlighet, læring og utvikling</a:t>
            </a:r>
          </a:p>
          <a:p>
            <a:endParaRPr lang="nb-NO" dirty="0"/>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313611"/>
            <a:ext cx="1619672" cy="920400"/>
          </a:xfrm>
          <a:prstGeom prst="rect">
            <a:avLst/>
          </a:prstGeom>
          <a:ln>
            <a:solidFill>
              <a:schemeClr val="tx1"/>
            </a:solidFill>
          </a:ln>
        </p:spPr>
      </p:pic>
    </p:spTree>
    <p:extLst>
      <p:ext uri="{BB962C8B-B14F-4D97-AF65-F5344CB8AC3E}">
        <p14:creationId xmlns:p14="http://schemas.microsoft.com/office/powerpoint/2010/main" val="60882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4" grpId="0"/>
      <p:bldP spid="41" grpId="0"/>
      <p:bldP spid="42" grpId="0"/>
      <p:bldP spid="43" grpId="0"/>
      <p:bldP spid="57"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95536" y="404664"/>
            <a:ext cx="8424936" cy="5870838"/>
          </a:xfrm>
          <a:prstGeom prst="rect">
            <a:avLst/>
          </a:prstGeom>
        </p:spPr>
        <p:txBody>
          <a:bodyPr wrap="square">
            <a:spAutoFit/>
          </a:bodyPr>
          <a:lstStyle/>
          <a:p>
            <a:pPr algn="ctr" defTabSz="360000"/>
            <a:r>
              <a:rPr lang="nb-NO" sz="3200" dirty="0">
                <a:solidFill>
                  <a:srgbClr val="7030A0"/>
                </a:solidFill>
                <a:latin typeface="Arial Black" panose="020B0A04020102020204" pitchFamily="34" charset="0"/>
              </a:rPr>
              <a:t>BUDENE OG KJÆRLIGHETEN</a:t>
            </a:r>
          </a:p>
          <a:p>
            <a:pPr defTabSz="360000"/>
            <a:br>
              <a:rPr lang="nb-NO" sz="1200" b="1" dirty="0">
                <a:solidFill>
                  <a:srgbClr val="C00000"/>
                </a:solidFill>
                <a:latin typeface="+mj-lt"/>
              </a:rPr>
            </a:br>
            <a:r>
              <a:rPr lang="nb-NO" sz="2200" b="1" dirty="0">
                <a:latin typeface="+mj-lt"/>
              </a:rPr>
              <a:t>Alle Guds bud er uttrykk for hans kjærlighet. </a:t>
            </a:r>
            <a:r>
              <a:rPr lang="nb-NO" sz="2200" dirty="0">
                <a:latin typeface="+mj-lt"/>
              </a:rPr>
              <a:t>Å lage en mot-setning  mellom «kjærligheten» og Guds bud og vilje er </a:t>
            </a:r>
            <a:r>
              <a:rPr lang="nb-NO" sz="2200" dirty="0" err="1">
                <a:latin typeface="+mj-lt"/>
              </a:rPr>
              <a:t>ubibelsk</a:t>
            </a:r>
            <a:r>
              <a:rPr lang="nb-NO" sz="2200" dirty="0">
                <a:latin typeface="+mj-lt"/>
              </a:rPr>
              <a:t> og uholdbart.</a:t>
            </a:r>
            <a:br>
              <a:rPr lang="nb-NO" sz="2000" dirty="0">
                <a:latin typeface="+mj-lt"/>
              </a:rPr>
            </a:br>
            <a:endParaRPr lang="nb-NO" sz="1050" dirty="0">
              <a:latin typeface="+mj-lt"/>
            </a:endParaRPr>
          </a:p>
          <a:p>
            <a:pPr defTabSz="360000"/>
            <a:r>
              <a:rPr lang="nb-NO" sz="2200" i="1" dirty="0">
                <a:latin typeface="+mj-lt"/>
              </a:rPr>
              <a:t>«Hvis dere holder mine bud, blir dere i min kjærlighet, slik jeg </a:t>
            </a:r>
            <a:br>
              <a:rPr lang="nb-NO" sz="2200" i="1" dirty="0">
                <a:latin typeface="+mj-lt"/>
              </a:rPr>
            </a:br>
            <a:r>
              <a:rPr lang="nb-NO" sz="2200" i="1" dirty="0">
                <a:latin typeface="+mj-lt"/>
              </a:rPr>
              <a:t>har holdt min Fars bud og blir i hans kjærlighet» </a:t>
            </a:r>
            <a:r>
              <a:rPr lang="nb-NO" sz="2000" dirty="0">
                <a:latin typeface="+mj-lt"/>
              </a:rPr>
              <a:t>(</a:t>
            </a:r>
            <a:r>
              <a:rPr lang="nb-NO" sz="2000" dirty="0" err="1">
                <a:latin typeface="+mj-lt"/>
              </a:rPr>
              <a:t>Joh</a:t>
            </a:r>
            <a:r>
              <a:rPr lang="nb-NO" sz="2000" dirty="0">
                <a:latin typeface="+mj-lt"/>
              </a:rPr>
              <a:t> 15,10).</a:t>
            </a:r>
          </a:p>
          <a:p>
            <a:pPr defTabSz="360000"/>
            <a:endParaRPr lang="nb-NO" dirty="0">
              <a:solidFill>
                <a:srgbClr val="C00000"/>
              </a:solidFill>
            </a:endParaRPr>
          </a:p>
          <a:p>
            <a:pPr defTabSz="360000"/>
            <a:r>
              <a:rPr lang="nb-NO" sz="3200" dirty="0">
                <a:solidFill>
                  <a:srgbClr val="7030A0"/>
                </a:solidFill>
                <a:latin typeface="Berlin Sans FB Demi" panose="020E0802020502020306" pitchFamily="34" charset="0"/>
              </a:rPr>
              <a:t>  </a:t>
            </a:r>
            <a:r>
              <a:rPr lang="nb-NO" sz="2800" dirty="0">
                <a:solidFill>
                  <a:srgbClr val="7030A0"/>
                </a:solidFill>
                <a:latin typeface="Arial Black" panose="020B0A04020102020204" pitchFamily="34" charset="0"/>
              </a:rPr>
              <a:t>BIBELENS RAMMER for seksuelt samliv</a:t>
            </a:r>
            <a:br>
              <a:rPr lang="nb-NO" sz="3200" b="1" dirty="0">
                <a:solidFill>
                  <a:srgbClr val="7030A0"/>
                </a:solidFill>
                <a:latin typeface="+mj-lt"/>
              </a:rPr>
            </a:br>
            <a:endParaRPr lang="nb-NO" sz="1100" b="1" dirty="0">
              <a:solidFill>
                <a:srgbClr val="7030A0"/>
              </a:solidFill>
              <a:latin typeface="+mj-lt"/>
            </a:endParaRPr>
          </a:p>
          <a:p>
            <a:pPr marL="342900" indent="-342900" defTabSz="360000">
              <a:buFont typeface="Wingdings"/>
              <a:buChar char="w"/>
            </a:pPr>
            <a:r>
              <a:rPr lang="nb-NO" sz="2200" dirty="0">
                <a:latin typeface="+mj-lt"/>
              </a:rPr>
              <a:t>Ekteskapet er rammen og Guds ordning for seksuelt samliv.</a:t>
            </a:r>
          </a:p>
          <a:p>
            <a:pPr defTabSz="360000"/>
            <a:endParaRPr lang="nb-NO" sz="1000" dirty="0">
              <a:latin typeface="+mj-lt"/>
            </a:endParaRPr>
          </a:p>
          <a:p>
            <a:pPr marL="342900" indent="-342900" defTabSz="360000">
              <a:buFont typeface="Wingdings"/>
              <a:buChar char="w"/>
            </a:pPr>
            <a:r>
              <a:rPr lang="nb-NO" sz="2200" dirty="0">
                <a:latin typeface="+mj-lt"/>
                <a:sym typeface="Wingdings"/>
              </a:rPr>
              <a:t>«Hor er s</a:t>
            </a:r>
            <a:r>
              <a:rPr lang="nb-NO" sz="2200" dirty="0">
                <a:latin typeface="+mj-lt"/>
              </a:rPr>
              <a:t>eksuelle relasjoner før og utenfor ekteskapet.» </a:t>
            </a:r>
            <a:br>
              <a:rPr lang="nb-NO" sz="2200" dirty="0">
                <a:latin typeface="+mj-lt"/>
              </a:rPr>
            </a:br>
            <a:endParaRPr lang="nb-NO" sz="1000" dirty="0">
              <a:latin typeface="+mj-lt"/>
            </a:endParaRPr>
          </a:p>
          <a:p>
            <a:pPr marL="342900" indent="-342900" defTabSz="360000">
              <a:buFont typeface="Wingdings"/>
              <a:buChar char="w"/>
            </a:pPr>
            <a:r>
              <a:rPr lang="nb-NO" sz="2200" dirty="0">
                <a:latin typeface="+mj-lt"/>
              </a:rPr>
              <a:t>Homoseksuell atferd bryter med Guds </a:t>
            </a:r>
            <a:br>
              <a:rPr lang="nb-NO" sz="2200" dirty="0">
                <a:latin typeface="+mj-lt"/>
              </a:rPr>
            </a:br>
            <a:r>
              <a:rPr lang="nb-NO" sz="2200" dirty="0">
                <a:latin typeface="+mj-lt"/>
              </a:rPr>
              <a:t>skapervilje og Guds ord: Rom 1,25-27 * </a:t>
            </a:r>
            <a:br>
              <a:rPr lang="nb-NO" sz="2200" dirty="0">
                <a:latin typeface="+mj-lt"/>
              </a:rPr>
            </a:br>
            <a:r>
              <a:rPr lang="nb-NO" sz="2200" dirty="0">
                <a:latin typeface="+mj-lt"/>
              </a:rPr>
              <a:t>1 Kor 6,9-11 * 1 Tim 1,8-11</a:t>
            </a:r>
            <a:br>
              <a:rPr lang="nb-NO" sz="2000" dirty="0">
                <a:latin typeface="+mj-lt"/>
              </a:rPr>
            </a:br>
            <a:endParaRPr lang="nb-NO" sz="2000" dirty="0">
              <a:latin typeface="+mj-lt"/>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2613">
            <a:off x="5841823" y="5005210"/>
            <a:ext cx="4483290" cy="3281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rot="179074">
            <a:off x="7377426" y="5518013"/>
            <a:ext cx="1696372" cy="1653986"/>
          </a:xfrm>
          <a:prstGeom prst="ellipse">
            <a:avLst/>
          </a:prstGeom>
          <a:no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8697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771800" y="404664"/>
            <a:ext cx="5328592" cy="1138773"/>
          </a:xfrm>
          <a:prstGeom prst="rect">
            <a:avLst/>
          </a:prstGeom>
          <a:noFill/>
        </p:spPr>
        <p:txBody>
          <a:bodyPr wrap="square" rtlCol="0">
            <a:spAutoFit/>
          </a:bodyPr>
          <a:lstStyle/>
          <a:p>
            <a:r>
              <a:rPr lang="nb-NO" sz="2800" dirty="0">
                <a:solidFill>
                  <a:srgbClr val="7030A0"/>
                </a:solidFill>
                <a:latin typeface="Arial Black" panose="020B0A04020102020204" pitchFamily="34" charset="0"/>
              </a:rPr>
              <a:t>Ekteskapet i den </a:t>
            </a:r>
            <a:r>
              <a:rPr lang="nb-NO" sz="4000" dirty="0">
                <a:solidFill>
                  <a:srgbClr val="7030A0"/>
                </a:solidFill>
                <a:latin typeface="Arial Black" panose="020B0A04020102020204" pitchFamily="34" charset="0"/>
              </a:rPr>
              <a:t>verdensvide kirke</a:t>
            </a:r>
            <a:endParaRPr lang="nb-NO" sz="2800" dirty="0">
              <a:solidFill>
                <a:srgbClr val="7030A0"/>
              </a:solidFill>
              <a:latin typeface="Arial Black" panose="020B0A04020102020204" pitchFamily="34" charset="0"/>
            </a:endParaRPr>
          </a:p>
        </p:txBody>
      </p:sp>
      <p:sp>
        <p:nvSpPr>
          <p:cNvPr id="3" name="TekstSylinder 2"/>
          <p:cNvSpPr txBox="1"/>
          <p:nvPr/>
        </p:nvSpPr>
        <p:spPr>
          <a:xfrm>
            <a:off x="288032" y="1628800"/>
            <a:ext cx="8748464" cy="4585871"/>
          </a:xfrm>
          <a:prstGeom prst="rect">
            <a:avLst/>
          </a:prstGeom>
          <a:noFill/>
        </p:spPr>
        <p:txBody>
          <a:bodyPr wrap="square" rtlCol="0">
            <a:spAutoFit/>
          </a:bodyPr>
          <a:lstStyle/>
          <a:p>
            <a:pPr marL="285750" indent="-285750">
              <a:buFont typeface="Arial" charset="0"/>
              <a:buChar char="•"/>
            </a:pPr>
            <a:r>
              <a:rPr lang="nb-NO" sz="2400" b="1" dirty="0">
                <a:latin typeface="Arial" panose="020B0604020202020204" pitchFamily="34" charset="0"/>
                <a:cs typeface="Arial" panose="020B0604020202020204" pitchFamily="34" charset="0"/>
              </a:rPr>
              <a:t>SAMME FORSTÅELSE. </a:t>
            </a:r>
            <a:r>
              <a:rPr lang="nb-NO" sz="2400" dirty="0">
                <a:latin typeface="Arial" panose="020B0604020202020204" pitchFamily="34" charset="0"/>
                <a:cs typeface="Arial" panose="020B0604020202020204" pitchFamily="34" charset="0"/>
              </a:rPr>
              <a:t>Fram til vår tid har alle kirke-samfunn hatt den samme teologien om ekteskapet: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Én kvinne og én mann.</a:t>
            </a:r>
            <a:br>
              <a:rPr lang="nb-NO" sz="24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OVERVELDENDE ENIGHET. </a:t>
            </a:r>
            <a:r>
              <a:rPr lang="nb-NO" sz="2400" dirty="0" err="1">
                <a:latin typeface="Arial" panose="020B0604020202020204" pitchFamily="34" charset="0"/>
                <a:cs typeface="Arial" panose="020B0604020202020204" pitchFamily="34" charset="0"/>
              </a:rPr>
              <a:t>Ca</a:t>
            </a:r>
            <a:r>
              <a:rPr lang="nb-NO" sz="2400" dirty="0">
                <a:latin typeface="Arial" panose="020B0604020202020204" pitchFamily="34" charset="0"/>
                <a:cs typeface="Arial" panose="020B0604020202020204" pitchFamily="34" charset="0"/>
              </a:rPr>
              <a:t> 98 prosent av kristne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i verden tilhører kirkesamfunn som holder fast på at ekteskapet er Guds skaperordning for kvinne og mann. </a:t>
            </a:r>
            <a:br>
              <a:rPr lang="nb-NO" sz="24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(Kilde: Oversikt i Vårt Land 13/11-2015)</a:t>
            </a:r>
            <a:br>
              <a:rPr lang="nb-NO" sz="24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TRAKASSERING.</a:t>
            </a:r>
            <a:r>
              <a:rPr lang="nb-NO" sz="2400" dirty="0">
                <a:latin typeface="Arial" panose="020B0604020202020204" pitchFamily="34" charset="0"/>
                <a:cs typeface="Arial" panose="020B0604020202020204" pitchFamily="34" charset="0"/>
              </a:rPr>
              <a:t> I noen kulturer – </a:t>
            </a:r>
          </a:p>
          <a:p>
            <a:pPr marL="285750" indent="-285750">
              <a:buFont typeface="Arial" charset="0"/>
              <a:buChar char="•"/>
            </a:pPr>
            <a:r>
              <a:rPr lang="nb-NO" sz="2400" dirty="0">
                <a:latin typeface="Arial" panose="020B0604020202020204" pitchFamily="34" charset="0"/>
                <a:cs typeface="Arial" panose="020B0604020202020204" pitchFamily="34" charset="0"/>
              </a:rPr>
              <a:t>og dessverre også kirker – rundt om i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verden blir seksuelle minoriteter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trakassert og forfulgt. Det må vi ta sterk avstand fra. </a:t>
            </a:r>
          </a:p>
        </p:txBody>
      </p:sp>
      <p:sp>
        <p:nvSpPr>
          <p:cNvPr id="4" name="AutoShape 2" descr="Bilderesultat for church south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4" descr="Bilderesultat for church south kore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30" name="Picture 6" descr="Bilderesultat for church south kor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90658"/>
            <a:ext cx="1584173" cy="1140278"/>
          </a:xfrm>
          <a:prstGeom prst="rect">
            <a:avLst/>
          </a:prstGeom>
          <a:noFill/>
          <a:extLst>
            <a:ext uri="{909E8E84-426E-40DD-AFC4-6F175D3DCCD1}">
              <a14:hiddenFill xmlns:a14="http://schemas.microsoft.com/office/drawing/2010/main">
                <a:solidFill>
                  <a:srgbClr val="FFFFFF"/>
                </a:solidFill>
              </a14:hiddenFill>
            </a:ext>
          </a:extLst>
        </p:spPr>
      </p:pic>
      <p:pic>
        <p:nvPicPr>
          <p:cNvPr id="7" name="Bilde 6">
            <a:extLst>
              <a:ext uri="{FF2B5EF4-FFF2-40B4-BE49-F238E27FC236}">
                <a16:creationId xmlns:a16="http://schemas.microsoft.com/office/drawing/2014/main" id="{6FB4D292-37B4-465B-AF6A-CDBEA11FAB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4270308"/>
            <a:ext cx="2016224" cy="1390940"/>
          </a:xfrm>
          <a:prstGeom prst="rect">
            <a:avLst/>
          </a:prstGeom>
        </p:spPr>
      </p:pic>
    </p:spTree>
    <p:extLst>
      <p:ext uri="{BB962C8B-B14F-4D97-AF65-F5344CB8AC3E}">
        <p14:creationId xmlns:p14="http://schemas.microsoft.com/office/powerpoint/2010/main" val="386158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395536" y="260648"/>
            <a:ext cx="8676456" cy="6340197"/>
          </a:xfrm>
          <a:prstGeom prst="rect">
            <a:avLst/>
          </a:prstGeom>
          <a:noFill/>
        </p:spPr>
        <p:txBody>
          <a:bodyPr wrap="square" rtlCol="0">
            <a:spAutoFit/>
          </a:bodyPr>
          <a:lstStyle/>
          <a:p>
            <a:r>
              <a:rPr lang="nb-NO" sz="4000" dirty="0">
                <a:solidFill>
                  <a:srgbClr val="7030A0"/>
                </a:solidFill>
                <a:latin typeface="Arial Black" panose="020B0A04020102020204" pitchFamily="34" charset="0"/>
              </a:rPr>
              <a:t>Mange typer kjærlighet</a:t>
            </a:r>
          </a:p>
          <a:p>
            <a:endParaRPr lang="nb-NO" sz="1400" dirty="0"/>
          </a:p>
          <a:p>
            <a:r>
              <a:rPr lang="nb-NO" sz="2200" b="1" dirty="0"/>
              <a:t>• </a:t>
            </a:r>
            <a:r>
              <a:rPr lang="nb-NO" sz="2200" dirty="0">
                <a:latin typeface="Arial" panose="020B0604020202020204" pitchFamily="34" charset="0"/>
                <a:cs typeface="Arial" panose="020B0604020202020204" pitchFamily="34" charset="0"/>
              </a:rPr>
              <a:t>På gresk, NTs språk, har de fire ord for kjærlighet:</a:t>
            </a:r>
            <a:br>
              <a:rPr lang="nb-NO" sz="22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200" b="1" i="1" dirty="0">
                <a:latin typeface="Arial" panose="020B0604020202020204" pitchFamily="34" charset="0"/>
                <a:cs typeface="Arial" panose="020B0604020202020204" pitchFamily="34" charset="0"/>
              </a:rPr>
              <a:t>   *</a:t>
            </a:r>
            <a:r>
              <a:rPr lang="nb-NO" sz="2400" b="1" i="1" dirty="0">
                <a:latin typeface="Arial" panose="020B0604020202020204" pitchFamily="34" charset="0"/>
                <a:cs typeface="Arial" panose="020B0604020202020204" pitchFamily="34" charset="0"/>
              </a:rPr>
              <a:t> Agape</a:t>
            </a:r>
            <a:r>
              <a:rPr lang="nb-NO" sz="2400" dirty="0">
                <a:latin typeface="Arial" panose="020B0604020202020204" pitchFamily="34" charset="0"/>
                <a:cs typeface="Arial" panose="020B0604020202020204" pitchFamily="34" charset="0"/>
              </a:rPr>
              <a:t> – Guds kjærlighet til oss, og gjennom oss til andre</a:t>
            </a:r>
          </a:p>
          <a:p>
            <a:r>
              <a:rPr lang="nb-NO" sz="2200" b="1" dirty="0"/>
              <a:t>      </a:t>
            </a:r>
            <a:r>
              <a:rPr lang="nb-NO" sz="2200" b="1" dirty="0">
                <a:latin typeface="Arial" panose="020B0604020202020204" pitchFamily="34" charset="0"/>
                <a:cs typeface="Arial" panose="020B0604020202020204" pitchFamily="34" charset="0"/>
              </a:rPr>
              <a:t>*</a:t>
            </a:r>
            <a:r>
              <a:rPr lang="nb-NO" sz="2200" b="1" dirty="0"/>
              <a:t> </a:t>
            </a:r>
            <a:r>
              <a:rPr lang="nb-NO" sz="2400" b="1" i="1" dirty="0" err="1">
                <a:latin typeface="Arial" panose="020B0604020202020204" pitchFamily="34" charset="0"/>
                <a:cs typeface="Arial" panose="020B0604020202020204" pitchFamily="34" charset="0"/>
              </a:rPr>
              <a:t>Filia</a:t>
            </a:r>
            <a:r>
              <a:rPr lang="nb-NO" sz="2400" dirty="0">
                <a:latin typeface="Arial" panose="020B0604020202020204" pitchFamily="34" charset="0"/>
                <a:cs typeface="Arial" panose="020B0604020202020204" pitchFamily="34" charset="0"/>
              </a:rPr>
              <a:t> – vennskapelig kjærlighet</a:t>
            </a:r>
            <a:endParaRPr lang="nb-NO" sz="220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 </a:t>
            </a:r>
            <a:r>
              <a:rPr lang="nb-NO" sz="2400" b="1" i="1" dirty="0" err="1">
                <a:latin typeface="Arial" panose="020B0604020202020204" pitchFamily="34" charset="0"/>
                <a:cs typeface="Arial" panose="020B0604020202020204" pitchFamily="34" charset="0"/>
              </a:rPr>
              <a:t>Storge</a:t>
            </a:r>
            <a:r>
              <a:rPr lang="nb-NO" sz="2400" b="1" dirty="0">
                <a:latin typeface="Arial" panose="020B0604020202020204" pitchFamily="34" charset="0"/>
                <a:cs typeface="Arial" panose="020B0604020202020204" pitchFamily="34" charset="0"/>
              </a:rPr>
              <a:t> </a:t>
            </a:r>
            <a:r>
              <a:rPr lang="nb-NO" sz="2400" dirty="0">
                <a:latin typeface="Arial" panose="020B0604020202020204" pitchFamily="34" charset="0"/>
                <a:cs typeface="Arial" panose="020B0604020202020204" pitchFamily="34" charset="0"/>
              </a:rPr>
              <a:t>– kjærlighet i familien og slekten </a:t>
            </a:r>
            <a:endParaRPr lang="nb-NO" sz="2200" dirty="0">
              <a:latin typeface="Arial" panose="020B0604020202020204" pitchFamily="34" charset="0"/>
              <a:cs typeface="Arial" panose="020B0604020202020204" pitchFamily="34" charset="0"/>
            </a:endParaRPr>
          </a:p>
          <a:p>
            <a:r>
              <a:rPr lang="nb-NO" sz="2200" b="1" dirty="0"/>
              <a:t>            </a:t>
            </a:r>
            <a:r>
              <a:rPr lang="nb-NO" sz="2200" b="1" dirty="0">
                <a:latin typeface="Arial" panose="020B0604020202020204" pitchFamily="34" charset="0"/>
                <a:cs typeface="Arial" panose="020B0604020202020204" pitchFamily="34" charset="0"/>
              </a:rPr>
              <a:t>*</a:t>
            </a:r>
            <a:r>
              <a:rPr lang="nb-NO" sz="2200" b="1" dirty="0"/>
              <a:t> </a:t>
            </a:r>
            <a:r>
              <a:rPr lang="nb-NO" sz="2400" b="1" i="1" dirty="0">
                <a:latin typeface="Arial" panose="020B0604020202020204" pitchFamily="34" charset="0"/>
                <a:cs typeface="Arial" panose="020B0604020202020204" pitchFamily="34" charset="0"/>
              </a:rPr>
              <a:t>Eros</a:t>
            </a:r>
            <a:r>
              <a:rPr lang="nb-NO" sz="2400" dirty="0">
                <a:latin typeface="Arial" panose="020B0604020202020204" pitchFamily="34" charset="0"/>
                <a:cs typeface="Arial" panose="020B0604020202020204" pitchFamily="34" charset="0"/>
              </a:rPr>
              <a:t> – erotisk, romantisk og seksuell kjærlighet</a:t>
            </a:r>
            <a:endParaRPr lang="nb-NO" sz="2200" dirty="0">
              <a:latin typeface="Arial" panose="020B0604020202020204" pitchFamily="34" charset="0"/>
              <a:cs typeface="Arial" panose="020B0604020202020204" pitchFamily="34" charset="0"/>
            </a:endParaRPr>
          </a:p>
          <a:p>
            <a:br>
              <a:rPr lang="nb-NO" sz="1200" b="1" dirty="0"/>
            </a:br>
            <a:r>
              <a:rPr lang="nb-NO" sz="1200" b="1" dirty="0"/>
              <a:t>    </a:t>
            </a:r>
            <a:endParaRPr lang="nb-NO" sz="1000" dirty="0">
              <a:latin typeface="Arial" panose="020B0604020202020204" pitchFamily="34" charset="0"/>
              <a:cs typeface="Arial" panose="020B0604020202020204" pitchFamily="34" charset="0"/>
            </a:endParaRPr>
          </a:p>
          <a:p>
            <a:r>
              <a:rPr lang="nb-NO" sz="2400" b="1" dirty="0"/>
              <a:t>• </a:t>
            </a:r>
            <a:r>
              <a:rPr lang="nb-NO" sz="2400" dirty="0">
                <a:latin typeface="+mj-lt"/>
              </a:rPr>
              <a:t>I NT er </a:t>
            </a:r>
            <a:r>
              <a:rPr lang="nb-NO" sz="2400" i="1" dirty="0">
                <a:latin typeface="+mj-lt"/>
              </a:rPr>
              <a:t>agape </a:t>
            </a:r>
            <a:r>
              <a:rPr lang="nb-NO" sz="2400" dirty="0">
                <a:latin typeface="+mj-lt"/>
              </a:rPr>
              <a:t>det mest brukte ordet for kjærlighet</a:t>
            </a:r>
            <a:r>
              <a:rPr lang="nb-NO" sz="2200" i="1" dirty="0">
                <a:latin typeface="+mj-lt"/>
              </a:rPr>
              <a:t>.</a:t>
            </a:r>
          </a:p>
          <a:p>
            <a:r>
              <a:rPr lang="nb-NO" sz="1200" i="1" dirty="0">
                <a:latin typeface="+mj-lt"/>
              </a:rPr>
              <a:t> </a:t>
            </a:r>
            <a:br>
              <a:rPr lang="nb-NO" sz="2200" i="1" dirty="0">
                <a:latin typeface="+mj-lt"/>
              </a:rPr>
            </a:br>
            <a:r>
              <a:rPr lang="nb-NO" sz="2200" i="1" dirty="0">
                <a:latin typeface="+mj-lt"/>
              </a:rPr>
              <a:t>   </a:t>
            </a:r>
            <a:r>
              <a:rPr lang="nb-NO" sz="2400" i="1" dirty="0">
                <a:latin typeface="+mj-lt"/>
              </a:rPr>
              <a:t>* </a:t>
            </a:r>
            <a:r>
              <a:rPr lang="nb-NO" sz="2400" dirty="0">
                <a:latin typeface="+mj-lt"/>
              </a:rPr>
              <a:t>1 </a:t>
            </a:r>
            <a:r>
              <a:rPr lang="nb-NO" sz="2400" dirty="0" err="1">
                <a:latin typeface="+mj-lt"/>
              </a:rPr>
              <a:t>Joh</a:t>
            </a:r>
            <a:r>
              <a:rPr lang="nb-NO" sz="2400" dirty="0">
                <a:latin typeface="+mj-lt"/>
              </a:rPr>
              <a:t> 4,8: «Gud er </a:t>
            </a:r>
            <a:r>
              <a:rPr lang="nb-NO" sz="2400" i="1" dirty="0">
                <a:latin typeface="+mj-lt"/>
              </a:rPr>
              <a:t>agape</a:t>
            </a:r>
            <a:r>
              <a:rPr lang="nb-NO" sz="2400" dirty="0">
                <a:latin typeface="+mj-lt"/>
              </a:rPr>
              <a:t>». Det står ikke: «Gud er </a:t>
            </a:r>
            <a:r>
              <a:rPr lang="nb-NO" sz="2400" i="1" dirty="0">
                <a:latin typeface="+mj-lt"/>
              </a:rPr>
              <a:t>eros</a:t>
            </a:r>
            <a:r>
              <a:rPr lang="nb-NO" sz="2400" dirty="0">
                <a:latin typeface="+mj-lt"/>
              </a:rPr>
              <a:t>».</a:t>
            </a:r>
            <a:br>
              <a:rPr lang="nb-NO" sz="2400" dirty="0">
                <a:latin typeface="+mj-lt"/>
              </a:rPr>
            </a:br>
            <a:r>
              <a:rPr lang="nb-NO" sz="1200" dirty="0">
                <a:latin typeface="+mj-lt"/>
              </a:rPr>
              <a:t>   </a:t>
            </a:r>
            <a:endParaRPr lang="nb-NO" sz="1100" dirty="0">
              <a:latin typeface="+mj-lt"/>
            </a:endParaRPr>
          </a:p>
          <a:p>
            <a:r>
              <a:rPr lang="nb-NO" sz="2200" dirty="0">
                <a:latin typeface="+mj-lt"/>
              </a:rPr>
              <a:t>   </a:t>
            </a:r>
            <a:r>
              <a:rPr lang="nb-NO" sz="2400" dirty="0">
                <a:latin typeface="+mj-lt"/>
              </a:rPr>
              <a:t>* Kjærlighetens høysang i 1 Kor 13 sier: «Størst </a:t>
            </a:r>
            <a:r>
              <a:rPr lang="nb-NO" sz="2400" u="sng" dirty="0">
                <a:latin typeface="+mj-lt"/>
              </a:rPr>
              <a:t>blant dem </a:t>
            </a:r>
            <a:br>
              <a:rPr lang="nb-NO" sz="2400" dirty="0">
                <a:latin typeface="+mj-lt"/>
              </a:rPr>
            </a:br>
            <a:r>
              <a:rPr lang="nb-NO" sz="2400" dirty="0">
                <a:latin typeface="+mj-lt"/>
              </a:rPr>
              <a:t>     er </a:t>
            </a:r>
            <a:r>
              <a:rPr lang="nb-NO" sz="2400" b="1" i="1" dirty="0">
                <a:latin typeface="+mj-lt"/>
              </a:rPr>
              <a:t>agape</a:t>
            </a:r>
            <a:r>
              <a:rPr lang="nb-NO" sz="2400" dirty="0">
                <a:latin typeface="+mj-lt"/>
              </a:rPr>
              <a:t>». Det står ikke: «Størst blant dem er </a:t>
            </a:r>
            <a:r>
              <a:rPr lang="nb-NO" sz="2400" i="1" dirty="0">
                <a:latin typeface="+mj-lt"/>
              </a:rPr>
              <a:t>eros</a:t>
            </a:r>
            <a:r>
              <a:rPr lang="nb-NO" sz="2400" dirty="0">
                <a:latin typeface="+mj-lt"/>
              </a:rPr>
              <a:t>». </a:t>
            </a:r>
          </a:p>
          <a:p>
            <a:endParaRPr lang="nb-NO" sz="1200" dirty="0">
              <a:latin typeface="+mj-lt"/>
              <a:cs typeface="Arial" panose="020B0604020202020204" pitchFamily="34" charset="0"/>
            </a:endParaRPr>
          </a:p>
          <a:p>
            <a:r>
              <a:rPr lang="nb-NO" sz="2200" dirty="0">
                <a:latin typeface="+mj-lt"/>
                <a:cs typeface="Arial" panose="020B0604020202020204" pitchFamily="34" charset="0"/>
              </a:rPr>
              <a:t>   * Slagordet </a:t>
            </a:r>
            <a:r>
              <a:rPr lang="nb-NO" sz="2400" i="1" dirty="0">
                <a:latin typeface="+mj-lt"/>
                <a:cs typeface="Arial" panose="020B0604020202020204" pitchFamily="34" charset="0"/>
              </a:rPr>
              <a:t>«Størst </a:t>
            </a:r>
            <a:r>
              <a:rPr lang="nb-NO" sz="2400" b="1" i="1" dirty="0">
                <a:latin typeface="+mj-lt"/>
                <a:cs typeface="Arial" panose="020B0604020202020204" pitchFamily="34" charset="0"/>
              </a:rPr>
              <a:t>av alt</a:t>
            </a:r>
            <a:r>
              <a:rPr lang="nb-NO" sz="2400" i="1" dirty="0">
                <a:latin typeface="+mj-lt"/>
                <a:cs typeface="Arial" panose="020B0604020202020204" pitchFamily="34" charset="0"/>
              </a:rPr>
              <a:t> er kjærligheten» </a:t>
            </a:r>
            <a:r>
              <a:rPr lang="nb-NO" sz="2400" dirty="0">
                <a:latin typeface="+mj-lt"/>
                <a:cs typeface="Arial" panose="020B0604020202020204" pitchFamily="34" charset="0"/>
              </a:rPr>
              <a:t>er ikke noe  </a:t>
            </a:r>
          </a:p>
          <a:p>
            <a:r>
              <a:rPr lang="nb-NO" sz="2400" dirty="0">
                <a:latin typeface="+mj-lt"/>
                <a:cs typeface="Arial" panose="020B0604020202020204" pitchFamily="34" charset="0"/>
              </a:rPr>
              <a:t>     bibelsitat.</a:t>
            </a:r>
          </a:p>
          <a:p>
            <a:endParaRPr lang="nb-NO" dirty="0">
              <a:latin typeface="Arial" panose="020B0604020202020204" pitchFamily="34" charset="0"/>
              <a:cs typeface="Arial" panose="020B0604020202020204" pitchFamily="34" charset="0"/>
            </a:endParaRPr>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4371" y="260648"/>
            <a:ext cx="1362085" cy="1353879"/>
          </a:xfrm>
          <a:prstGeom prst="rect">
            <a:avLst/>
          </a:prstGeom>
        </p:spPr>
      </p:pic>
    </p:spTree>
    <p:extLst>
      <p:ext uri="{BB962C8B-B14F-4D97-AF65-F5344CB8AC3E}">
        <p14:creationId xmlns:p14="http://schemas.microsoft.com/office/powerpoint/2010/main" val="338913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delse">
  <a:themeElements>
    <a:clrScheme name="Ledels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klassis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19096</TotalTime>
  <Words>3912</Words>
  <Application>Microsoft Office PowerPoint</Application>
  <PresentationFormat>Skjermfremvisning (4:3)</PresentationFormat>
  <Paragraphs>275</Paragraphs>
  <Slides>11</Slides>
  <Notes>11</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11</vt:i4>
      </vt:variant>
    </vt:vector>
  </HeadingPairs>
  <TitlesOfParts>
    <vt:vector size="20" baseType="lpstr">
      <vt:lpstr>Arial</vt:lpstr>
      <vt:lpstr>Arial Black</vt:lpstr>
      <vt:lpstr>Berlin Sans FB Demi</vt:lpstr>
      <vt:lpstr>Calibri</vt:lpstr>
      <vt:lpstr>Century Gothic</vt:lpstr>
      <vt:lpstr>Courier New</vt:lpstr>
      <vt:lpstr>Times New Roman</vt:lpstr>
      <vt:lpstr>Wingdings</vt:lpstr>
      <vt:lpstr>Ledelse</vt:lpstr>
      <vt:lpstr>«Å følge Jesus i en kjønnsnøytral tid»  Jesus som forbilde  og Bibelen som autoritet – Hva står på spill?</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  Tre grunnpillarer  i bibelsk familieteologi</vt:lpstr>
      <vt:lpstr>PowerPoint-presentasjon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dc:creator>
  <cp:lastModifiedBy>Øivind Benestad</cp:lastModifiedBy>
  <cp:revision>771</cp:revision>
  <cp:lastPrinted>2021-02-27T15:59:27Z</cp:lastPrinted>
  <dcterms:created xsi:type="dcterms:W3CDTF">2016-09-22T08:37:23Z</dcterms:created>
  <dcterms:modified xsi:type="dcterms:W3CDTF">2022-08-25T09:49:31Z</dcterms:modified>
</cp:coreProperties>
</file>