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579" r:id="rId2"/>
    <p:sldId id="676" r:id="rId3"/>
    <p:sldId id="584" r:id="rId4"/>
    <p:sldId id="523" r:id="rId5"/>
    <p:sldId id="530" r:id="rId6"/>
    <p:sldId id="504" r:id="rId7"/>
    <p:sldId id="660" r:id="rId8"/>
    <p:sldId id="659" r:id="rId9"/>
    <p:sldId id="662" r:id="rId10"/>
    <p:sldId id="663" r:id="rId11"/>
    <p:sldId id="670" r:id="rId12"/>
    <p:sldId id="666" r:id="rId13"/>
    <p:sldId id="675" r:id="rId14"/>
    <p:sldId id="674" r:id="rId15"/>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ection>
        <p14:section name="Inndeling uten navn" id="{6DB5CC50-E968-407C-A701-CFFDB6BC30ED}">
          <p14:sldIdLst>
            <p14:sldId id="579"/>
            <p14:sldId id="676"/>
            <p14:sldId id="584"/>
            <p14:sldId id="523"/>
            <p14:sldId id="530"/>
            <p14:sldId id="504"/>
            <p14:sldId id="660"/>
            <p14:sldId id="659"/>
            <p14:sldId id="662"/>
            <p14:sldId id="663"/>
            <p14:sldId id="670"/>
            <p14:sldId id="666"/>
            <p14:sldId id="675"/>
            <p14:sldId id="6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73410" autoAdjust="0"/>
  </p:normalViewPr>
  <p:slideViewPr>
    <p:cSldViewPr>
      <p:cViewPr varScale="1">
        <p:scale>
          <a:sx n="76" d="100"/>
          <a:sy n="76" d="100"/>
        </p:scale>
        <p:origin x="4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1762" y="-82"/>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278315" cy="339724"/>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sz="quarter" idx="1"/>
          </p:nvPr>
        </p:nvSpPr>
        <p:spPr>
          <a:xfrm>
            <a:off x="5592769" y="4"/>
            <a:ext cx="4278312" cy="339724"/>
          </a:xfrm>
          <a:prstGeom prst="rect">
            <a:avLst/>
          </a:prstGeom>
        </p:spPr>
        <p:txBody>
          <a:bodyPr vert="horz" lIns="91430" tIns="45714" rIns="91430" bIns="45714" rtlCol="0"/>
          <a:lstStyle>
            <a:lvl1pPr algn="r">
              <a:defRPr sz="1200"/>
            </a:lvl1pPr>
          </a:lstStyle>
          <a:p>
            <a:fld id="{B24960D3-6A88-463C-9B61-449CBD256996}" type="datetimeFigureOut">
              <a:rPr lang="nb-NO" smtClean="0"/>
              <a:t>25.08.2022</a:t>
            </a:fld>
            <a:endParaRPr lang="nb-NO"/>
          </a:p>
        </p:txBody>
      </p:sp>
      <p:sp>
        <p:nvSpPr>
          <p:cNvPr id="4" name="Plassholder for bunntekst 3"/>
          <p:cNvSpPr>
            <a:spLocks noGrp="1"/>
          </p:cNvSpPr>
          <p:nvPr>
            <p:ph type="ftr" sz="quarter" idx="2"/>
          </p:nvPr>
        </p:nvSpPr>
        <p:spPr>
          <a:xfrm>
            <a:off x="1" y="6456365"/>
            <a:ext cx="4278315" cy="339724"/>
          </a:xfrm>
          <a:prstGeom prst="rect">
            <a:avLst/>
          </a:prstGeom>
        </p:spPr>
        <p:txBody>
          <a:bodyPr vert="horz" lIns="91430" tIns="45714" rIns="91430" bIns="45714" rtlCol="0" anchor="b"/>
          <a:lstStyle>
            <a:lvl1pPr algn="l">
              <a:defRPr sz="1200"/>
            </a:lvl1pPr>
          </a:lstStyle>
          <a:p>
            <a:endParaRPr lang="nb-NO"/>
          </a:p>
        </p:txBody>
      </p:sp>
      <p:sp>
        <p:nvSpPr>
          <p:cNvPr id="5" name="Plassholder for lysbildenummer 4"/>
          <p:cNvSpPr>
            <a:spLocks noGrp="1"/>
          </p:cNvSpPr>
          <p:nvPr>
            <p:ph type="sldNum" sz="quarter" idx="3"/>
          </p:nvPr>
        </p:nvSpPr>
        <p:spPr>
          <a:xfrm>
            <a:off x="5592769" y="6456365"/>
            <a:ext cx="4278312" cy="339724"/>
          </a:xfrm>
          <a:prstGeom prst="rect">
            <a:avLst/>
          </a:prstGeom>
        </p:spPr>
        <p:txBody>
          <a:bodyPr vert="horz" lIns="91430" tIns="45714" rIns="91430" bIns="45714"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3"/>
            <a:ext cx="4278153" cy="339883"/>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idx="1"/>
          </p:nvPr>
        </p:nvSpPr>
        <p:spPr>
          <a:xfrm>
            <a:off x="5592229" y="3"/>
            <a:ext cx="4278153" cy="339883"/>
          </a:xfrm>
          <a:prstGeom prst="rect">
            <a:avLst/>
          </a:prstGeom>
        </p:spPr>
        <p:txBody>
          <a:bodyPr vert="horz" lIns="91430" tIns="45714" rIns="91430" bIns="45714" rtlCol="0"/>
          <a:lstStyle>
            <a:lvl1pPr algn="r">
              <a:defRPr sz="1200"/>
            </a:lvl1pPr>
          </a:lstStyle>
          <a:p>
            <a:fld id="{A3E2996C-EDB7-4D66-820D-0FE512E49316}" type="datetime6">
              <a:rPr lang="nb-NO" smtClean="0"/>
              <a:t>august 22</a:t>
            </a:fld>
            <a:endParaRPr lang="nb-NO"/>
          </a:p>
        </p:txBody>
      </p:sp>
      <p:sp>
        <p:nvSpPr>
          <p:cNvPr id="4" name="Plassholder for lysbild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30" tIns="45714" rIns="91430" bIns="45714" rtlCol="0" anchor="ctr"/>
          <a:lstStyle/>
          <a:p>
            <a:endParaRPr lang="nb-NO"/>
          </a:p>
        </p:txBody>
      </p:sp>
      <p:sp>
        <p:nvSpPr>
          <p:cNvPr id="5" name="Plassholder for notater 4"/>
          <p:cNvSpPr>
            <a:spLocks noGrp="1"/>
          </p:cNvSpPr>
          <p:nvPr>
            <p:ph type="body" sz="quarter" idx="3"/>
          </p:nvPr>
        </p:nvSpPr>
        <p:spPr>
          <a:xfrm>
            <a:off x="987267" y="3228898"/>
            <a:ext cx="7898130" cy="3058954"/>
          </a:xfrm>
          <a:prstGeom prst="rect">
            <a:avLst/>
          </a:prstGeom>
        </p:spPr>
        <p:txBody>
          <a:bodyPr vert="horz" lIns="91430" tIns="45714" rIns="91430"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456617"/>
            <a:ext cx="4278153" cy="339883"/>
          </a:xfrm>
          <a:prstGeom prst="rect">
            <a:avLst/>
          </a:prstGeom>
        </p:spPr>
        <p:txBody>
          <a:bodyPr vert="horz" lIns="91430" tIns="45714" rIns="91430" bIns="45714"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592229" y="6456617"/>
            <a:ext cx="4278153" cy="339883"/>
          </a:xfrm>
          <a:prstGeom prst="rect">
            <a:avLst/>
          </a:prstGeom>
        </p:spPr>
        <p:txBody>
          <a:bodyPr vert="horz" lIns="91430" tIns="45714" rIns="91430" bIns="45714"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mlivsbanken.no.5.erkunde.no/file/hva-kan-vi-gjore-med-sporsm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ff.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verdidebatt.no/innlegg/11661059-noen-elsker-flere-enn-en" TargetMode="External"/><Relationship Id="rId13" Type="http://schemas.openxmlformats.org/officeDocument/2006/relationships/hyperlink" Target="https://www.vg.no/tag/60822354-007b-43aa-952d-34b830ab546c/eggdonasjon" TargetMode="External"/><Relationship Id="rId18" Type="http://schemas.openxmlformats.org/officeDocument/2006/relationships/hyperlink" Target="https://www.nrk.no/norge/arbeiderpartiet-apner-for-hen-1.13361788" TargetMode="External"/><Relationship Id="rId3" Type="http://schemas.openxmlformats.org/officeDocument/2006/relationships/hyperlink" Target="https://samlivsbanken.no/file/der-menn-foder-barn-med-sporsmal.pdf" TargetMode="External"/><Relationship Id="rId7" Type="http://schemas.openxmlformats.org/officeDocument/2006/relationships/hyperlink" Target="http://www.polynorge.no/" TargetMode="External"/><Relationship Id="rId12" Type="http://schemas.openxmlformats.org/officeDocument/2006/relationships/hyperlink" Target="https://www.aftenposten.no/meninger/kronikk/i/qALLrm/dekonstruksjonen-av-mann-og-kvinne" TargetMode="External"/><Relationship Id="rId17" Type="http://schemas.openxmlformats.org/officeDocument/2006/relationships/hyperlink" Target="https://www.nrk.no/vestland/ny-forskning_-_-skilsmissebarn-kan-bli-sjuke-utan-far-1.14822017" TargetMode="External"/><Relationship Id="rId2" Type="http://schemas.openxmlformats.org/officeDocument/2006/relationships/slide" Target="../slides/slide14.xml"/><Relationship Id="rId16" Type="http://schemas.openxmlformats.org/officeDocument/2006/relationships/hyperlink" Target="https://www.vg.no/nyheter/meninger/i/xPEj8R/politimann-kjaere-fravaerende-far" TargetMode="External"/><Relationship Id="rId20" Type="http://schemas.openxmlformats.org/officeDocument/2006/relationships/hyperlink" Target="http://www.transinfo.no/" TargetMode="External"/><Relationship Id="rId1" Type="http://schemas.openxmlformats.org/officeDocument/2006/relationships/notesMaster" Target="../notesMasters/notesMaster1.xml"/><Relationship Id="rId6" Type="http://schemas.openxmlformats.org/officeDocument/2006/relationships/hyperlink" Target="https://www.regjeringen.no/no/dokumenter/horing---utredning-om-det-strafferettslige-diskrimineringsvernet/id2606774/" TargetMode="External"/><Relationship Id="rId11" Type="http://schemas.openxmlformats.org/officeDocument/2006/relationships/hyperlink" Target="https://www.nrk.no/video/PS*257951" TargetMode="External"/><Relationship Id="rId5" Type="http://schemas.openxmlformats.org/officeDocument/2006/relationships/hyperlink" Target="https://samlivsbanken.no/file/horingssvar-fra-stiftelsen-morfarbarn-om-diskrimineringsvernet-i-straffeloven.pdf" TargetMode="External"/><Relationship Id="rId15" Type="http://schemas.openxmlformats.org/officeDocument/2006/relationships/hyperlink" Target="https://www.nrk.no/ytring/alle-mann-til-kateteret-1.14811708%C2%A0" TargetMode="External"/><Relationship Id="rId10" Type="http://schemas.openxmlformats.org/officeDocument/2006/relationships/hyperlink" Target="https://www.kk.no/livet/hanne-er-samboer-med-to-menn--i-tillegg-til-a-ha-en-kjaereste/70391815" TargetMode="External"/><Relationship Id="rId19" Type="http://schemas.openxmlformats.org/officeDocument/2006/relationships/hyperlink" Target="https://www.aftenposten.no/viten/i/pAm6/Bor-vi-begynne-a-si-hen-i-tillegg-til-hun-og-han-ogsa-i-Norge" TargetMode="External"/><Relationship Id="rId4" Type="http://schemas.openxmlformats.org/officeDocument/2006/relationships/hyperlink" Target="https://www.argumentagder.no/post/kj%C3%B8nnsidentitet-i-fri-flyt" TargetMode="External"/><Relationship Id="rId9" Type="http://schemas.openxmlformats.org/officeDocument/2006/relationships/hyperlink" Target="https://www.tv2.no/a/10212923" TargetMode="External"/><Relationship Id="rId14" Type="http://schemas.openxmlformats.org/officeDocument/2006/relationships/hyperlink" Target="https://www.verdidebatt.no/innlegg/11726128-familiepolitikk-pa-ville-veier"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nrk.no/norge/arbeiderpartiet-apner-for-hen-1.13361788" TargetMode="External"/><Relationship Id="rId3" Type="http://schemas.openxmlformats.org/officeDocument/2006/relationships/hyperlink" Target="https://www.nrk.no/video/PS*257951" TargetMode="External"/><Relationship Id="rId7" Type="http://schemas.openxmlformats.org/officeDocument/2006/relationships/hyperlink" Target="https://www.kk.no/livet/hanne-er-samboer-med-to-menn--i-tillegg-til-a-ha-en-kjaereste/7039181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eher.no/kjendis/venter-barn-med-sin-yngste-kone/64786747" TargetMode="External"/><Relationship Id="rId5" Type="http://schemas.openxmlformats.org/officeDocument/2006/relationships/hyperlink" Target="https://www.regjeringen.no/no/dokumenter/horing---utredning-om-det-strafferettslige-diskrimineringsvernet/id2606774/" TargetMode="External"/><Relationship Id="rId4" Type="http://schemas.openxmlformats.org/officeDocument/2006/relationships/hyperlink" Target="https://samlivsbanken.no/file/horingssvar-fra-stiftelsen-morfarbarn-om-diskrimineringsvernet-i-straffeloven.pdf" TargetMode="External"/><Relationship Id="rId9" Type="http://schemas.openxmlformats.org/officeDocument/2006/relationships/hyperlink" Target="https://www.aftenposten.no/viten/i/pAm6/Bor-vi-begynne-a-si-hen-i-tillegg-til-hun-og-han-ogsa-i-Norg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mlivsbanken.no/underside-for-ekteskapserklering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gjeringen.no/no/dokumenter/horing---utredning-om-det-strafferettslige-diskrimineringsvernet/id2606774/?expand=horingssva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regjeringen.no/no/dokumenter/horing---utredning-om-det-strafferettslige-diskrimineringsvernet/id2606774/" TargetMode="External"/><Relationship Id="rId4" Type="http://schemas.openxmlformats.org/officeDocument/2006/relationships/hyperlink" Target="https://www.regjeringen.no/no/dokumenter/horing---utredning-om-det-strafferettslige-diskrimineringsvernet/id2606774/?uid=4f2f3ebf-318c-46f4-bbae-183a86accbe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Tema 5 gir en oversikt over en del av de krevende utfordringene og konsekvensene  som kristen teologi, menigheter og enkeltpersoner trolig vil stå overfor de neste årene.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Hvordan skal vi på ulike arenaer møte utfordringene? </a:t>
            </a:r>
          </a:p>
          <a:p>
            <a:r>
              <a:rPr lang="nb-NO" sz="1200" kern="1200" dirty="0">
                <a:solidFill>
                  <a:schemeClr val="tx1"/>
                </a:solidFill>
                <a:effectLst/>
                <a:latin typeface="+mn-lt"/>
                <a:ea typeface="+mn-ea"/>
                <a:cs typeface="+mn-cs"/>
              </a:rPr>
              <a:t>Hva kan og bør vi gjøre?</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Tree>
    <p:extLst>
      <p:ext uri="{BB962C8B-B14F-4D97-AF65-F5344CB8AC3E}">
        <p14:creationId xmlns:p14="http://schemas.microsoft.com/office/powerpoint/2010/main" val="285401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F. MEDIA</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NORSK MEDIEVIRKELIGHET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finnes svært få aviser eller medier i Norge med en verdikonservativ profil.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kulturkampen som foregår omkring kjønn og seksualitet, samlivsformer og barn, støtter de fleste norske aviser og medier den radikale kjønnsideologien. Kritiske spørsmål, konsekvensanalyser og gravejournalistikk innenfor denne tematikken forekommer sjelden. Ensrettingen synes å dominere.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FEM GOD RÅD.</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Reflektér</a:t>
            </a:r>
            <a:r>
              <a:rPr lang="nb-NO" sz="1200" kern="1200" dirty="0">
                <a:solidFill>
                  <a:schemeClr val="tx1"/>
                </a:solidFill>
                <a:effectLst/>
                <a:latin typeface="+mn-lt"/>
                <a:ea typeface="+mn-ea"/>
                <a:cs typeface="+mn-cs"/>
              </a:rPr>
              <a:t> over de fem rådene, og prat eventuelt med noen som har litt erfaring med media. </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 LEDERFELLESSKAP</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Hvordan fungerer dette på hjemstedet ditt/deres?</a:t>
            </a:r>
          </a:p>
          <a:p>
            <a:r>
              <a:rPr lang="nb-NO" sz="1200" kern="1200" dirty="0">
                <a:solidFill>
                  <a:schemeClr val="tx1"/>
                </a:solidFill>
                <a:effectLst/>
                <a:latin typeface="+mn-lt"/>
                <a:ea typeface="+mn-ea"/>
                <a:cs typeface="+mn-cs"/>
              </a:rPr>
              <a:t> Hvordan kan det eventuelt forbedres?</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NB: Innholdet på de seks foregående lysbildene finnes også på tema-arket </a:t>
            </a:r>
            <a:endParaRPr lang="nb-NO" sz="1200" kern="1200" dirty="0">
              <a:solidFill>
                <a:schemeClr val="tx1"/>
              </a:solidFill>
              <a:effectLst/>
              <a:latin typeface="+mn-lt"/>
              <a:ea typeface="+mn-ea"/>
              <a:cs typeface="+mn-cs"/>
            </a:endParaRPr>
          </a:p>
          <a:p>
            <a:r>
              <a:rPr lang="nb-NO" sz="1200" b="1" i="1" u="sng" kern="1200" dirty="0">
                <a:solidFill>
                  <a:schemeClr val="tx1"/>
                </a:solidFill>
                <a:effectLst/>
                <a:latin typeface="+mn-lt"/>
                <a:ea typeface="+mn-ea"/>
                <a:cs typeface="+mn-cs"/>
                <a:hlinkClick r:id="rId3"/>
              </a:rPr>
              <a:t>Hvordan forholder vi oss? Hva gjør vi?</a:t>
            </a:r>
            <a:endParaRPr lang="nb-NO" sz="1200" kern="1200" dirty="0">
              <a:solidFill>
                <a:schemeClr val="tx1"/>
              </a:solidFill>
              <a:effectLst/>
              <a:latin typeface="+mn-lt"/>
              <a:ea typeface="+mn-ea"/>
              <a:cs typeface="+mn-cs"/>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28679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 BARNEHAGE OG SKOLE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HVORDAN FORHOLDE SEG? </a:t>
            </a:r>
            <a:r>
              <a:rPr lang="nb-NO" sz="1200" kern="1200" dirty="0">
                <a:solidFill>
                  <a:schemeClr val="tx1"/>
                </a:solidFill>
                <a:effectLst/>
                <a:latin typeface="+mn-lt"/>
                <a:ea typeface="+mn-ea"/>
                <a:cs typeface="+mn-cs"/>
              </a:rPr>
              <a:t>Foreldre med barn i skole og barnehage står overfor store utfordringer </a:t>
            </a:r>
            <a:r>
              <a:rPr lang="nb-NO" sz="1200" kern="1200" dirty="0" err="1">
                <a:solidFill>
                  <a:schemeClr val="tx1"/>
                </a:solidFill>
                <a:effectLst/>
                <a:latin typeface="+mn-lt"/>
                <a:ea typeface="+mn-ea"/>
                <a:cs typeface="+mn-cs"/>
              </a:rPr>
              <a:t>mht</a:t>
            </a:r>
            <a:r>
              <a:rPr lang="nb-NO" sz="1200" kern="1200" dirty="0">
                <a:solidFill>
                  <a:schemeClr val="tx1"/>
                </a:solidFill>
                <a:effectLst/>
                <a:latin typeface="+mn-lt"/>
                <a:ea typeface="+mn-ea"/>
                <a:cs typeface="+mn-cs"/>
              </a:rPr>
              <a:t> undervisning om kjønn, seksualitet og samliv.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På en mer aktiv måte enn tidligere vil det være nødvendig å følge med i skolebøker og ukeplaner og etterspørre informasjon fra lærere og rektor hva som blir kommunisert om kjønn, seksualitet og familie.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Snakk med andre foreldre. Gå sammen med en eller flere foreldre til læreren/ barnehagestyrer/ rektor og </a:t>
            </a:r>
            <a:r>
              <a:rPr lang="nb-NO" sz="1200" kern="1200" dirty="0" err="1">
                <a:solidFill>
                  <a:schemeClr val="tx1"/>
                </a:solidFill>
                <a:effectLst/>
                <a:latin typeface="+mn-lt"/>
                <a:ea typeface="+mn-ea"/>
                <a:cs typeface="+mn-cs"/>
              </a:rPr>
              <a:t>presentér</a:t>
            </a:r>
            <a:r>
              <a:rPr lang="nb-NO" sz="1200" kern="1200" dirty="0">
                <a:solidFill>
                  <a:schemeClr val="tx1"/>
                </a:solidFill>
                <a:effectLst/>
                <a:latin typeface="+mn-lt"/>
                <a:ea typeface="+mn-ea"/>
                <a:cs typeface="+mn-cs"/>
              </a:rPr>
              <a:t> synspunktene deres, om nødvendig. Prøv å finne akseptable løsninger og kompromisser .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Bønnegrupper</a:t>
            </a:r>
            <a:r>
              <a:rPr lang="nb-NO" sz="1200" kern="1200" dirty="0">
                <a:solidFill>
                  <a:schemeClr val="tx1"/>
                </a:solidFill>
                <a:effectLst/>
                <a:latin typeface="+mn-lt"/>
                <a:ea typeface="+mn-ea"/>
                <a:cs typeface="+mn-cs"/>
              </a:rPr>
              <a:t>. «Mødre i bønn» er den norske avdelingen av Moms in </a:t>
            </a:r>
            <a:r>
              <a:rPr lang="nb-NO" sz="1200" kern="1200" dirty="0" err="1">
                <a:solidFill>
                  <a:schemeClr val="tx1"/>
                </a:solidFill>
                <a:effectLst/>
                <a:latin typeface="+mn-lt"/>
                <a:ea typeface="+mn-ea"/>
                <a:cs typeface="+mn-cs"/>
              </a:rPr>
              <a:t>Prayer</a:t>
            </a:r>
            <a:r>
              <a:rPr lang="nb-NO" sz="1200" kern="1200" dirty="0">
                <a:solidFill>
                  <a:schemeClr val="tx1"/>
                </a:solidFill>
                <a:effectLst/>
                <a:latin typeface="+mn-lt"/>
                <a:ea typeface="+mn-ea"/>
                <a:cs typeface="+mn-cs"/>
              </a:rPr>
              <a:t>. Arbeidet vokser og har nå over 150 bønnegrupper i Norge. Se mer på www.MomsInPrayer.no.</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BIBELSK OVERBEVISNING. </a:t>
            </a:r>
            <a:r>
              <a:rPr lang="nb-NO" sz="1200" kern="1200" dirty="0">
                <a:solidFill>
                  <a:schemeClr val="tx1"/>
                </a:solidFill>
                <a:effectLst/>
                <a:latin typeface="+mn-lt"/>
                <a:ea typeface="+mn-ea"/>
                <a:cs typeface="+mn-cs"/>
              </a:rPr>
              <a:t>Som foreldre og besteforeldre må vi være tydelige overfor barna og ungdommene våre at vi som kristne kan ha andre verdier og andre overbevisninger om rett og galt enn det lærerne og skolen har. Ikke alt det de hører på skolen, stemmer med det Jesus lærte oss, med Guds vilje og med budskapet i Bibelen.</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KRISTNE SKOLER OG BARNEHAGER. </a:t>
            </a:r>
            <a:r>
              <a:rPr lang="nb-NO" sz="1200" kern="1200" dirty="0">
                <a:solidFill>
                  <a:schemeClr val="tx1"/>
                </a:solidFill>
                <a:effectLst/>
                <a:latin typeface="+mn-lt"/>
                <a:ea typeface="+mn-ea"/>
                <a:cs typeface="+mn-cs"/>
              </a:rPr>
              <a:t>Utsagnene i dette punktet burde være selvsagte, men står under press. Et ressurssted for denne tematikken er nettstedet til Kristne Friskolers Forbund: </a:t>
            </a:r>
            <a:r>
              <a:rPr lang="nb-NO" sz="1200" u="sng" kern="1200" dirty="0">
                <a:solidFill>
                  <a:schemeClr val="tx1"/>
                </a:solidFill>
                <a:effectLst/>
                <a:latin typeface="+mn-lt"/>
                <a:ea typeface="+mn-ea"/>
                <a:cs typeface="+mn-cs"/>
                <a:hlinkClick r:id="rId3"/>
              </a:rPr>
              <a:t>www.kff.no</a:t>
            </a:r>
            <a:endParaRPr lang="nb-NO" sz="1200" kern="1200" dirty="0">
              <a:solidFill>
                <a:schemeClr val="tx1"/>
              </a:solidFill>
              <a:effectLst/>
              <a:latin typeface="+mn-lt"/>
              <a:ea typeface="+mn-ea"/>
              <a:cs typeface="+mn-cs"/>
            </a:endParaRPr>
          </a:p>
          <a:p>
            <a:pPr marL="0" indent="0">
              <a:buFont typeface="Arial" charset="0"/>
              <a:buNone/>
            </a:pPr>
            <a:endParaRPr lang="nb-NO" b="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Tree>
    <p:extLst>
      <p:ext uri="{BB962C8B-B14F-4D97-AF65-F5344CB8AC3E}">
        <p14:creationId xmlns:p14="http://schemas.microsoft.com/office/powerpoint/2010/main" val="340839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 SAMFUNN</a:t>
            </a:r>
            <a:r>
              <a:rPr lang="nb-NO" sz="1200" b="1" kern="1200" baseline="0" dirty="0">
                <a:solidFill>
                  <a:schemeClr val="tx1"/>
                </a:solidFill>
                <a:effectLst/>
                <a:latin typeface="+mn-lt"/>
                <a:ea typeface="+mn-ea"/>
                <a:cs typeface="+mn-cs"/>
              </a:rPr>
              <a:t> OG LOVGIVNING</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SAMFUNNSUTVIKLINGEN.</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dagens kulturelle klima – der individets følelser og krav i stor grad trumfer biologi og objektive kriterier – må vi venne oss til at bibelsk samlivsetikk blir avvist som irrelevant i samfunnets lovgivning og praksis.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Vårt fokus i denne situasjonen bør være å støtte hverandre og alle dem som ønsker å forsvare biologisk kjønnsforståelse, barns rett til mor og far, ekteskapet som en institusjon for mann og kvinne, og mor-far-barn-relasjonens unike betydning. Vi må dessuten arbeide for at det skal være legitimt og lovlig å forkynne, undervise og ta konsekvensene av vår overbevisning om kjønn, seksualitet og samliv uten å møte marginalisering, sanksjoner og straffereaksjoner.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TYDELIG MINORITET.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Selv om bekjennende kristne i Norge er en minoritet, må vi la vår stemme høre – tro mot sannheten i kjærlighet.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ARGUMENTASJONEN.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den offentlige arena må vi som regel bruke allmenne argumenter for å nå fram med budskapet vårt. Stikkord i denne sammenheng kan blant annet være disse </a:t>
            </a:r>
            <a:r>
              <a:rPr lang="nb-NO" sz="1200" i="1" kern="1200" dirty="0">
                <a:solidFill>
                  <a:schemeClr val="tx1"/>
                </a:solidFill>
                <a:effectLst/>
                <a:latin typeface="+mn-lt"/>
                <a:ea typeface="+mn-ea"/>
                <a:cs typeface="+mn-cs"/>
              </a:rPr>
              <a:t>(den følgende listen er mer omfattende enn den som står på lysbildet)</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FNs Barnekonvensjon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barneperspektivet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samvittighetsfriheten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ytringsfriheten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gjensidig toleranse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barns rett til sin biologiske mor og far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mor-far-barn-relasjonens unike betydning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kjønnspolariteten mellom mann og kvinne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usaklig bruk av ord som «rettigheter / diskriminering / likestilling / intoleranse»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retten til å kjenne sine røtter og opphav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barn som den stemmeløse tredje part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kjønnsceller som salgsvare på barnemarkedet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forvirring om kjønn og identitet som et mulig resultat av grenseløst seksuelt mangfold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osv.</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At vi vanligvis argumenterer allment i det offentlige rom, betyr selvsagt ikke at vi skal prøve å skjule inspirasjonen vi får fra Bibelen og fra vår tro på en Skaper som har skapt alle mennesker i sitt bilde, med samme verdi og menneskeverd. I noen sekulære sammenhenger kan det også være riktig og viktig å sitere fra Bibelen, eller avlegge et personlig vitnesbyrd om hvordan troen vår på Jesus Kristus gir en grunnvoll å stå på, et kart å gå etter og en Frelser som gir oss trygghet og glede.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LYS OG SALT.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Hvis vi tar på alvor vårt ansvar som lys og salt, bør det være naturlig for kristne å vurdere å engasjere seg politisk for en kortere eller lengre periode – ikke for å presse bibelsk etikk ned over hodet på folk, men for å påvirke samfunnet med gode, bærekraftige og barnevennlige verdier og løsninger.</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1878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35313" y="487363"/>
            <a:ext cx="3252787" cy="2441575"/>
          </a:xfrm>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TYDELIG JA-BUDSKAP</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viktig å stadig minne seg selv (og andre) på at vårt kristne utgangspunkt og vår motivasjon er vårt JA til Guds gode vilje.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La oss oppmuntre hverandre til å bruke denne innfallsvinkelen når vi reflekterer over tematikken og når vi snakker med andre.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Reflektér</a:t>
            </a:r>
            <a:r>
              <a:rPr lang="nb-NO" sz="1200" kern="1200" dirty="0">
                <a:solidFill>
                  <a:schemeClr val="tx1"/>
                </a:solidFill>
                <a:effectLst/>
                <a:latin typeface="+mn-lt"/>
                <a:ea typeface="+mn-ea"/>
                <a:cs typeface="+mn-cs"/>
              </a:rPr>
              <a:t> over de ni Ja-budskapene på lysbildet og tenk eventuelt over om du har  andre sannheter/verdier/Ja-budskap du kunne tenke deg å bruke i samtaler med andre.</a:t>
            </a: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13</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80914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u="none" kern="1200" dirty="0">
                <a:solidFill>
                  <a:schemeClr val="tx1"/>
                </a:solidFill>
                <a:effectLst/>
                <a:latin typeface="+mn-lt"/>
                <a:ea typeface="+mn-ea"/>
                <a:cs typeface="+mn-cs"/>
              </a:rPr>
              <a:t>HENVISNINGER</a:t>
            </a:r>
            <a:r>
              <a:rPr lang="nb-NO" sz="1200" b="1" u="none" kern="1200" baseline="0" dirty="0">
                <a:solidFill>
                  <a:schemeClr val="tx1"/>
                </a:solidFill>
                <a:effectLst/>
                <a:latin typeface="+mn-lt"/>
                <a:ea typeface="+mn-ea"/>
                <a:cs typeface="+mn-cs"/>
              </a:rPr>
              <a:t> OG LINKER I TEMA 5</a:t>
            </a:r>
          </a:p>
          <a:p>
            <a:endParaRPr lang="nb-NO" sz="1200" b="1"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solidFill>
                  <a:srgbClr val="FF0000"/>
                </a:solidFill>
                <a:effectLst/>
                <a:latin typeface="Calibri" panose="020F0502020204030204" pitchFamily="34" charset="0"/>
                <a:ea typeface="Times New Roman" panose="02020603050405020304" pitchFamily="18" charset="0"/>
              </a:rPr>
              <a:t>NB: Dessverre </a:t>
            </a:r>
            <a:r>
              <a:rPr lang="nb-NO" sz="1200" b="1" i="0" u="sng" baseline="0" dirty="0">
                <a:solidFill>
                  <a:srgbClr val="FF0000"/>
                </a:solidFill>
                <a:effectLst/>
                <a:latin typeface="Calibri" panose="020F0502020204030204" pitchFamily="34" charset="0"/>
                <a:ea typeface="Times New Roman" panose="02020603050405020304" pitchFamily="18" charset="0"/>
              </a:rPr>
              <a:t>virker IKKE linker til internett</a:t>
            </a:r>
            <a:r>
              <a:rPr lang="nb-NO" sz="1200" b="0" baseline="0" dirty="0">
                <a:solidFill>
                  <a:srgbClr val="FF0000"/>
                </a:solidFill>
                <a:effectLst/>
                <a:latin typeface="Calibri" panose="020F0502020204030204" pitchFamily="34" charset="0"/>
                <a:ea typeface="Times New Roman" panose="02020603050405020304" pitchFamily="18" charset="0"/>
              </a:rPr>
              <a:t> i notatfeltet for PowerPoint. Du må derfor gå til </a:t>
            </a:r>
            <a:r>
              <a:rPr lang="nb-NO" sz="1200" b="0" baseline="0" dirty="0">
                <a:solidFill>
                  <a:srgbClr val="C00000"/>
                </a:solidFill>
                <a:effectLst/>
                <a:latin typeface="Calibri" panose="020F0502020204030204" pitchFamily="34" charset="0"/>
                <a:ea typeface="Times New Roman" panose="02020603050405020304" pitchFamily="18" charset="0"/>
              </a:rPr>
              <a:t>dokumentet</a:t>
            </a:r>
            <a:r>
              <a:rPr lang="nb-NO" sz="1200" b="0" baseline="0" dirty="0">
                <a:solidFill>
                  <a:srgbClr val="FF0000"/>
                </a:solidFill>
                <a:effectLst/>
                <a:latin typeface="Calibri" panose="020F0502020204030204" pitchFamily="34" charset="0"/>
                <a:ea typeface="Times New Roman" panose="02020603050405020304" pitchFamily="18" charset="0"/>
              </a:rPr>
              <a:t> </a:t>
            </a:r>
            <a:r>
              <a:rPr lang="nb-NO" sz="1200" b="1" i="1" baseline="0" dirty="0">
                <a:solidFill>
                  <a:srgbClr val="FF0000"/>
                </a:solidFill>
                <a:effectLst/>
                <a:latin typeface="Calibri" panose="020F0502020204030204" pitchFamily="34" charset="0"/>
                <a:ea typeface="Times New Roman" panose="02020603050405020304" pitchFamily="18" charset="0"/>
              </a:rPr>
              <a:t>Detaljert bakgrunnsstoff </a:t>
            </a:r>
            <a:r>
              <a:rPr lang="nb-NO" sz="1200" b="0" baseline="0" dirty="0">
                <a:solidFill>
                  <a:srgbClr val="FF0000"/>
                </a:solidFill>
                <a:effectLst/>
                <a:latin typeface="Calibri" panose="020F0502020204030204" pitchFamily="34" charset="0"/>
                <a:ea typeface="Times New Roman" panose="02020603050405020304" pitchFamily="18" charset="0"/>
              </a:rPr>
              <a:t>og finne aktive linker der – enten i teksten ved et lysbilde, eller i fotnotene. Der hvor vi har oppgitt nettadressen, kan du kopiere den og lime den inn i adressefeltet på internett.</a:t>
            </a:r>
            <a:endParaRPr lang="nb-NO" sz="1200" b="0" baseline="0" dirty="0">
              <a:solidFill>
                <a:srgbClr val="FF0000"/>
              </a:solidFill>
              <a:effectLst/>
              <a:latin typeface="Times New Roman" panose="02020603050405020304" pitchFamily="18" charset="0"/>
              <a:ea typeface="Times New Roman" panose="02020603050405020304" pitchFamily="18" charset="0"/>
            </a:endParaRPr>
          </a:p>
          <a:p>
            <a:endParaRPr lang="nb-NO" sz="1200" u="none"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Endring av juridisk kjønn m.m.</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Mer stoff om endring av juridisk kjønn finnes i bakgrunnsstoffet til PowerPoint-lysbildet kalt «Endring av juridisk kjønn – også for barn og unge», i Tema 2. </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Se den informative teksten på tema-arket </a:t>
            </a:r>
            <a:r>
              <a:rPr lang="nb-NO" sz="1200" i="1" u="sng" kern="1200" dirty="0">
                <a:solidFill>
                  <a:schemeClr val="tx1"/>
                </a:solidFill>
                <a:effectLst/>
                <a:latin typeface="+mn-lt"/>
                <a:ea typeface="+mn-ea"/>
                <a:cs typeface="+mn-cs"/>
                <a:hlinkClick r:id="rId3"/>
              </a:rPr>
              <a:t>Vidunderlige nye Norge: Der menn føder barn</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Tema-arket ligger også i Ekstra ressurser på hovedsiden for Tema 2.</a:t>
            </a:r>
          </a:p>
          <a:p>
            <a:r>
              <a:rPr lang="nb-NO" sz="1200" b="1" kern="1200" dirty="0">
                <a:solidFill>
                  <a:schemeClr val="tx1"/>
                </a:solidFill>
                <a:effectLst/>
                <a:latin typeface="+mn-lt"/>
                <a:ea typeface="+mn-ea"/>
                <a:cs typeface="+mn-cs"/>
              </a:rPr>
              <a:t>c)</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4"/>
              </a:rPr>
              <a:t>Kjønnsidentitet i fri flyt?</a:t>
            </a:r>
            <a:r>
              <a:rPr lang="nb-NO" sz="1200" kern="1200" dirty="0">
                <a:solidFill>
                  <a:schemeClr val="tx1"/>
                </a:solidFill>
                <a:effectLst/>
                <a:latin typeface="+mn-lt"/>
                <a:ea typeface="+mn-ea"/>
                <a:cs typeface="+mn-cs"/>
              </a:rPr>
              <a:t> En interessant artikkel skrevet av en norsk lege.</a:t>
            </a:r>
          </a:p>
          <a:p>
            <a:r>
              <a:rPr lang="nb-NO" sz="1200" b="1" kern="1200" dirty="0">
                <a:solidFill>
                  <a:schemeClr val="tx1"/>
                </a:solidFill>
                <a:effectLst/>
                <a:latin typeface="+mn-lt"/>
                <a:ea typeface="+mn-ea"/>
                <a:cs typeface="+mn-cs"/>
              </a:rPr>
              <a:t>d)</a:t>
            </a:r>
            <a:r>
              <a:rPr lang="nb-NO" sz="1200" kern="1200" dirty="0">
                <a:solidFill>
                  <a:schemeClr val="tx1"/>
                </a:solidFill>
                <a:effectLst/>
                <a:latin typeface="+mn-lt"/>
                <a:ea typeface="+mn-ea"/>
                <a:cs typeface="+mn-cs"/>
              </a:rPr>
              <a:t> På Samlivsbanken.no finnes det flere informative artikler om kjønn og trans-spørsmål i hovedmenyen </a:t>
            </a:r>
            <a:r>
              <a:rPr lang="nb-NO" sz="1200" i="1" kern="1200" dirty="0">
                <a:solidFill>
                  <a:schemeClr val="tx1"/>
                </a:solidFill>
                <a:effectLst/>
                <a:latin typeface="+mn-lt"/>
                <a:ea typeface="+mn-ea"/>
                <a:cs typeface="+mn-cs"/>
              </a:rPr>
              <a:t>Varierte ressurser</a:t>
            </a:r>
            <a:r>
              <a:rPr lang="nb-NO" sz="1200" kern="1200" dirty="0">
                <a:solidFill>
                  <a:schemeClr val="tx1"/>
                </a:solidFill>
                <a:effectLst/>
                <a:latin typeface="+mn-lt"/>
                <a:ea typeface="+mn-ea"/>
                <a:cs typeface="+mn-cs"/>
              </a:rPr>
              <a:t>, under </a:t>
            </a:r>
            <a:r>
              <a:rPr lang="nb-NO" sz="1200" i="1" kern="1200" dirty="0">
                <a:solidFill>
                  <a:schemeClr val="tx1"/>
                </a:solidFill>
                <a:effectLst/>
                <a:latin typeface="+mn-lt"/>
                <a:ea typeface="+mn-ea"/>
                <a:cs typeface="+mn-cs"/>
              </a:rPr>
              <a:t>Gode og viktige avisartikler</a:t>
            </a:r>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e)</a:t>
            </a:r>
            <a:r>
              <a:rPr lang="nb-NO" sz="1200" kern="1200" dirty="0">
                <a:solidFill>
                  <a:schemeClr val="tx1"/>
                </a:solidFill>
                <a:effectLst/>
                <a:latin typeface="+mn-lt"/>
                <a:ea typeface="+mn-ea"/>
                <a:cs typeface="+mn-cs"/>
              </a:rPr>
              <a:t> Nettstedet Transinfo.no er en viktig og nyttig ressurs, driftet av folk som er skeptiske til trans-agendaen.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Likestillings- og diskrimineringsloven.</a:t>
            </a:r>
            <a:r>
              <a:rPr lang="nb-NO" sz="1200" kern="1200" dirty="0">
                <a:solidFill>
                  <a:schemeClr val="tx1"/>
                </a:solidFill>
                <a:effectLst/>
                <a:latin typeface="+mn-lt"/>
                <a:ea typeface="+mn-ea"/>
                <a:cs typeface="+mn-cs"/>
              </a:rPr>
              <a:t> Utdrag fra loven og noen kommentarer ligger på et PowerPoint-lysbilde i menyen </a:t>
            </a:r>
            <a:r>
              <a:rPr lang="nb-NO" sz="1200" i="1" kern="1200" dirty="0">
                <a:solidFill>
                  <a:schemeClr val="tx1"/>
                </a:solidFill>
                <a:effectLst/>
                <a:latin typeface="+mn-lt"/>
                <a:ea typeface="+mn-ea"/>
                <a:cs typeface="+mn-cs"/>
              </a:rPr>
              <a:t>Ekstra PowerPoint-lysbilder </a:t>
            </a:r>
            <a:r>
              <a:rPr lang="nb-NO" sz="1200" kern="1200" dirty="0">
                <a:solidFill>
                  <a:schemeClr val="tx1"/>
                </a:solidFill>
                <a:effectLst/>
                <a:latin typeface="+mn-lt"/>
                <a:ea typeface="+mn-ea"/>
                <a:cs typeface="+mn-cs"/>
              </a:rPr>
              <a:t>under hovedmenyen</a:t>
            </a:r>
            <a:r>
              <a:rPr lang="nb-NO" sz="1200" i="1" kern="1200" dirty="0">
                <a:solidFill>
                  <a:schemeClr val="tx1"/>
                </a:solidFill>
                <a:effectLst/>
                <a:latin typeface="+mn-lt"/>
                <a:ea typeface="+mn-ea"/>
                <a:cs typeface="+mn-cs"/>
              </a:rPr>
              <a:t> Ressursbank </a:t>
            </a:r>
            <a:r>
              <a:rPr lang="nb-NO" sz="1200" kern="1200" dirty="0">
                <a:solidFill>
                  <a:schemeClr val="tx1"/>
                </a:solidFill>
                <a:effectLst/>
                <a:latin typeface="+mn-lt"/>
                <a:ea typeface="+mn-ea"/>
                <a:cs typeface="+mn-cs"/>
              </a:rPr>
              <a:t>på Samlivsbanken.no.</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Straffeloven.</a:t>
            </a:r>
            <a:r>
              <a:rPr lang="nb-NO" sz="1200" kern="1200" dirty="0">
                <a:solidFill>
                  <a:schemeClr val="tx1"/>
                </a:solidFill>
                <a:effectLst/>
                <a:latin typeface="+mn-lt"/>
                <a:ea typeface="+mn-ea"/>
                <a:cs typeface="+mn-cs"/>
              </a:rPr>
              <a:t> Det mest konkrete som understrekes i forarbeidene til lovendringene (bl.a. i lovproposisjonen fra departementet og i innstillingen fra Justiskomiteen), er at rettspraksis i liknende saker hittil har vært at «</a:t>
            </a:r>
            <a:r>
              <a:rPr lang="nb-NO" sz="1200" b="1" i="1" kern="1200" dirty="0">
                <a:solidFill>
                  <a:schemeClr val="tx1"/>
                </a:solidFill>
                <a:effectLst/>
                <a:latin typeface="+mn-lt"/>
                <a:ea typeface="+mn-ea"/>
                <a:cs typeface="+mn-cs"/>
              </a:rPr>
              <a:t>integritetskrenkende</a:t>
            </a:r>
            <a:r>
              <a:rPr lang="nb-NO" sz="1200" kern="1200" dirty="0">
                <a:solidFill>
                  <a:schemeClr val="tx1"/>
                </a:solidFill>
                <a:effectLst/>
                <a:latin typeface="+mn-lt"/>
                <a:ea typeface="+mn-ea"/>
                <a:cs typeface="+mn-cs"/>
              </a:rPr>
              <a:t>» ytringer kan ramme av loven. Hva dette vil si i praksis, og hvem som får definere dette begrepet, vil fremtidens lovanvendelse vise.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Et eget lysbilde og kommentarer om Straffeloven ligger i Tema 2.</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a) </a:t>
            </a:r>
            <a:r>
              <a:rPr lang="nb-NO" sz="1200" u="sng" kern="1200" dirty="0">
                <a:solidFill>
                  <a:schemeClr val="tx1"/>
                </a:solidFill>
                <a:effectLst/>
                <a:latin typeface="+mn-lt"/>
                <a:ea typeface="+mn-ea"/>
                <a:cs typeface="+mn-cs"/>
                <a:hlinkClick r:id="rId5"/>
              </a:rPr>
              <a:t>Høringssvar om Straffeloven fra </a:t>
            </a:r>
            <a:r>
              <a:rPr lang="nb-NO" sz="1200" u="sng" kern="1200" dirty="0" err="1">
                <a:solidFill>
                  <a:schemeClr val="tx1"/>
                </a:solidFill>
                <a:effectLst/>
                <a:latin typeface="+mn-lt"/>
                <a:ea typeface="+mn-ea"/>
                <a:cs typeface="+mn-cs"/>
                <a:hlinkClick r:id="rId5"/>
              </a:rPr>
              <a:t>MorFarBarn</a:t>
            </a:r>
            <a:r>
              <a:rPr lang="nb-NO" sz="1200" kern="1200" dirty="0">
                <a:solidFill>
                  <a:schemeClr val="tx1"/>
                </a:solidFill>
                <a:effectLst/>
                <a:latin typeface="+mn-lt"/>
                <a:ea typeface="+mn-ea"/>
                <a:cs typeface="+mn-cs"/>
              </a:rPr>
              <a:t> og </a:t>
            </a:r>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6"/>
              </a:rPr>
              <a:t>Høringssvarene fra andre enheter</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Polyamorøse</a:t>
            </a:r>
            <a:r>
              <a:rPr lang="nb-NO" sz="1200" b="1" kern="1200" dirty="0">
                <a:solidFill>
                  <a:schemeClr val="tx1"/>
                </a:solidFill>
                <a:effectLst/>
                <a:latin typeface="+mn-lt"/>
                <a:ea typeface="+mn-ea"/>
                <a:cs typeface="+mn-cs"/>
              </a:rPr>
              <a:t> forhold.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Organisasjonen </a:t>
            </a:r>
            <a:r>
              <a:rPr lang="nb-NO" sz="1200" kern="1200" dirty="0" err="1">
                <a:solidFill>
                  <a:schemeClr val="tx1"/>
                </a:solidFill>
                <a:effectLst/>
                <a:latin typeface="+mn-lt"/>
                <a:ea typeface="+mn-ea"/>
                <a:cs typeface="+mn-cs"/>
              </a:rPr>
              <a:t>PolyNorges</a:t>
            </a:r>
            <a:r>
              <a:rPr lang="nb-NO" sz="1200" kern="1200" dirty="0">
                <a:solidFill>
                  <a:schemeClr val="tx1"/>
                </a:solidFill>
                <a:effectLst/>
                <a:latin typeface="+mn-lt"/>
                <a:ea typeface="+mn-ea"/>
                <a:cs typeface="+mn-cs"/>
              </a:rPr>
              <a:t> nettsider: </a:t>
            </a:r>
            <a:r>
              <a:rPr lang="nb-NO" sz="1200" u="sng" kern="1200" dirty="0">
                <a:solidFill>
                  <a:schemeClr val="tx1"/>
                </a:solidFill>
                <a:effectLst/>
                <a:latin typeface="+mn-lt"/>
                <a:ea typeface="+mn-ea"/>
                <a:cs typeface="+mn-cs"/>
                <a:hlinkClick r:id="rId7"/>
              </a:rPr>
              <a:t>www.polynorge.no</a:t>
            </a:r>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PowerPoint-lysbildet «Verken antall eller kjønn» i Tema 2 inneholder mer info. </a:t>
            </a:r>
          </a:p>
          <a:p>
            <a:r>
              <a:rPr lang="nb-NO" sz="1200" b="1" kern="1200" dirty="0">
                <a:solidFill>
                  <a:schemeClr val="tx1"/>
                </a:solidFill>
                <a:effectLst/>
                <a:latin typeface="+mn-lt"/>
                <a:ea typeface="+mn-ea"/>
                <a:cs typeface="+mn-cs"/>
              </a:rPr>
              <a:t>c)</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8"/>
              </a:rPr>
              <a:t>Noen elsker flere enn én</a:t>
            </a:r>
            <a:r>
              <a:rPr lang="nb-NO" sz="1200" kern="1200" dirty="0">
                <a:solidFill>
                  <a:schemeClr val="tx1"/>
                </a:solidFill>
                <a:effectLst/>
                <a:latin typeface="+mn-lt"/>
                <a:ea typeface="+mn-ea"/>
                <a:cs typeface="+mn-cs"/>
              </a:rPr>
              <a:t>, av Espen Ottosen</a:t>
            </a:r>
          </a:p>
          <a:p>
            <a:r>
              <a:rPr lang="nb-NO" sz="1200" b="1" kern="1200" dirty="0">
                <a:solidFill>
                  <a:schemeClr val="tx1"/>
                </a:solidFill>
                <a:effectLst/>
                <a:latin typeface="+mn-lt"/>
                <a:ea typeface="+mn-ea"/>
                <a:cs typeface="+mn-cs"/>
              </a:rPr>
              <a:t>d)</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9"/>
              </a:rPr>
              <a:t>Hanne har to samboere og en kjæreste</a:t>
            </a:r>
            <a:r>
              <a:rPr lang="nb-NO" sz="1200" kern="1200" dirty="0">
                <a:solidFill>
                  <a:schemeClr val="tx1"/>
                </a:solidFill>
                <a:effectLst/>
                <a:latin typeface="+mn-lt"/>
                <a:ea typeface="+mn-ea"/>
                <a:cs typeface="+mn-cs"/>
              </a:rPr>
              <a:t> og </a:t>
            </a:r>
            <a:r>
              <a:rPr lang="nb-NO" sz="1200" u="sng" kern="1200" dirty="0">
                <a:solidFill>
                  <a:schemeClr val="tx1"/>
                </a:solidFill>
                <a:effectLst/>
                <a:latin typeface="+mn-lt"/>
                <a:ea typeface="+mn-ea"/>
                <a:cs typeface="+mn-cs"/>
                <a:hlinkClick r:id="rId10"/>
              </a:rPr>
              <a:t>Hanne er samboer med to menn</a:t>
            </a:r>
            <a:r>
              <a:rPr lang="nb-NO" sz="1200" kern="1200" dirty="0">
                <a:solidFill>
                  <a:schemeClr val="tx1"/>
                </a:solidFill>
                <a:effectLst/>
                <a:latin typeface="+mn-lt"/>
                <a:ea typeface="+mn-ea"/>
                <a:cs typeface="+mn-cs"/>
              </a:rPr>
              <a:t>. To artikler om norske Hanne i KK og TV2.</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Flere kjønn.</a:t>
            </a:r>
            <a:r>
              <a:rPr lang="nb-NO" sz="1200" kern="1200" dirty="0">
                <a:solidFill>
                  <a:schemeClr val="tx1"/>
                </a:solidFill>
                <a:effectLst/>
                <a:latin typeface="+mn-lt"/>
                <a:ea typeface="+mn-ea"/>
                <a:cs typeface="+mn-cs"/>
              </a:rPr>
              <a:t> Esben Esther Pirelli Benestads korte undervisning om sju kjønn på NRK ligger her: </a:t>
            </a:r>
            <a:r>
              <a:rPr lang="nb-NO" sz="1200" u="sng" kern="1200" dirty="0">
                <a:solidFill>
                  <a:schemeClr val="tx1"/>
                </a:solidFill>
                <a:effectLst/>
                <a:latin typeface="+mn-lt"/>
                <a:ea typeface="+mn-ea"/>
                <a:cs typeface="+mn-cs"/>
                <a:hlinkClick r:id="rId11"/>
              </a:rPr>
              <a:t>https://www.nrk.no/video/PS*257951</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Mye av det som på videoen blir presentert som forskjellige kjønn, vil de fleste medisinere definere som misdannelser, kromosom-forstyrrelser og ulike diagnoser.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finnes bare to typer kjønnsceller, kvinnelige og mannlige, og bare to biologiske kjønn. Det er kun mann og kvinne, hann og hunn som kan formere seg. De aller fleste medisinere er enige om at mann og kvinne ikke er ytterpunkter på et spekter av mange kjønn, men at kjønn er «binært», altså bestående av to. </a:t>
            </a: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aller fleste leger, medisinere og biologer er uenige med Esben Esther Pirelli Benestad om at det finnes flere enn to kjønn. Se f.eks. en interessant kronikk av en professor i biologi på Universitetet i Oslo, Kristian Gundersen: </a:t>
            </a:r>
            <a:r>
              <a:rPr lang="nb-NO" sz="1200" u="sng" kern="1200" dirty="0">
                <a:solidFill>
                  <a:schemeClr val="tx1"/>
                </a:solidFill>
                <a:effectLst/>
                <a:latin typeface="+mn-lt"/>
                <a:ea typeface="+mn-ea"/>
                <a:cs typeface="+mn-cs"/>
                <a:hlinkClick r:id="rId12"/>
              </a:rPr>
              <a:t>Dekonstruksjonen av mann og kvinne</a:t>
            </a:r>
            <a:r>
              <a:rPr lang="nb-NO" sz="1200" kern="1200" dirty="0">
                <a:solidFill>
                  <a:schemeClr val="tx1"/>
                </a:solidFill>
                <a:effectLst/>
                <a:latin typeface="+mn-lt"/>
                <a:ea typeface="+mn-ea"/>
                <a:cs typeface="+mn-cs"/>
              </a:rPr>
              <a:t>, og en artikkel av en lege på Sørlandet sykehus: </a:t>
            </a:r>
            <a:r>
              <a:rPr lang="nb-NO" sz="1200" u="sng" kern="1200" dirty="0">
                <a:solidFill>
                  <a:schemeClr val="tx1"/>
                </a:solidFill>
                <a:effectLst/>
                <a:latin typeface="+mn-lt"/>
                <a:ea typeface="+mn-ea"/>
                <a:cs typeface="+mn-cs"/>
                <a:hlinkClick r:id="rId4"/>
              </a:rPr>
              <a:t>Kjønnsidentitet i «fri flyt»?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Eggdonasjon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 </a:t>
            </a:r>
            <a:r>
              <a:rPr lang="nb-NO" sz="1200" kern="1200" dirty="0">
                <a:solidFill>
                  <a:schemeClr val="tx1"/>
                </a:solidFill>
                <a:effectLst/>
                <a:latin typeface="+mn-lt"/>
                <a:ea typeface="+mn-ea"/>
                <a:cs typeface="+mn-cs"/>
              </a:rPr>
              <a:t>I menyen </a:t>
            </a:r>
            <a:r>
              <a:rPr lang="nb-NO" sz="1200" i="1" kern="1200" dirty="0">
                <a:solidFill>
                  <a:schemeClr val="tx1"/>
                </a:solidFill>
                <a:effectLst/>
                <a:latin typeface="+mn-lt"/>
                <a:ea typeface="+mn-ea"/>
                <a:cs typeface="+mn-cs"/>
              </a:rPr>
              <a:t>Gode og viktige avisartikler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Varierte ressurser </a:t>
            </a:r>
            <a:r>
              <a:rPr lang="nb-NO" sz="1200" kern="1200" dirty="0">
                <a:solidFill>
                  <a:schemeClr val="tx1"/>
                </a:solidFill>
                <a:effectLst/>
                <a:latin typeface="+mn-lt"/>
                <a:ea typeface="+mn-ea"/>
                <a:cs typeface="+mn-cs"/>
              </a:rPr>
              <a:t>på Samlivsbanken.no finnes det artikler om eggdonasjon.</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På en samleside i VG ligger det diverse innlegg og artikler om eggdonasjon: </a:t>
            </a:r>
            <a:r>
              <a:rPr lang="nb-NO" sz="1200" u="sng" kern="1200" dirty="0">
                <a:solidFill>
                  <a:schemeClr val="tx1"/>
                </a:solidFill>
                <a:effectLst/>
                <a:latin typeface="+mn-lt"/>
                <a:ea typeface="+mn-ea"/>
                <a:cs typeface="+mn-cs"/>
                <a:hlinkClick r:id="rId13"/>
              </a:rPr>
              <a:t>Eggdonasjon – VG</a:t>
            </a:r>
            <a:r>
              <a:rPr lang="nb-NO" sz="1200" kern="1200" dirty="0">
                <a:solidFill>
                  <a:schemeClr val="tx1"/>
                </a:solidFill>
                <a:effectLst/>
                <a:latin typeface="+mn-lt"/>
                <a:ea typeface="+mn-ea"/>
                <a:cs typeface="+mn-cs"/>
              </a:rPr>
              <a:t> (En del av artiklene krever at man har et Schibsted-abonnement for å få lest hele teksten.)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Assistert befruktning av single kvinner</a:t>
            </a:r>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Se artikkelen </a:t>
            </a:r>
            <a:r>
              <a:rPr lang="nb-NO" sz="1200" u="sng" kern="1200" dirty="0">
                <a:solidFill>
                  <a:schemeClr val="tx1"/>
                </a:solidFill>
                <a:effectLst/>
                <a:latin typeface="+mn-lt"/>
                <a:ea typeface="+mn-ea"/>
                <a:cs typeface="+mn-cs"/>
                <a:hlinkClick r:id="rId14"/>
              </a:rPr>
              <a:t>Familiepolitikk på ville veier</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Se også disse tre artiklene fra VG og NRK om betydningen av fedre og menn i barns oppvekst:</a:t>
            </a:r>
          </a:p>
          <a:p>
            <a:r>
              <a:rPr lang="nb-NO" sz="1200" b="1" kern="1200" dirty="0">
                <a:solidFill>
                  <a:schemeClr val="tx1"/>
                </a:solidFill>
                <a:effectLst/>
                <a:latin typeface="+mn-lt"/>
                <a:ea typeface="+mn-ea"/>
                <a:cs typeface="+mn-cs"/>
              </a:rPr>
              <a:t>a) </a:t>
            </a:r>
            <a:r>
              <a:rPr lang="nb-NO" sz="1200" b="1" u="sng" kern="1200" dirty="0">
                <a:solidFill>
                  <a:schemeClr val="tx1"/>
                </a:solidFill>
                <a:effectLst/>
                <a:latin typeface="+mn-lt"/>
                <a:ea typeface="+mn-ea"/>
                <a:cs typeface="+mn-cs"/>
                <a:hlinkClick r:id="rId15"/>
              </a:rPr>
              <a:t>Alle mann til kateteret</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b) </a:t>
            </a:r>
            <a:r>
              <a:rPr lang="nb-NO" sz="1200" b="1" u="sng" kern="1200" dirty="0">
                <a:solidFill>
                  <a:schemeClr val="tx1"/>
                </a:solidFill>
                <a:effectLst/>
                <a:latin typeface="+mn-lt"/>
                <a:ea typeface="+mn-ea"/>
                <a:cs typeface="+mn-cs"/>
                <a:hlinkClick r:id="rId16"/>
              </a:rPr>
              <a:t>Politimann: kjære fraværende far</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c) </a:t>
            </a:r>
            <a:r>
              <a:rPr lang="nb-NO" sz="1200" b="1" u="sng" kern="1200" dirty="0">
                <a:solidFill>
                  <a:schemeClr val="tx1"/>
                </a:solidFill>
                <a:effectLst/>
                <a:latin typeface="+mn-lt"/>
                <a:ea typeface="+mn-ea"/>
                <a:cs typeface="+mn-cs"/>
                <a:hlinkClick r:id="rId17"/>
              </a:rPr>
              <a:t>Forskning: skilsmissebarn kan bli sjuke </a:t>
            </a:r>
            <a:r>
              <a:rPr lang="nb-NO" sz="1200" b="1" u="sng" kern="1200" dirty="0" err="1">
                <a:solidFill>
                  <a:schemeClr val="tx1"/>
                </a:solidFill>
                <a:effectLst/>
                <a:latin typeface="+mn-lt"/>
                <a:ea typeface="+mn-ea"/>
                <a:cs typeface="+mn-cs"/>
                <a:hlinkClick r:id="rId17"/>
              </a:rPr>
              <a:t>utan</a:t>
            </a:r>
            <a:r>
              <a:rPr lang="nb-NO" sz="1200" b="1" u="sng" kern="1200" dirty="0">
                <a:solidFill>
                  <a:schemeClr val="tx1"/>
                </a:solidFill>
                <a:effectLst/>
                <a:latin typeface="+mn-lt"/>
                <a:ea typeface="+mn-ea"/>
                <a:cs typeface="+mn-cs"/>
                <a:hlinkClick r:id="rId17"/>
              </a:rPr>
              <a:t> far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Et «tredje» kjønn.</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18"/>
              </a:rPr>
              <a:t>Arbeiderpartiet åpner for «hen»</a:t>
            </a:r>
            <a:r>
              <a:rPr lang="nb-NO" sz="1200" kern="1200" dirty="0">
                <a:solidFill>
                  <a:schemeClr val="tx1"/>
                </a:solidFill>
                <a:effectLst/>
                <a:latin typeface="+mn-lt"/>
                <a:ea typeface="+mn-ea"/>
                <a:cs typeface="+mn-cs"/>
              </a:rPr>
              <a:t>. En artikkel om en tredje kjønnskategori, som noen kaller «hen», i tillegg til han og hun. Artikkel på NRK.</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19"/>
              </a:rPr>
              <a:t>Bør vi begynne å si hen …?</a:t>
            </a:r>
            <a:r>
              <a:rPr lang="nb-NO" sz="1200" kern="1200" dirty="0">
                <a:solidFill>
                  <a:schemeClr val="tx1"/>
                </a:solidFill>
                <a:effectLst/>
                <a:latin typeface="+mn-lt"/>
                <a:ea typeface="+mn-ea"/>
                <a:cs typeface="+mn-cs"/>
              </a:rPr>
              <a:t> Artikkel i Aftenposten.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Diskriminering?</a:t>
            </a:r>
            <a:r>
              <a:rPr lang="nb-NO" sz="1200" kern="1200" dirty="0">
                <a:solidFill>
                  <a:schemeClr val="tx1"/>
                </a:solidFill>
                <a:effectLst/>
                <a:latin typeface="+mn-lt"/>
                <a:ea typeface="+mn-ea"/>
                <a:cs typeface="+mn-cs"/>
              </a:rPr>
              <a:t> Se artikler om </a:t>
            </a:r>
            <a:r>
              <a:rPr lang="nb-NO" sz="1200" i="1" kern="1200" dirty="0">
                <a:solidFill>
                  <a:schemeClr val="tx1"/>
                </a:solidFill>
                <a:effectLst/>
                <a:latin typeface="+mn-lt"/>
                <a:ea typeface="+mn-ea"/>
                <a:cs typeface="+mn-cs"/>
              </a:rPr>
              <a:t>diskriminering</a:t>
            </a:r>
            <a:r>
              <a:rPr lang="nb-NO" sz="1200" kern="1200" dirty="0">
                <a:solidFill>
                  <a:schemeClr val="tx1"/>
                </a:solidFill>
                <a:effectLst/>
                <a:latin typeface="+mn-lt"/>
                <a:ea typeface="+mn-ea"/>
                <a:cs typeface="+mn-cs"/>
              </a:rPr>
              <a:t> i menyen </a:t>
            </a:r>
            <a:r>
              <a:rPr lang="nb-NO" sz="1200" i="1" kern="1200" dirty="0">
                <a:solidFill>
                  <a:schemeClr val="tx1"/>
                </a:solidFill>
                <a:effectLst/>
                <a:latin typeface="+mn-lt"/>
                <a:ea typeface="+mn-ea"/>
                <a:cs typeface="+mn-cs"/>
              </a:rPr>
              <a:t>Gode og viktige avisartikler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Varierte ressurser</a:t>
            </a:r>
            <a:r>
              <a:rPr lang="nb-NO" sz="1200" kern="1200" dirty="0">
                <a:solidFill>
                  <a:schemeClr val="tx1"/>
                </a:solidFill>
                <a:effectLst/>
                <a:latin typeface="+mn-lt"/>
                <a:ea typeface="+mn-ea"/>
                <a:cs typeface="+mn-cs"/>
              </a:rPr>
              <a:t> på Samlivsbanken.no.</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⓫</a:t>
            </a:r>
            <a:r>
              <a:rPr lang="nb-NO" sz="1200" b="1" kern="1200" dirty="0">
                <a:solidFill>
                  <a:schemeClr val="tx1"/>
                </a:solidFill>
                <a:effectLst/>
                <a:latin typeface="+mn-lt"/>
                <a:ea typeface="+mn-ea"/>
                <a:cs typeface="+mn-cs"/>
              </a:rPr>
              <a:t> Endring av juridisk kjønn.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Les mer på tema-arket </a:t>
            </a:r>
            <a:r>
              <a:rPr lang="nb-NO" sz="1200" i="1" kern="1200" dirty="0">
                <a:solidFill>
                  <a:schemeClr val="tx1"/>
                </a:solidFill>
                <a:effectLst/>
                <a:latin typeface="+mn-lt"/>
                <a:ea typeface="+mn-ea"/>
                <a:cs typeface="+mn-cs"/>
              </a:rPr>
              <a:t>Vidunderlige nye Norge: Der menn føder barn</a:t>
            </a:r>
            <a:r>
              <a:rPr lang="nb-NO" sz="1200" kern="1200" dirty="0">
                <a:solidFill>
                  <a:schemeClr val="tx1"/>
                </a:solidFill>
                <a:effectLst/>
                <a:latin typeface="+mn-lt"/>
                <a:ea typeface="+mn-ea"/>
                <a:cs typeface="+mn-cs"/>
              </a:rPr>
              <a:t>. Se fotnote 1b ovenfor. </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Besøk gjerne det interessante nettstedet </a:t>
            </a:r>
            <a:r>
              <a:rPr lang="nb-NO" sz="1200" u="sng" kern="1200" dirty="0">
                <a:solidFill>
                  <a:schemeClr val="tx1"/>
                </a:solidFill>
                <a:effectLst/>
                <a:latin typeface="+mn-lt"/>
                <a:ea typeface="+mn-ea"/>
                <a:cs typeface="+mn-cs"/>
                <a:hlinkClick r:id="rId20"/>
              </a:rPr>
              <a:t>www.transinfo.no</a:t>
            </a:r>
            <a:r>
              <a:rPr lang="nb-NO" sz="1200" kern="1200" dirty="0">
                <a:solidFill>
                  <a:schemeClr val="tx1"/>
                </a:solidFill>
                <a:effectLst/>
                <a:latin typeface="+mn-lt"/>
                <a:ea typeface="+mn-ea"/>
                <a:cs typeface="+mn-cs"/>
              </a:rPr>
              <a:t> for å få mer kunnskap om transtematikk, kjønnsskifte, m.m. Nettstedet er kritisk til vår tids trans-ideologi.</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pPr marL="86687"/>
            <a:endParaRPr lang="nb-NO" dirty="0"/>
          </a:p>
        </p:txBody>
      </p:sp>
      <p:sp>
        <p:nvSpPr>
          <p:cNvPr id="4" name="Plassholder for topptekst 3"/>
          <p:cNvSpPr>
            <a:spLocks noGrp="1"/>
          </p:cNvSpPr>
          <p:nvPr>
            <p:ph type="hdr" sz="quarter"/>
          </p:nvPr>
        </p:nvSpPr>
        <p:spPr/>
        <p:txBody>
          <a:bodyPr/>
          <a:lstStyle/>
          <a:p>
            <a:r>
              <a:rPr lang="nb-NO"/>
              <a:t>"SAMLIVSREVOLUSJON - Tro, kjønn og samlivsetikk"</a:t>
            </a:r>
          </a:p>
        </p:txBody>
      </p:sp>
      <p:sp>
        <p:nvSpPr>
          <p:cNvPr id="5" name="Plassholder for bunntekst 4"/>
          <p:cNvSpPr>
            <a:spLocks noGrp="1"/>
          </p:cNvSpPr>
          <p:nvPr>
            <p:ph type="ftr" sz="quarter" idx="4"/>
          </p:nvPr>
        </p:nvSpPr>
        <p:spPr/>
        <p:txBody>
          <a:bodyPr/>
          <a:lstStyle/>
          <a:p>
            <a:endParaRPr lang="nb-NO"/>
          </a:p>
        </p:txBody>
      </p:sp>
      <p:sp>
        <p:nvSpPr>
          <p:cNvPr id="6" name="Plassholder for lysbildenummer 5"/>
          <p:cNvSpPr>
            <a:spLocks noGrp="1"/>
          </p:cNvSpPr>
          <p:nvPr>
            <p:ph type="sldNum" sz="quarter" idx="5"/>
          </p:nvPr>
        </p:nvSpPr>
        <p:spPr/>
        <p:txBody>
          <a:bodyPr/>
          <a:lstStyle/>
          <a:p>
            <a:fld id="{C8593401-7213-4FA8-8723-86291B2E8693}" type="slidenum">
              <a:rPr lang="nb-NO" smtClean="0"/>
              <a:t>14</a:t>
            </a:fld>
            <a:endParaRPr lang="nb-NO"/>
          </a:p>
        </p:txBody>
      </p:sp>
      <p:sp>
        <p:nvSpPr>
          <p:cNvPr id="7" name="Plassholder for dato 6"/>
          <p:cNvSpPr>
            <a:spLocks noGrp="1"/>
          </p:cNvSpPr>
          <p:nvPr>
            <p:ph type="dt" idx="10"/>
          </p:nvPr>
        </p:nvSpPr>
        <p:spPr/>
        <p:txBody>
          <a:bodyPr/>
          <a:lstStyle/>
          <a:p>
            <a:fld id="{DA38813E-6AFB-4102-A199-1AF88F99097A}" type="datetime6">
              <a:rPr lang="nb-NO" smtClean="0"/>
              <a:t>august 22</a:t>
            </a:fld>
            <a:endParaRPr lang="nb-NO"/>
          </a:p>
        </p:txBody>
      </p:sp>
    </p:spTree>
    <p:extLst>
      <p:ext uri="{BB962C8B-B14F-4D97-AF65-F5344CB8AC3E}">
        <p14:creationId xmlns:p14="http://schemas.microsoft.com/office/powerpoint/2010/main" val="37454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endParaRPr lang="nb-NO" dirty="0"/>
          </a:p>
          <a:p>
            <a:endParaRPr lang="nb-NO" dirty="0"/>
          </a:p>
          <a:p>
            <a:r>
              <a:rPr lang="nb-NO" dirty="0"/>
              <a:t>Innholdet i dette temamøtet er en utdypning av det som står i </a:t>
            </a:r>
            <a:r>
              <a:rPr lang="nb-NO" b="1" dirty="0"/>
              <a:t>kapittel 5 og 6 </a:t>
            </a:r>
            <a:r>
              <a:rPr lang="nb-NO" dirty="0"/>
              <a:t>i</a:t>
            </a:r>
            <a:r>
              <a:rPr lang="nb-NO" b="1" dirty="0"/>
              <a:t> Ekteskapserklæringen</a:t>
            </a:r>
            <a:r>
              <a:rPr lang="nb-NO" dirty="0"/>
              <a:t>.</a:t>
            </a:r>
          </a:p>
          <a:p>
            <a:r>
              <a:rPr lang="nb-NO" dirty="0"/>
              <a:t>Vi anbefaler taleren å lese grundig gjennom disse to kapitlene og å bruke stoff derfra i undervisningen. </a:t>
            </a:r>
          </a:p>
          <a:p>
            <a:endParaRPr lang="nb-NO" dirty="0"/>
          </a:p>
          <a:p>
            <a:r>
              <a:rPr lang="nb-NO" dirty="0"/>
              <a:t>Lederkommentarene til dette lysbildet inneholder mer stoff enn det vanligvis vil være naturlig å presentere. Taleren velger ut det stoffet som er mest relevant for tilhørerne.</a:t>
            </a:r>
          </a:p>
          <a:p>
            <a:r>
              <a:rPr lang="nb-NO" dirty="0"/>
              <a:t> </a:t>
            </a:r>
          </a:p>
          <a:p>
            <a:r>
              <a:rPr lang="nb-NO" dirty="0"/>
              <a:t>Både blant politikere og i allmennheten blir barn i stadig større grad forstått som en rettighet, og ikke som en gave. Punktene nedenfor forklarer noe av bakgrunnen for utviklingen:</a:t>
            </a:r>
          </a:p>
          <a:p>
            <a:r>
              <a:rPr lang="nb-NO" dirty="0"/>
              <a:t> </a:t>
            </a:r>
          </a:p>
          <a:p>
            <a:r>
              <a:rPr lang="nb-NO" b="1" dirty="0"/>
              <a:t>1. Kjønnsskifte. </a:t>
            </a:r>
            <a:endParaRPr lang="nb-NO" dirty="0"/>
          </a:p>
          <a:p>
            <a:r>
              <a:rPr lang="nb-NO" dirty="0"/>
              <a:t>* Navn kan man skifte hvert tiende år. Kjønn kan man endre når man ønsker, uten noen begrensninger. Dette ble mulig da Stortinget i 2016 vedtok «Lov om endring av juridisk kjønn». </a:t>
            </a:r>
          </a:p>
          <a:p>
            <a:r>
              <a:rPr lang="nb-NO" dirty="0"/>
              <a:t>* Endring av juridisk kjønn forutsetter ikke noen som helst medisinsk behandling eller kirurgisk inngrep. En juridisk mann kan derfor fortsette å ha den kvinnekroppen hun (han) ble født med, og en juridisk kvinne vil fortsatt ha sin medfødte kropp med mannlige kjønnsorganer.</a:t>
            </a:r>
          </a:p>
          <a:p>
            <a:r>
              <a:rPr lang="nb-NO" dirty="0"/>
              <a:t>* Mer stoff om tematikken finnes i lederkommentarene til PowerPoint-lysbildet kalt «Endring av juridisk kjønn – også for barn og unge», under Temamøte 2: Den radikale kjønnsideologien. </a:t>
            </a:r>
          </a:p>
          <a:p>
            <a:r>
              <a:rPr lang="nb-NO" dirty="0"/>
              <a:t>* Se en informativ tekst på ressursarket «</a:t>
            </a:r>
            <a:r>
              <a:rPr lang="nb-NO" i="1" dirty="0"/>
              <a:t>Vidunderlige nye Norge: Der menn føder barn</a:t>
            </a:r>
            <a:r>
              <a:rPr lang="nb-NO" dirty="0"/>
              <a:t>».  Ressursarket ligger på Samlivsbanken.no, i hovedmenyen </a:t>
            </a:r>
            <a:r>
              <a:rPr lang="nb-NO" i="1" dirty="0"/>
              <a:t>Nyttige ressurser</a:t>
            </a:r>
            <a:r>
              <a:rPr lang="nb-NO" dirty="0"/>
              <a:t>, under menyen </a:t>
            </a:r>
            <a:r>
              <a:rPr lang="nb-NO" i="1" dirty="0"/>
              <a:t>Helsides ressursark i 4 farger</a:t>
            </a:r>
            <a:r>
              <a:rPr lang="nb-NO" dirty="0"/>
              <a:t> på Samlivsbanken.no. </a:t>
            </a:r>
          </a:p>
          <a:p>
            <a:r>
              <a:rPr lang="nb-NO" dirty="0"/>
              <a:t>* På Samlivsbanken.no finnes det flere informative artikler om kjønn og trans-spørsmål i hovedmenyen </a:t>
            </a:r>
            <a:r>
              <a:rPr lang="nb-NO" i="1" dirty="0"/>
              <a:t>Nyttige Ressurser</a:t>
            </a:r>
            <a:r>
              <a:rPr lang="nb-NO" dirty="0"/>
              <a:t>, under </a:t>
            </a:r>
            <a:r>
              <a:rPr lang="nb-NO" i="1" dirty="0"/>
              <a:t>Gode og viktige artikler</a:t>
            </a:r>
            <a:r>
              <a:rPr lang="nb-NO" dirty="0"/>
              <a:t> - «Transseksualitet og kjønnsskifte».</a:t>
            </a:r>
          </a:p>
          <a:p>
            <a:r>
              <a:rPr lang="nb-NO" dirty="0"/>
              <a:t> </a:t>
            </a:r>
          </a:p>
          <a:p>
            <a:r>
              <a:rPr lang="nb-NO" b="1" dirty="0"/>
              <a:t>2. Flere kjønn.</a:t>
            </a:r>
            <a:endParaRPr lang="nb-NO" dirty="0"/>
          </a:p>
          <a:p>
            <a:r>
              <a:rPr lang="nb-NO" dirty="0"/>
              <a:t>Den to minutters NRK-videoen ligger her: </a:t>
            </a:r>
            <a:r>
              <a:rPr lang="nb-NO" u="sng" dirty="0">
                <a:hlinkClick r:id="rId3"/>
              </a:rPr>
              <a:t>https://www.nrk.no/video/PS*257951</a:t>
            </a:r>
            <a:r>
              <a:rPr lang="nb-NO" dirty="0"/>
              <a:t>. Personen som framfører budskapet om sju kjønn, er sexologen Esben Esther Pirelli Benestad.</a:t>
            </a:r>
          </a:p>
          <a:p>
            <a:pPr marL="165415" indent="-165415">
              <a:buFontTx/>
              <a:buChar char="-"/>
            </a:pPr>
            <a:endParaRPr lang="nb-NO" dirty="0"/>
          </a:p>
          <a:p>
            <a:pPr lvl="0"/>
            <a:r>
              <a:rPr lang="nb-NO" dirty="0"/>
              <a:t>Blant dem som promoterer den radikale kjønnsideologien, finnes det ingen klare svar på hvor mange kjønn som finnes. Foreningen FRI sier i sin Politiske plattform: «Det finnes et mangfold av kjønn», og navnet deres sier det samme: «FRI – Foreningen for kjønns- og seksualitetsmangfold». Men foreningen tallfester vanligvis ikke hvor mange kjønn som finnes.</a:t>
            </a:r>
          </a:p>
          <a:p>
            <a:pPr lvl="0"/>
            <a:endParaRPr lang="nb-NO" dirty="0"/>
          </a:p>
          <a:p>
            <a:pPr lvl="0"/>
            <a:r>
              <a:rPr lang="nb-NO" dirty="0"/>
              <a:t>Det finnes dusinvis av forskjellige kjønnsidentiteter, der hvert enkelt menneske definerer sin egen «kjønnsprofil», men disse kjønnsidentitetene defineres vanligvis ikke som et nytt og selvstendig kjønn.</a:t>
            </a:r>
          </a:p>
          <a:p>
            <a:endParaRPr lang="nb-NO" b="1" dirty="0"/>
          </a:p>
          <a:p>
            <a:r>
              <a:rPr lang="nb-NO" b="1" dirty="0"/>
              <a:t>3. Likestillings- og diskrimineringsloven.</a:t>
            </a:r>
          </a:p>
          <a:p>
            <a:r>
              <a:rPr lang="nb-NO" dirty="0"/>
              <a:t>I 2016 ble Likestillings- og diskrimineringsloven revidert. Da kom det inn bestemmelser om at det er forbudt å diskriminere, trakassere eller krenke noen på grunn av deres «</a:t>
            </a:r>
            <a:r>
              <a:rPr lang="nb-NO" b="1" dirty="0"/>
              <a:t>seksuelle orientering, kjønnsidentitet eller kjønnsuttrykk</a:t>
            </a:r>
            <a:r>
              <a:rPr lang="nb-NO" dirty="0"/>
              <a:t>». (Tidligere hadde det stått «homofil orientering».)</a:t>
            </a:r>
          </a:p>
          <a:p>
            <a:endParaRPr lang="nb-NO" dirty="0"/>
          </a:p>
          <a:p>
            <a:pPr defTabSz="882213">
              <a:defRPr/>
            </a:pPr>
            <a:r>
              <a:rPr lang="nb-NO" dirty="0"/>
              <a:t>Å trakassere noen blir definert på følgende måte i loven (våre uthevelser): </a:t>
            </a:r>
          </a:p>
          <a:p>
            <a:pPr defTabSz="882213">
              <a:defRPr/>
            </a:pPr>
            <a:r>
              <a:rPr lang="nb-NO" dirty="0"/>
              <a:t>«</a:t>
            </a:r>
            <a:r>
              <a:rPr lang="nb-NO" dirty="0">
                <a:latin typeface="Arial" panose="020B0604020202020204" pitchFamily="34" charset="0"/>
                <a:cs typeface="Arial" panose="020B0604020202020204" pitchFamily="34" charset="0"/>
              </a:rPr>
              <a:t>Med trakassering menes </a:t>
            </a:r>
            <a:r>
              <a:rPr lang="nb-NO" b="1" dirty="0">
                <a:latin typeface="Arial" panose="020B0604020202020204" pitchFamily="34" charset="0"/>
                <a:cs typeface="Arial" panose="020B0604020202020204" pitchFamily="34" charset="0"/>
              </a:rPr>
              <a:t>handlinger, unnlatelser eller ytringer </a:t>
            </a:r>
            <a:r>
              <a:rPr lang="nb-NO" dirty="0">
                <a:latin typeface="Arial" panose="020B0604020202020204" pitchFamily="34" charset="0"/>
                <a:cs typeface="Arial" panose="020B0604020202020204" pitchFamily="34" charset="0"/>
              </a:rPr>
              <a:t>som har som formål eller </a:t>
            </a:r>
            <a:r>
              <a:rPr lang="nb-NO" b="1" dirty="0">
                <a:latin typeface="Arial" panose="020B0604020202020204" pitchFamily="34" charset="0"/>
                <a:cs typeface="Arial" panose="020B0604020202020204" pitchFamily="34" charset="0"/>
              </a:rPr>
              <a:t>virkning </a:t>
            </a:r>
            <a:r>
              <a:rPr lang="nb-NO" dirty="0">
                <a:latin typeface="Arial" panose="020B0604020202020204" pitchFamily="34" charset="0"/>
                <a:cs typeface="Arial" panose="020B0604020202020204" pitchFamily="34" charset="0"/>
              </a:rPr>
              <a:t>å være krenkende, skremmende, fiendtlige, nedverdigende eller ydmykende.»</a:t>
            </a:r>
          </a:p>
          <a:p>
            <a:pPr defTabSz="882213">
              <a:defRPr/>
            </a:pPr>
            <a:endParaRPr lang="nb-NO" dirty="0">
              <a:latin typeface="Arial" panose="020B0604020202020204" pitchFamily="34" charset="0"/>
              <a:cs typeface="Arial" panose="020B0604020202020204" pitchFamily="34" charset="0"/>
            </a:endParaRPr>
          </a:p>
          <a:p>
            <a:pPr defTabSz="882213">
              <a:defRPr/>
            </a:pPr>
            <a:r>
              <a:rPr lang="nb-NO" dirty="0">
                <a:latin typeface="Arial" panose="020B0604020202020204" pitchFamily="34" charset="0"/>
                <a:cs typeface="Arial" panose="020B0604020202020204" pitchFamily="34" charset="0"/>
              </a:rPr>
              <a:t>* På Samlivsbanken.no finnes det et informativt PowerPoint-lysbilde med utdrag fra Likestillings- og diskrimineringsloven. Det ligger i menyen </a:t>
            </a:r>
            <a:r>
              <a:rPr lang="nb-NO" i="1" dirty="0">
                <a:latin typeface="Arial" panose="020B0604020202020204" pitchFamily="34" charset="0"/>
                <a:cs typeface="Arial" panose="020B0604020202020204" pitchFamily="34" charset="0"/>
              </a:rPr>
              <a:t>Nyttige ressurser</a:t>
            </a:r>
            <a:r>
              <a:rPr lang="nb-NO" dirty="0">
                <a:latin typeface="Arial" panose="020B0604020202020204" pitchFamily="34" charset="0"/>
                <a:cs typeface="Arial" panose="020B0604020202020204" pitchFamily="34" charset="0"/>
              </a:rPr>
              <a:t>, under </a:t>
            </a:r>
            <a:r>
              <a:rPr lang="nb-NO" i="1" dirty="0">
                <a:latin typeface="Arial" panose="020B0604020202020204" pitchFamily="34" charset="0"/>
                <a:cs typeface="Arial" panose="020B0604020202020204" pitchFamily="34" charset="0"/>
              </a:rPr>
              <a:t>Ekstra PowerPoint-lysbilder</a:t>
            </a:r>
            <a:r>
              <a:rPr lang="nb-NO" dirty="0">
                <a:latin typeface="Arial" panose="020B0604020202020204" pitchFamily="34" charset="0"/>
                <a:cs typeface="Arial" panose="020B0604020202020204" pitchFamily="34" charset="0"/>
              </a:rPr>
              <a:t>.</a:t>
            </a:r>
          </a:p>
          <a:p>
            <a:endParaRPr lang="nb-NO" dirty="0"/>
          </a:p>
          <a:p>
            <a:r>
              <a:rPr lang="nb-NO" dirty="0"/>
              <a:t>I motsetning til vanlige rettsprinsipper har denne loven omvendt bevisbyrde. Man er altså ikke uskyldig til det motsatte er bevist. Nei, hvis noen anklager en person eller institusjon for diskriminering, trakassering eller krenkelse, anses den anklagede som skyldig inntil vedkommende har bevist sin uskyld. Det kan bli kostbart og til stor belastning.</a:t>
            </a:r>
          </a:p>
          <a:p>
            <a:endParaRPr lang="nb-NO" dirty="0"/>
          </a:p>
          <a:p>
            <a:r>
              <a:rPr lang="nb-NO" b="1" dirty="0"/>
              <a:t>3b. Straffeloven § 185.</a:t>
            </a:r>
            <a:r>
              <a:rPr lang="nb-NO" dirty="0"/>
              <a:t> I november 2018 var det høringsfrist til et forslag fra regjeringen om å innføre formuleringen «seksuell orientering, kjønnsidentitet og kjønnsuttrykk» også i Straffelovens §185. Noen av formuleringene i denne paragrafen lyder slik:</a:t>
            </a:r>
          </a:p>
          <a:p>
            <a:endParaRPr lang="nb-NO" dirty="0"/>
          </a:p>
          <a:p>
            <a:r>
              <a:rPr lang="nb-NO" dirty="0"/>
              <a:t>«Med bot eller fengsel inntil 3 år straffes den som forsettlig eller grovt uaktsomt offentlig setter frem en diskriminerende eller hatefull ytring. Som ytring regnes også bruk av symboler.» […] «Med diskriminerende eller hatefull ytring menes det å true eller forhåne noen, eller fremme hat, forfølgelse eller ringeakt overfor noen på grunn av deres</a:t>
            </a:r>
            <a:br>
              <a:rPr lang="nb-NO" dirty="0"/>
            </a:br>
            <a:r>
              <a:rPr lang="nb-NO" dirty="0"/>
              <a:t>a) hudfarge eller nasjonale eller etniske opprinnelse,</a:t>
            </a:r>
            <a:br>
              <a:rPr lang="nb-NO" dirty="0"/>
            </a:br>
            <a:r>
              <a:rPr lang="nb-NO" dirty="0"/>
              <a:t>b) religion eller livssyn,</a:t>
            </a:r>
            <a:br>
              <a:rPr lang="nb-NO" dirty="0"/>
            </a:br>
            <a:r>
              <a:rPr lang="nb-NO" dirty="0"/>
              <a:t>c) seksuelle orientering, kjønnsidentitet eller kjønnsuttrykk,</a:t>
            </a:r>
            <a:br>
              <a:rPr lang="nb-NO" dirty="0"/>
            </a:br>
            <a:r>
              <a:rPr lang="nb-NO" dirty="0"/>
              <a:t>d) nedsatte funksjonsevne»</a:t>
            </a:r>
            <a:br>
              <a:rPr lang="nb-NO" dirty="0"/>
            </a:br>
            <a:endParaRPr lang="nb-NO" dirty="0"/>
          </a:p>
          <a:p>
            <a:r>
              <a:rPr lang="nb-NO" dirty="0"/>
              <a:t>* Hvis Stortinget vedtar lovendringene, betyr det at man risikerer opptil 3 år i fengsel dersom man offentlig fremsetter en ytring som blir tolket som «diskriminerende eller hatefull», «truende», «forhånende» eller som uttrykker «ringeakt» overfor mennesker på grunn av deres seksuelle orientering, kjønnsidentitet eller kjønnsuttrykk. Ingen av disse tre begrepene er definert i loven, og det er ingen klare definisjoner eller avgrensninger for hva som rommes i hvert av begrepene.</a:t>
            </a:r>
          </a:p>
          <a:p>
            <a:endParaRPr lang="nb-NO" dirty="0"/>
          </a:p>
          <a:p>
            <a:r>
              <a:rPr lang="nb-NO" dirty="0"/>
              <a:t>Stiftelsen </a:t>
            </a:r>
            <a:r>
              <a:rPr lang="nb-NO" dirty="0" err="1"/>
              <a:t>MorFarBarn</a:t>
            </a:r>
            <a:r>
              <a:rPr lang="nb-NO" dirty="0"/>
              <a:t> og noen andre kristne organisasjoner og personer leverte inn høringssvar til endringene i Straffeloven. </a:t>
            </a:r>
            <a:r>
              <a:rPr lang="nb-NO" b="1" dirty="0"/>
              <a:t>Høringssvaret fra </a:t>
            </a:r>
            <a:r>
              <a:rPr lang="nb-NO" b="1" dirty="0" err="1"/>
              <a:t>MorFarBarn</a:t>
            </a:r>
            <a:r>
              <a:rPr lang="nb-NO" b="1" dirty="0"/>
              <a:t> </a:t>
            </a:r>
            <a:r>
              <a:rPr lang="nb-NO" dirty="0"/>
              <a:t>kan leses her: </a:t>
            </a:r>
            <a:r>
              <a:rPr lang="nb-NO" u="sng" dirty="0">
                <a:hlinkClick r:id="rId4"/>
              </a:rPr>
              <a:t>https://samlivsbanken.no/file/horingssvar-fra-stiftelsen-morfarbarn-om-diskrimineringsvernet-i-straffeloven.pdf</a:t>
            </a:r>
            <a:endParaRPr lang="nb-NO" u="sng" dirty="0"/>
          </a:p>
          <a:p>
            <a:endParaRPr lang="nb-NO" dirty="0"/>
          </a:p>
          <a:p>
            <a:r>
              <a:rPr lang="nb-NO" dirty="0"/>
              <a:t>Høringssvarene fra en rekke andre instanser kan leses her: </a:t>
            </a:r>
            <a:r>
              <a:rPr lang="nb-NO" u="sng" dirty="0">
                <a:hlinkClick r:id="rId5"/>
              </a:rPr>
              <a:t>https://www.regjeringen.no/no/dokumenter/horing---utredning-om-det-strafferettslige-diskrimineringsvernet/id2606774/</a:t>
            </a:r>
            <a:endParaRPr lang="nb-NO" dirty="0"/>
          </a:p>
          <a:p>
            <a:endParaRPr lang="nb-NO" dirty="0"/>
          </a:p>
          <a:p>
            <a:r>
              <a:rPr lang="nb-NO" b="1" dirty="0"/>
              <a:t>4. </a:t>
            </a:r>
            <a:r>
              <a:rPr lang="nb-NO" b="1" dirty="0" err="1"/>
              <a:t>Polyamorøse</a:t>
            </a:r>
            <a:r>
              <a:rPr lang="nb-NO" b="1" dirty="0"/>
              <a:t> forhold.</a:t>
            </a:r>
            <a:endParaRPr lang="nb-NO" dirty="0"/>
          </a:p>
          <a:p>
            <a:r>
              <a:rPr lang="nb-NO" dirty="0"/>
              <a:t>Illustrasjonen på lysbildet er en skjermdump fra en nettartikkel om Jon Bertelsen i Se og Hør: </a:t>
            </a:r>
          </a:p>
          <a:p>
            <a:pPr defTabSz="882213">
              <a:defRPr/>
            </a:pPr>
            <a:r>
              <a:rPr lang="nb-NO" u="sng" dirty="0">
                <a:hlinkClick r:id="rId6"/>
              </a:rPr>
              <a:t>https://www.seher.no/kjendis/venter-barn-med-sin-yngste-kone/64786747</a:t>
            </a:r>
            <a:endParaRPr lang="nb-NO" dirty="0"/>
          </a:p>
          <a:p>
            <a:endParaRPr lang="nb-NO" dirty="0"/>
          </a:p>
          <a:p>
            <a:r>
              <a:rPr lang="nb-NO" dirty="0"/>
              <a:t>Bertelsen og hans to koner ble for noen år siden profilert i diverse medier – både i TV og i blader/aviser. De var blant de første nordmenn som åpent levde polyamorøst.</a:t>
            </a:r>
          </a:p>
          <a:p>
            <a:endParaRPr lang="nb-NO" dirty="0"/>
          </a:p>
          <a:p>
            <a:r>
              <a:rPr lang="nb-NO" dirty="0"/>
              <a:t>* Se mer stoff om polyamorøse forhold, og om organisasjonen </a:t>
            </a:r>
            <a:r>
              <a:rPr lang="nb-NO" dirty="0" err="1"/>
              <a:t>PolyNorge</a:t>
            </a:r>
            <a:r>
              <a:rPr lang="nb-NO" dirty="0"/>
              <a:t>, i lederkomentarene og på lysbildet «Verken antall eller kjønn» i Temamøte 1. Det ligger under menyen </a:t>
            </a:r>
            <a:r>
              <a:rPr lang="nb-NO" i="1" dirty="0"/>
              <a:t>Undervisningsstoff</a:t>
            </a:r>
            <a:r>
              <a:rPr lang="nb-NO" dirty="0"/>
              <a:t>  –&gt; </a:t>
            </a:r>
            <a:r>
              <a:rPr lang="nb-NO" i="1" dirty="0"/>
              <a:t>Fem temamøter på 60-90 minutter. </a:t>
            </a:r>
            <a:r>
              <a:rPr lang="nb-NO" dirty="0"/>
              <a:t>Der finner man bl.a. følgende link: </a:t>
            </a:r>
          </a:p>
          <a:p>
            <a:pPr defTabSz="882213">
              <a:defRPr/>
            </a:pPr>
            <a:r>
              <a:rPr lang="nb-NO" u="sng" dirty="0">
                <a:hlinkClick r:id="rId7"/>
              </a:rPr>
              <a:t>https://www.kk.no/livet/hanne-er-samboer-med-to-menn--i-tillegg-til-a-ha-en-kjaereste/70391815</a:t>
            </a:r>
            <a:endParaRPr lang="nb-NO" dirty="0"/>
          </a:p>
          <a:p>
            <a:endParaRPr lang="nb-NO" b="1" i="1" dirty="0"/>
          </a:p>
          <a:p>
            <a:r>
              <a:rPr lang="nb-NO" b="1" dirty="0"/>
              <a:t>5. Fertilitetsmarkedet – også kalt «barnemarkedet».</a:t>
            </a:r>
            <a:endParaRPr lang="nb-NO" dirty="0"/>
          </a:p>
          <a:p>
            <a:r>
              <a:rPr lang="nb-NO" dirty="0"/>
              <a:t>Et internasjonalt og kommersielt marked hvor man handler med sæd og egg, donorer og surrogatmødre. Det har de siste årene blitt en milliardindustri. Stadig flere mener at det er etisk forsvarlig, ja, moralsk høyverdig, å bruke dette markedet for å få barn. Mange mener faktisk at denne måten å få barn på må likestilles med naturmetoden der barn er en frukt av en manns og en kvinnes kjærlighet og samliv.</a:t>
            </a:r>
          </a:p>
          <a:p>
            <a:r>
              <a:rPr lang="nb-NO" dirty="0"/>
              <a:t> </a:t>
            </a:r>
          </a:p>
          <a:p>
            <a:r>
              <a:rPr lang="nb-NO" b="1" dirty="0"/>
              <a:t>6. Ett eller flere politiske partier på Stortinget har programfestet:</a:t>
            </a:r>
            <a:endParaRPr lang="nb-NO" dirty="0"/>
          </a:p>
          <a:p>
            <a:br>
              <a:rPr lang="nb-NO" b="1" dirty="0"/>
            </a:br>
            <a:r>
              <a:rPr lang="nb-NO" b="1" dirty="0"/>
              <a:t>a) Eggdonasjon</a:t>
            </a:r>
            <a:r>
              <a:rPr lang="nb-NO" dirty="0"/>
              <a:t>. Norsk lov i dag: Den som føder barnet, er barnets mor. Et flertall av partiene på Stortinget har programfestet at de vil endre lovene og tillate eggdonasjon. Se artikkel om temaet i menyen </a:t>
            </a:r>
            <a:r>
              <a:rPr lang="nb-NO" i="1" dirty="0"/>
              <a:t>Gode og viktige avisartikler</a:t>
            </a:r>
            <a:r>
              <a:rPr lang="nb-NO" dirty="0"/>
              <a:t> under hovedmenyen </a:t>
            </a:r>
            <a:r>
              <a:rPr lang="nb-NO" i="1" dirty="0"/>
              <a:t>Nyttige ressurser</a:t>
            </a:r>
            <a:r>
              <a:rPr lang="nb-NO" dirty="0"/>
              <a:t>.</a:t>
            </a:r>
          </a:p>
          <a:p>
            <a:r>
              <a:rPr lang="nb-NO" dirty="0"/>
              <a:t> </a:t>
            </a:r>
          </a:p>
          <a:p>
            <a:r>
              <a:rPr lang="nb-NO" b="1" dirty="0"/>
              <a:t>b) «Dobbeldonasjon»</a:t>
            </a:r>
            <a:r>
              <a:rPr lang="nb-NO" dirty="0"/>
              <a:t>. I dag sier loven at enten egg </a:t>
            </a:r>
            <a:r>
              <a:rPr lang="nb-NO" b="1" i="1" dirty="0"/>
              <a:t>eller </a:t>
            </a:r>
            <a:r>
              <a:rPr lang="nb-NO" dirty="0"/>
              <a:t>sæd må være fra en av foreldrene. Venstre og Miljøpartiet De Grønne har programfestet at ufruktbare kvinner eller par må ha rett til </a:t>
            </a:r>
            <a:r>
              <a:rPr lang="nb-NO" i="1" dirty="0"/>
              <a:t>både </a:t>
            </a:r>
            <a:r>
              <a:rPr lang="nb-NO" dirty="0" err="1"/>
              <a:t>donorsæd</a:t>
            </a:r>
            <a:r>
              <a:rPr lang="nb-NO" dirty="0"/>
              <a:t> og donoregg for å få barn. Det er uklart om det også vil gjelde for enslige. Med dobbeldonasjon er ingen av de voksne i slekt med barnet. </a:t>
            </a:r>
          </a:p>
          <a:p>
            <a:r>
              <a:rPr lang="nb-NO" dirty="0"/>
              <a:t> </a:t>
            </a:r>
          </a:p>
          <a:p>
            <a:r>
              <a:rPr lang="nb-NO" b="1" dirty="0"/>
              <a:t>c) Assistert befruktning for enslige kvinner</a:t>
            </a:r>
            <a:r>
              <a:rPr lang="nb-NO" dirty="0"/>
              <a:t>. Programfestet av flere partier og har flertall i Stortinget. Barn blir ved en slik lovendring prinsipielt sett en rettighet for alle norske kvinner over 18 år. Se de to avisartiklene «Familiepolitikk på ville veier» og «Barn blir diskriminert» i menyen </a:t>
            </a:r>
            <a:r>
              <a:rPr lang="nb-NO" i="1" dirty="0"/>
              <a:t>Gode avisartikler</a:t>
            </a:r>
            <a:r>
              <a:rPr lang="nb-NO" dirty="0"/>
              <a:t> under hovedmenyen </a:t>
            </a:r>
            <a:r>
              <a:rPr lang="nb-NO" i="1" dirty="0"/>
              <a:t>Nyttige ressurser</a:t>
            </a:r>
            <a:r>
              <a:rPr lang="nb-NO" dirty="0"/>
              <a:t> på Samlivsbanken.no.</a:t>
            </a:r>
          </a:p>
          <a:p>
            <a:br>
              <a:rPr lang="nb-NO" dirty="0"/>
            </a:br>
            <a:r>
              <a:rPr lang="nb-NO" b="1" dirty="0"/>
              <a:t>e) Flere enn to juridiske foreldre. </a:t>
            </a:r>
            <a:r>
              <a:rPr lang="nb-NO" dirty="0"/>
              <a:t>Flere partier på Stortinget er positive til en lovendring der barn kan ha tre eller flere juridiske foreldre. </a:t>
            </a:r>
          </a:p>
          <a:p>
            <a:endParaRPr lang="nb-NO" dirty="0"/>
          </a:p>
          <a:p>
            <a:r>
              <a:rPr lang="nb-NO" b="1" dirty="0"/>
              <a:t>f) Surrogati. </a:t>
            </a:r>
            <a:r>
              <a:rPr lang="nb-NO" dirty="0"/>
              <a:t>Venstre har programfestet såkalt altruistisk surrogati (</a:t>
            </a:r>
            <a:r>
              <a:rPr lang="nb-NO" dirty="0" err="1"/>
              <a:t>dvs</a:t>
            </a:r>
            <a:r>
              <a:rPr lang="nb-NO" dirty="0"/>
              <a:t> at en kvinne bærer fram barnet uten at hun får betaling for det). Foreningen FRI har vedtatt det samme i sin Politiske plattform.</a:t>
            </a:r>
          </a:p>
          <a:p>
            <a:endParaRPr lang="nb-NO" b="1" dirty="0"/>
          </a:p>
          <a:p>
            <a:r>
              <a:rPr lang="nb-NO" b="1" dirty="0"/>
              <a:t>g) Et tredje kjønn. </a:t>
            </a:r>
            <a:r>
              <a:rPr lang="nb-NO" dirty="0"/>
              <a:t>Flere partier er positive til at Norge skal innføre et såkalt «tredje kjønn». Hva det innebærer finner man bl.a. mer om her: </a:t>
            </a:r>
            <a:r>
              <a:rPr lang="nb-NO" u="sng" dirty="0">
                <a:hlinkClick r:id="rId8"/>
              </a:rPr>
              <a:t>https://www.nrk.no/norge/arbeiderpartiet-apner-for-hen-1.13361788</a:t>
            </a:r>
            <a:endParaRPr lang="nb-NO" dirty="0"/>
          </a:p>
          <a:p>
            <a:r>
              <a:rPr lang="nb-NO" dirty="0"/>
              <a:t> </a:t>
            </a:r>
          </a:p>
          <a:p>
            <a:r>
              <a:rPr lang="nb-NO" dirty="0"/>
              <a:t>Et tredje kjønn vil trolig medføre at ordet «hen» som erstatning for han/hun vil bli mer vanlig og gå inn i det norske språket. </a:t>
            </a:r>
            <a:r>
              <a:rPr lang="nb-NO" u="sng" dirty="0">
                <a:hlinkClick r:id="rId9"/>
              </a:rPr>
              <a:t>https://www.aftenposten.no/viten/i/pAm6/Bor-vi-begynne-a-si-hen-i-tillegg-til-hun-og-han-ogsa-i-Norge</a:t>
            </a:r>
            <a:endParaRPr lang="nb-NO" dirty="0"/>
          </a:p>
          <a:p>
            <a:pPr marL="165415" indent="-165415">
              <a:buFontTx/>
              <a:buChar char="-"/>
            </a:pP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111558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DISKRIMINERING?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skjelne mellom enkjønnet og tokjønnet samliv er en saklig og velbegrunnet differensiering. Det betyr at man tar biologien, barnet, FNs Barnekonvensjon og Bibelen på alvor.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Grunnleggende forskjeller.</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Samliv mellom kvinne og mann, og samliv mellom to av samme kjønn er grunnleggende forskjellige når det gjelder muligheten til å få barn. Det dreier seg om to ulike biologiske forhold. Å behandle forskjellige forhold ulikt skjer på alle samfunnsområder. Det dreier seg ikke om diskriminering, men om saklig og velbegrunnet forskjellsbehandling. Idrett er et illustrerende eksempel: Det er ingen som snakker om «diskriminering» fordi menn ikke får lov til å konkurrere mot kvinner. Årsak: Utgangspunkt og forutsetninger hos kvinner og menn er forskjellig. Det samme er tilfelle når det gjelder </a:t>
            </a:r>
            <a:r>
              <a:rPr lang="nb-NO" sz="1200" kern="1200" dirty="0" err="1">
                <a:solidFill>
                  <a:schemeClr val="tx1"/>
                </a:solidFill>
                <a:effectLst/>
                <a:latin typeface="+mn-lt"/>
                <a:ea typeface="+mn-ea"/>
                <a:cs typeface="+mn-cs"/>
              </a:rPr>
              <a:t>tokjønnede</a:t>
            </a:r>
            <a:r>
              <a:rPr lang="nb-NO" sz="1200" kern="1200" dirty="0">
                <a:solidFill>
                  <a:schemeClr val="tx1"/>
                </a:solidFill>
                <a:effectLst/>
                <a:latin typeface="+mn-lt"/>
                <a:ea typeface="+mn-ea"/>
                <a:cs typeface="+mn-cs"/>
              </a:rPr>
              <a:t> og enkjønnede parforhold.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Menneskerettighetene.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Den europeiske Menneskerettsdomstolen i Strasbourg har ved flere anledninger de siste årene erklært at det ikke er diskriminerende å definere ekteskapet som et samliv mellom kvinne og mann. I 2010 uttalte f.eks. domstolen: «Den europeiske Menneskerettighetskonvensjon forplikter ingen stat til å utvide retten til ekteskap til å omfatte par av samme kjønn.» I juni 2016 stadfestet domstolen i Strasbourg dette på ny i en tilsvarende, enstemmig domsavsigelse (</a:t>
            </a:r>
            <a:r>
              <a:rPr lang="nb-NO" sz="1200" kern="1200" dirty="0" err="1">
                <a:solidFill>
                  <a:schemeClr val="tx1"/>
                </a:solidFill>
                <a:effectLst/>
                <a:latin typeface="+mn-lt"/>
                <a:ea typeface="+mn-ea"/>
                <a:cs typeface="+mn-cs"/>
              </a:rPr>
              <a:t>Chapin</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Charpentier</a:t>
            </a:r>
            <a:r>
              <a:rPr lang="nb-NO" sz="1200" kern="1200" dirty="0">
                <a:solidFill>
                  <a:schemeClr val="tx1"/>
                </a:solidFill>
                <a:effectLst/>
                <a:latin typeface="+mn-lt"/>
                <a:ea typeface="+mn-ea"/>
                <a:cs typeface="+mn-cs"/>
              </a:rPr>
              <a:t> v. France). I FNs Menneskerettighetserklæring artikkel 16 forutsettes det at ekteskapet er for mann og kvinne, og det erklæres at «familien er den naturlige og grunnleggende enhet i samfunnet».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Avsnittene ovenfor er hentet fra kapittel 5 i</a:t>
            </a:r>
            <a:r>
              <a:rPr lang="nb-NO" sz="1200" b="1" kern="1200" dirty="0">
                <a:solidFill>
                  <a:schemeClr val="tx1"/>
                </a:solidFill>
                <a:effectLst/>
                <a:latin typeface="+mn-lt"/>
                <a:ea typeface="+mn-ea"/>
                <a:cs typeface="+mn-cs"/>
              </a:rPr>
              <a:t> </a:t>
            </a:r>
            <a:r>
              <a:rPr lang="nb-NO" sz="1200" i="1" u="sng" kern="1200" dirty="0">
                <a:solidFill>
                  <a:schemeClr val="tx1"/>
                </a:solidFill>
                <a:effectLst/>
                <a:latin typeface="+mn-lt"/>
                <a:ea typeface="+mn-ea"/>
                <a:cs typeface="+mn-cs"/>
                <a:hlinkClick r:id="rId3"/>
              </a:rPr>
              <a:t>Ekteskapserklæringen</a:t>
            </a:r>
            <a:r>
              <a:rPr lang="nb-NO" sz="1200" b="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Vårt Land publiserte 21. januar 2021 en artikkel skrevet av Hadi Strømmen </a:t>
            </a:r>
            <a:r>
              <a:rPr lang="nb-NO" sz="1200" kern="1200" dirty="0" err="1">
                <a:solidFill>
                  <a:schemeClr val="tx1"/>
                </a:solidFill>
                <a:effectLst/>
                <a:latin typeface="+mn-lt"/>
                <a:ea typeface="+mn-ea"/>
                <a:cs typeface="+mn-cs"/>
              </a:rPr>
              <a:t>Lile</a:t>
            </a:r>
            <a:r>
              <a:rPr lang="nb-NO" sz="1200" kern="1200" dirty="0">
                <a:solidFill>
                  <a:schemeClr val="tx1"/>
                </a:solidFill>
                <a:effectLst/>
                <a:latin typeface="+mn-lt"/>
                <a:ea typeface="+mn-ea"/>
                <a:cs typeface="+mn-cs"/>
              </a:rPr>
              <a:t>. Han er</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menneskerettighetsforsker og førsteamanuensis ved Høgskolen i Østfold. Han skriver blant annet:</a:t>
            </a:r>
          </a:p>
          <a:p>
            <a:r>
              <a:rPr lang="nb-NO" sz="1200" kern="1200" dirty="0">
                <a:solidFill>
                  <a:schemeClr val="tx1"/>
                </a:solidFill>
                <a:effectLst/>
                <a:latin typeface="+mn-lt"/>
                <a:ea typeface="+mn-ea"/>
                <a:cs typeface="+mn-cs"/>
              </a:rPr>
              <a:t> </a:t>
            </a:r>
          </a:p>
          <a:p>
            <a:r>
              <a:rPr lang="nb-NO" sz="1200" i="1" kern="1200" dirty="0">
                <a:solidFill>
                  <a:schemeClr val="tx1"/>
                </a:solidFill>
                <a:effectLst/>
                <a:latin typeface="+mn-lt"/>
                <a:ea typeface="+mn-ea"/>
                <a:cs typeface="+mn-cs"/>
              </a:rPr>
              <a:t>«Jeg kan også forsikre om at det ikke er noe grunnlag for å si at en konservativ tro på ekteskap er i strid med noen menneskerettighetskonvensjoner. Homofilt ekteskap er ingen juridisk menneskerettighet. Det kan tenkes at noen vil hevde at det fra et filosofisk ståsted er en menneskerett å gifte seg med hvem man vil, og at ingen bør diskrimineres basert på legning, men fra et praktisk juridisk ståsted er det ikke noe grunnlag for å hevde at det eksisterer en slik menneskerettighet. Hva som menes med menneskerettigheter kan ikke bygge på hva tilfeldige forfattere eller filosofer mener.»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linker til flere artikler om tematikken </a:t>
            </a:r>
            <a:r>
              <a:rPr lang="nb-NO" sz="1200" i="1" kern="1200" dirty="0">
                <a:solidFill>
                  <a:schemeClr val="tx1"/>
                </a:solidFill>
                <a:effectLst/>
                <a:latin typeface="+mn-lt"/>
                <a:ea typeface="+mn-ea"/>
                <a:cs typeface="+mn-cs"/>
              </a:rPr>
              <a:t>diskriminering</a:t>
            </a:r>
            <a:r>
              <a:rPr lang="nb-NO"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Barneperspektivet avslører.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Ved å bruke barneperspektivet ser man at det er den kjønnsnøytrale ideologien som i virkeligheten fungerer diskriminerende. Det er barna som blir </a:t>
            </a:r>
            <a:r>
              <a:rPr lang="nb-NO" sz="1200" i="1" kern="1200" dirty="0">
                <a:solidFill>
                  <a:schemeClr val="tx1"/>
                </a:solidFill>
                <a:effectLst/>
                <a:latin typeface="+mn-lt"/>
                <a:ea typeface="+mn-ea"/>
                <a:cs typeface="+mn-cs"/>
              </a:rPr>
              <a:t>diskriminert</a:t>
            </a:r>
            <a:r>
              <a:rPr lang="nb-NO" sz="1200" kern="1200" dirty="0">
                <a:solidFill>
                  <a:schemeClr val="tx1"/>
                </a:solidFill>
                <a:effectLst/>
                <a:latin typeface="+mn-lt"/>
                <a:ea typeface="+mn-ea"/>
                <a:cs typeface="+mn-cs"/>
              </a:rPr>
              <a:t>. De blir dessuten fratatt grunnleggende </a:t>
            </a:r>
            <a:r>
              <a:rPr lang="nb-NO" sz="1200" i="1" kern="1200" dirty="0">
                <a:solidFill>
                  <a:schemeClr val="tx1"/>
                </a:solidFill>
                <a:effectLst/>
                <a:latin typeface="+mn-lt"/>
                <a:ea typeface="+mn-ea"/>
                <a:cs typeface="+mn-cs"/>
              </a:rPr>
              <a:t>rettigheter</a:t>
            </a:r>
            <a:r>
              <a:rPr lang="nb-NO" sz="1200" kern="1200" dirty="0">
                <a:solidFill>
                  <a:schemeClr val="tx1"/>
                </a:solidFill>
                <a:effectLst/>
                <a:latin typeface="+mn-lt"/>
                <a:ea typeface="+mn-ea"/>
                <a:cs typeface="+mn-cs"/>
              </a:rPr>
              <a:t> og nektet </a:t>
            </a:r>
            <a:r>
              <a:rPr lang="nb-NO" sz="1200" i="1" kern="1200" dirty="0">
                <a:solidFill>
                  <a:schemeClr val="tx1"/>
                </a:solidFill>
                <a:effectLst/>
                <a:latin typeface="+mn-lt"/>
                <a:ea typeface="+mn-ea"/>
                <a:cs typeface="+mn-cs"/>
              </a:rPr>
              <a:t>likestilling</a:t>
            </a:r>
            <a:r>
              <a:rPr lang="nb-NO" sz="1200" kern="1200" dirty="0">
                <a:solidFill>
                  <a:schemeClr val="tx1"/>
                </a:solidFill>
                <a:effectLst/>
                <a:latin typeface="+mn-lt"/>
                <a:ea typeface="+mn-ea"/>
                <a:cs typeface="+mn-cs"/>
              </a:rPr>
              <a:t> sammenlignet med andre barn, når ekteskapet gjøres kjønnsnøytralt.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Dette lysbildet er ikke med i videoen.</a:t>
            </a:r>
          </a:p>
          <a:p>
            <a:pPr defTabSz="879378">
              <a:defRPr/>
            </a:pPr>
            <a:endParaRPr lang="nb-NO"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147553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FOR BARN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OG UNGE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Etisk relativisme. Etisk relativisme hevder at det finnes få sannheter som er absolutte på det etiske området – ikke minst innen samlivsetikken. Hver enkelt må finne sine sannheter, og ingenting er bedre enn noe annet. Hvis noe skjer frivillig mellom to eller flere personer, er alt greit. «Har du lyst, har du lov.»</a:t>
            </a:r>
            <a:r>
              <a:rPr lang="nb-NO" sz="1200" kern="1200" dirty="0">
                <a:solidFill>
                  <a:schemeClr val="tx1"/>
                </a:solidFill>
                <a:effectLst/>
                <a:latin typeface="+mn-lt"/>
                <a:ea typeface="+mn-ea"/>
                <a:cs typeface="+mn-cs"/>
              </a:rPr>
              <a:t> Å forsvare bibelske normer og bud, blir sett på som umoderne, intolerant og fordømmende. Frihet til å gjøre som jeg vil, er idealet.</a:t>
            </a:r>
          </a:p>
          <a:p>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Ungdommer i puberteten </a:t>
            </a:r>
            <a:r>
              <a:rPr lang="nb-NO" sz="1200" kern="1200" dirty="0">
                <a:solidFill>
                  <a:schemeClr val="tx1"/>
                </a:solidFill>
                <a:effectLst/>
                <a:latin typeface="+mn-lt"/>
                <a:ea typeface="+mn-ea"/>
                <a:cs typeface="+mn-cs"/>
              </a:rPr>
              <a:t>er utsatte og sårbare. </a:t>
            </a:r>
          </a:p>
          <a:p>
            <a:r>
              <a:rPr lang="nb-NO" sz="1200" kern="1200" dirty="0">
                <a:solidFill>
                  <a:schemeClr val="tx1"/>
                </a:solidFill>
                <a:effectLst/>
                <a:latin typeface="+mn-lt"/>
                <a:ea typeface="+mn-ea"/>
                <a:cs typeface="+mn-cs"/>
              </a:rPr>
              <a:t>Minimal hjelp fra skole, samfunn og ungdomskulturen, ofte tvert imot. Familien og menigheten blir stadig viktigere. En viktig oppgave for kristne fellesskap i årene framover blir å gi foreldrene veiledning, verktøy og frimodighet til å kommunisere tydelig og troverdig med sine barn om disse temaene.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Endring av juridisk kjønn.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barn og unge får et nytt livsprosjekt, ikke minst usikre og ressurssvake barn og unge: Er jeg egentlig en gutt? Eller kanskje jeg er ei jente som er født i en guttekropp? Eller kanskje jeg er noe annet enn gutt eller jente? ⓫</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oppsiktsvekkende og urovekkende at begreper som «kjønnsmangfold» og «flytende kjønn» de siste årene er blitt introdusert i læreplaner, undervisningsmateriell og veiledninger for foreldre og lærere -- uten offentlig diskusjon, uten konsekvensutredninger og uten vitenskapelig fundament.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Svært få rammer</a:t>
            </a:r>
            <a:r>
              <a:rPr lang="nb-NO" sz="1200" kern="1200" dirty="0">
                <a:solidFill>
                  <a:schemeClr val="tx1"/>
                </a:solidFill>
                <a:effectLst/>
                <a:latin typeface="+mn-lt"/>
                <a:ea typeface="+mn-ea"/>
                <a:cs typeface="+mn-cs"/>
              </a:rPr>
              <a:t>, idealer, forventninger og normer for hva som er ansvarlig seksualitet og samliv. Barn og ungdom møter nå i stedet et kontinuerlig budskap om at ingenting ligger fast. Å bryte normer blir formidlet som noe positivt og frigjørende. Idealet som blir kommunisert i mange kanaler og på mange arenaer er tilnærmet grenseløs frihet med seksuell utforsking og «selvrealisering».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Mulige resultater </a:t>
            </a:r>
            <a:r>
              <a:rPr lang="nb-NO" sz="1200" kern="1200" dirty="0">
                <a:solidFill>
                  <a:schemeClr val="tx1"/>
                </a:solidFill>
                <a:effectLst/>
                <a:latin typeface="+mn-lt"/>
                <a:ea typeface="+mn-ea"/>
                <a:cs typeface="+mn-cs"/>
              </a:rPr>
              <a:t>hos ressurssvake barn, unge og familier vil trolig bli de største taperne i dette dramatiske samfunnseksperimentet som har barn i hovedrollen. Resultatet kan bli utstrakt forvirring, usikkerhet, identitetsproblemer, seksuell utprøving og eksperimentering blant mange barn og unge. For mange kan det føre til store helsemessige belastninger – både fysisk, emosjonelt, psykisk og åndelig.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Lykkeligere? </a:t>
            </a:r>
            <a:r>
              <a:rPr lang="nb-NO" sz="1200" kern="1200" dirty="0">
                <a:solidFill>
                  <a:schemeClr val="tx1"/>
                </a:solidFill>
                <a:effectLst/>
                <a:latin typeface="+mn-lt"/>
                <a:ea typeface="+mn-ea"/>
                <a:cs typeface="+mn-cs"/>
              </a:rPr>
              <a:t>Vil den radikale kjønnsideologien føre til lykkeligere, mer harmoniske mennesker og mer stabile relasjoner? Kort sagt: Vil den føre til et bedre samfunn å vokse opp i? Mye tyder vel heller på at den radikale kjønnsideologien kan føre til det motsatte?</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Det kan koste. </a:t>
            </a:r>
            <a:r>
              <a:rPr lang="nb-NO" sz="1200" kern="1200" dirty="0">
                <a:solidFill>
                  <a:schemeClr val="tx1"/>
                </a:solidFill>
                <a:effectLst/>
                <a:latin typeface="+mn-lt"/>
                <a:ea typeface="+mn-ea"/>
                <a:cs typeface="+mn-cs"/>
              </a:rPr>
              <a:t>Våre barn og barnebarn blir utsatt for en massiv og ensrettet påvirkning angående kjønn, sex og familie helt fra barnehagen av. Både for barn, ungdom og voksne kan det koste mye å stå for bibelske og tradisjonelle verdier. Derfor trengs det desto mer dialog, forkynnelse og undervisning om disse temaene. Taushet er ingen løsning.</a:t>
            </a: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58163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RADIKAL KJØNNSIDEOLOGI: EN TRUSSEL MOT YTRINGS-, RELIGIONS- OG SAMVITTIGHETSFRIHETEN?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Brendan </a:t>
            </a:r>
            <a:r>
              <a:rPr lang="nb-NO" sz="1200" b="1"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Oppsigelsen av Brendan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er et kjent eksempel i USA på hva det kan koste å være «politisk ukorrekt» på dette feltet. Det er et av mange eksempler som illustrerer totalitære og lite sympatiske trekk ved den nye kjønns- og samlivsideologien.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Begrunnelsen fra styret i bedriften var at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hadde skadet bedriftens omdømme, og at </a:t>
            </a:r>
            <a:r>
              <a:rPr lang="nb-NO" sz="1200" kern="1200" dirty="0" err="1">
                <a:solidFill>
                  <a:schemeClr val="tx1"/>
                </a:solidFill>
                <a:effectLst/>
                <a:latin typeface="+mn-lt"/>
                <a:ea typeface="+mn-ea"/>
                <a:cs typeface="+mn-cs"/>
              </a:rPr>
              <a:t>Firefox</a:t>
            </a:r>
            <a:r>
              <a:rPr lang="nb-NO" sz="1200" kern="1200" dirty="0">
                <a:solidFill>
                  <a:schemeClr val="tx1"/>
                </a:solidFill>
                <a:effectLst/>
                <a:latin typeface="+mn-lt"/>
                <a:ea typeface="+mn-ea"/>
                <a:cs typeface="+mn-cs"/>
              </a:rPr>
              <a:t> ikke kunne ha en leder med en slik profil.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Oppsigelsen av Brendan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er et eksempel på det den forrige paven, Benedikt XVI, kalte </a:t>
            </a:r>
            <a:r>
              <a:rPr lang="nb-NO" sz="1200" b="1" kern="1200" dirty="0">
                <a:solidFill>
                  <a:schemeClr val="tx1"/>
                </a:solidFill>
                <a:effectLst/>
                <a:latin typeface="+mn-lt"/>
                <a:ea typeface="+mn-ea"/>
                <a:cs typeface="+mn-cs"/>
              </a:rPr>
              <a:t>«relativismens diktatur»: </a:t>
            </a:r>
            <a:r>
              <a:rPr lang="nb-NO" sz="1200" kern="1200" dirty="0">
                <a:solidFill>
                  <a:schemeClr val="tx1"/>
                </a:solidFill>
                <a:effectLst/>
                <a:latin typeface="+mn-lt"/>
                <a:ea typeface="+mn-ea"/>
                <a:cs typeface="+mn-cs"/>
              </a:rPr>
              <a:t>Hvis du ikke er relativist og mener at alt er like bra, men tvert imot mener at det finnes absolutte sannheter, og at noe er bedre enn noe annet, kan du bli utsatt for totalitære holdninger og reaksjoner. Det er ikke usannsynlig at vi kommer til å oppleve mer av dette også i Norge.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vil bli svært interessant (og spennende) å se hvordan den nye norske Likestillings- og diskrimineringsloven vil bli anvendt, og hva som blir rettspraksis etter at Stortinget i desember 2020 vedtok å inkludere begrepene «seksuell orientering, kjønnsidentitet og kjønnsuttrykk» som et diskrimineringsgrunnlag. Kan det f.eks. bli tolket som trakassering, forhånelse eller ringeakt å undervise om Bibelens avvisning av seksuelt samliv utenfor ekteskapet mellom mann og kvinne? Og hva med undervisning og forkynnelse om klassisk bibelsk skapertro og samlivsetikk, f.eks. at det bare finnes to kjønn, og at barn har en gudgitt rett til sin egen mor og far?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I Tema 2 finnes det et eget lysbilde og mer stoff om Straffeloven.</a:t>
            </a:r>
          </a:p>
          <a:p>
            <a:r>
              <a:rPr lang="nb-NO" sz="1200" kern="1200" dirty="0">
                <a:solidFill>
                  <a:schemeClr val="tx1"/>
                </a:solidFill>
                <a:effectLst/>
                <a:latin typeface="+mn-lt"/>
                <a:ea typeface="+mn-ea"/>
                <a:cs typeface="+mn-cs"/>
              </a:rPr>
              <a:t>* Under menyen </a:t>
            </a:r>
            <a:r>
              <a:rPr lang="nb-NO" sz="1200" i="1" kern="1200" dirty="0">
                <a:solidFill>
                  <a:schemeClr val="tx1"/>
                </a:solidFill>
                <a:effectLst/>
                <a:latin typeface="+mn-lt"/>
                <a:ea typeface="+mn-ea"/>
                <a:cs typeface="+mn-cs"/>
              </a:rPr>
              <a:t>Ekstra PowerPoint-lysbilder</a:t>
            </a:r>
            <a:r>
              <a:rPr lang="nb-NO" sz="1200" kern="1200" dirty="0">
                <a:solidFill>
                  <a:schemeClr val="tx1"/>
                </a:solidFill>
                <a:effectLst/>
                <a:latin typeface="+mn-lt"/>
                <a:ea typeface="+mn-ea"/>
                <a:cs typeface="+mn-cs"/>
              </a:rPr>
              <a:t> på Samlivsbanken.no ligger det et informativt PowerPoint-lysbilde om Diskriminerings- og likestillingsloven.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Stiftelsen </a:t>
            </a:r>
            <a:r>
              <a:rPr lang="nb-NO" sz="1200" kern="1200" dirty="0" err="1">
                <a:solidFill>
                  <a:schemeClr val="tx1"/>
                </a:solidFill>
                <a:effectLst/>
                <a:latin typeface="+mn-lt"/>
                <a:ea typeface="+mn-ea"/>
                <a:cs typeface="+mn-cs"/>
              </a:rPr>
              <a:t>MorFarBarn</a:t>
            </a:r>
            <a:r>
              <a:rPr lang="nb-NO" sz="1200" kern="1200" dirty="0">
                <a:solidFill>
                  <a:schemeClr val="tx1"/>
                </a:solidFill>
                <a:effectLst/>
                <a:latin typeface="+mn-lt"/>
                <a:ea typeface="+mn-ea"/>
                <a:cs typeface="+mn-cs"/>
              </a:rPr>
              <a:t> (og også noen andre kristne enheter og personer) skrev en høringsuttalelse til lovendringene i Straffeloven.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Alle høringssvarene ligger her:</a:t>
            </a:r>
          </a:p>
          <a:p>
            <a:r>
              <a:rPr lang="nb-NO" sz="1200" u="sng" kern="1200" dirty="0">
                <a:solidFill>
                  <a:schemeClr val="tx1"/>
                </a:solidFill>
                <a:effectLst/>
                <a:latin typeface="+mn-lt"/>
                <a:ea typeface="+mn-ea"/>
                <a:cs typeface="+mn-cs"/>
                <a:hlinkClick r:id="rId3"/>
              </a:rPr>
              <a:t>https://www.regjeringen.no/no/dokumenter/horing---utredning-om-det-strafferettslige-diskrimineringsvernet/id2606774/?expand=horingssvar</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MorFarBarns</a:t>
            </a:r>
            <a:r>
              <a:rPr lang="nb-NO" sz="1200" kern="1200" dirty="0">
                <a:solidFill>
                  <a:schemeClr val="tx1"/>
                </a:solidFill>
                <a:effectLst/>
                <a:latin typeface="+mn-lt"/>
                <a:ea typeface="+mn-ea"/>
                <a:cs typeface="+mn-cs"/>
              </a:rPr>
              <a:t> høringssvar kan leses her: </a:t>
            </a:r>
            <a:r>
              <a:rPr lang="nb-NO" sz="1200" u="sng" kern="1200" dirty="0">
                <a:solidFill>
                  <a:schemeClr val="tx1"/>
                </a:solidFill>
                <a:effectLst/>
                <a:latin typeface="+mn-lt"/>
                <a:ea typeface="+mn-ea"/>
                <a:cs typeface="+mn-cs"/>
                <a:hlinkClick r:id="rId4"/>
              </a:rPr>
              <a:t>https://www.regjeringen.no/no/dokumenter/horing---utredning-om-det-strafferettslige-diskrimineringsvernet/id2606774/?uid=4f2f3ebf-318c-46f4-bbae-183a86accbe8</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Dette er linken til departementets side med orientering og linker angående forslagene om endringer i Straffeloven:</a:t>
            </a:r>
            <a:br>
              <a:rPr lang="nb-NO" sz="1200"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5"/>
              </a:rPr>
              <a:t>https://www.regjeringen.no/no/dokumenter/horing---utredning-om-det-strafferettslige-diskrimineringsvernet/id2606774/</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81128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HVA</a:t>
            </a:r>
            <a:r>
              <a:rPr lang="nb-NO" sz="1200" b="1" kern="1200" baseline="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GJØR VI?</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Dette lysbildet viser tematikken på de neste seks lysbildene.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Innholdet på de seks lysbildene er også samlet på tema-arket </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Tree>
    <p:extLst>
      <p:ext uri="{BB962C8B-B14F-4D97-AF65-F5344CB8AC3E}">
        <p14:creationId xmlns:p14="http://schemas.microsoft.com/office/powerpoint/2010/main" val="377665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A. BEVISSTGJØRING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ET ANNERLEDES FOLK.</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kristne tilhører vi et annet rike, en annen Herre, med andre verdier og prioriteringer, en annen autoritet i vurderingen av hva som er rett, godt og sant. Vi er «fremmede», sier Peter i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1,1 og 17b, og i 2,11: «fremmede og utlendinger». </a:t>
            </a:r>
          </a:p>
          <a:p>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samme budskapet blir formidlet her: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Fil 3,20, </a:t>
            </a:r>
            <a:r>
              <a:rPr lang="nb-NO" sz="1200" kern="1200" dirty="0" err="1">
                <a:solidFill>
                  <a:schemeClr val="tx1"/>
                </a:solidFill>
                <a:effectLst/>
                <a:latin typeface="+mn-lt"/>
                <a:ea typeface="+mn-ea"/>
                <a:cs typeface="+mn-cs"/>
              </a:rPr>
              <a:t>Hebr</a:t>
            </a:r>
            <a:r>
              <a:rPr lang="nb-NO" sz="1200" kern="1200" dirty="0">
                <a:solidFill>
                  <a:schemeClr val="tx1"/>
                </a:solidFill>
                <a:effectLst/>
                <a:latin typeface="+mn-lt"/>
                <a:ea typeface="+mn-ea"/>
                <a:cs typeface="+mn-cs"/>
              </a:rPr>
              <a:t> 13,14 og 1 Kor 1,26-31.</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 ETTERFØLGELSE og LYDIGHET.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Gud kaller oss til å leve i og forsvare hans sannheter, hans vilje og det håp vi eier i ham. </a:t>
            </a:r>
            <a:r>
              <a:rPr lang="nb-NO" sz="1200" kern="1200" dirty="0" err="1">
                <a:solidFill>
                  <a:schemeClr val="tx1"/>
                </a:solidFill>
                <a:effectLst/>
                <a:latin typeface="+mn-lt"/>
                <a:ea typeface="+mn-ea"/>
                <a:cs typeface="+mn-cs"/>
              </a:rPr>
              <a:t>Jfr</a:t>
            </a:r>
            <a:r>
              <a:rPr lang="nb-NO" sz="1200" kern="1200" dirty="0">
                <a:solidFill>
                  <a:schemeClr val="tx1"/>
                </a:solidFill>
                <a:effectLst/>
                <a:latin typeface="+mn-lt"/>
                <a:ea typeface="+mn-ea"/>
                <a:cs typeface="+mn-cs"/>
              </a:rPr>
              <a:t>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3,14b-16.</a:t>
            </a:r>
          </a:p>
          <a:p>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3) FORSVARSKAMP. </a:t>
            </a:r>
            <a:r>
              <a:rPr lang="nb-NO" sz="1200" kern="1200" dirty="0">
                <a:solidFill>
                  <a:schemeClr val="tx1"/>
                </a:solidFill>
                <a:effectLst/>
                <a:latin typeface="+mn-lt"/>
                <a:ea typeface="+mn-ea"/>
                <a:cs typeface="+mn-cs"/>
              </a:rPr>
              <a:t>Vi fører ikke en kamp mot mennesker, men en forsvarskamp mot ideologier, tankesystemer og trender som kolliderer med Guds skapervilje og bud. </a:t>
            </a:r>
            <a:r>
              <a:rPr lang="nb-NO" sz="1200" kern="1200" dirty="0" err="1">
                <a:solidFill>
                  <a:schemeClr val="tx1"/>
                </a:solidFill>
                <a:effectLst/>
                <a:latin typeface="+mn-lt"/>
                <a:ea typeface="+mn-ea"/>
                <a:cs typeface="+mn-cs"/>
              </a:rPr>
              <a:t>Jfr</a:t>
            </a:r>
            <a:r>
              <a:rPr lang="nb-NO" sz="1200" kern="1200" dirty="0">
                <a:solidFill>
                  <a:schemeClr val="tx1"/>
                </a:solidFill>
                <a:effectLst/>
                <a:latin typeface="+mn-lt"/>
                <a:ea typeface="+mn-ea"/>
                <a:cs typeface="+mn-cs"/>
              </a:rPr>
              <a:t> Efeserbrevet 6,12ff.</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en del av forsvaret av Guds sannheter og skaperordninger oppfordrer også Bibelen oss til å avsløre og imøtegå alt som kolliderer med Guds vilje for menneskelivet. Slå gjerne opp versene i 2 Kor 4,2 og 10,4-5 og </a:t>
            </a:r>
            <a:r>
              <a:rPr lang="nb-NO" sz="1200" kern="1200" dirty="0" err="1">
                <a:solidFill>
                  <a:schemeClr val="tx1"/>
                </a:solidFill>
                <a:effectLst/>
                <a:latin typeface="+mn-lt"/>
                <a:ea typeface="+mn-ea"/>
                <a:cs typeface="+mn-cs"/>
              </a:rPr>
              <a:t>reflektér</a:t>
            </a:r>
            <a:r>
              <a:rPr lang="nb-NO" sz="1200" kern="1200" dirty="0">
                <a:solidFill>
                  <a:schemeClr val="tx1"/>
                </a:solidFill>
                <a:effectLst/>
                <a:latin typeface="+mn-lt"/>
                <a:ea typeface="+mn-ea"/>
                <a:cs typeface="+mn-cs"/>
              </a:rPr>
              <a:t> over innholdet.</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Et ekstra moment:</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Vårt ønske og mål som kristne er å vitne om og arbeide for Guds gode skapervilje for kjønn og seksualitet, ekteskap og barn – ikke å påtvinge andre våre meninger. Som kristne ønsker vi å følge vår overbevisning om hva vi tror er best for samfunnet, samtidig som vi viser ekte toleranse og forsvarer andres rett til å være uenige med oss. Vi håper toleransen vil være gjensidig, slik at våre meningsmotstandere også vil respektere og forsvare </a:t>
            </a:r>
            <a:r>
              <a:rPr lang="nb-NO" sz="1200" b="1" kern="1200" dirty="0">
                <a:solidFill>
                  <a:schemeClr val="tx1"/>
                </a:solidFill>
                <a:effectLst/>
                <a:latin typeface="+mn-lt"/>
                <a:ea typeface="+mn-ea"/>
                <a:cs typeface="+mn-cs"/>
              </a:rPr>
              <a:t>vår</a:t>
            </a:r>
            <a:r>
              <a:rPr lang="nb-NO" sz="1200" kern="1200" dirty="0">
                <a:solidFill>
                  <a:schemeClr val="tx1"/>
                </a:solidFill>
                <a:effectLst/>
                <a:latin typeface="+mn-lt"/>
                <a:ea typeface="+mn-ea"/>
                <a:cs typeface="+mn-cs"/>
              </a:rPr>
              <a:t> rett til å mene noe annet enn dem.</a:t>
            </a:r>
          </a:p>
          <a:p>
            <a:r>
              <a:rPr lang="nb-NO"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57639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C.</a:t>
            </a:r>
            <a:r>
              <a:rPr lang="nb-NO" sz="1200" b="1" kern="1200" baseline="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KUNNSKAP</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NØDVENDIG FORUTSETNING. </a:t>
            </a:r>
            <a:r>
              <a:rPr lang="nb-NO" sz="1200" kern="1200" dirty="0">
                <a:solidFill>
                  <a:schemeClr val="tx1"/>
                </a:solidFill>
                <a:effectLst/>
                <a:latin typeface="+mn-lt"/>
                <a:ea typeface="+mn-ea"/>
                <a:cs typeface="+mn-cs"/>
              </a:rPr>
              <a:t>Kunnskap er avgjørende. Uten kunnskap, argumenter og gode begrunnelser mister vi frimodighet og troverdighet. Uten kunnskap blir resultatet lett usikkerhet, frykt og taushet.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NYTTIGE NETTSTEDER. </a:t>
            </a:r>
            <a:r>
              <a:rPr lang="nb-NO" sz="1200" kern="1200" dirty="0">
                <a:solidFill>
                  <a:schemeClr val="tx1"/>
                </a:solidFill>
                <a:effectLst/>
                <a:latin typeface="+mn-lt"/>
                <a:ea typeface="+mn-ea"/>
                <a:cs typeface="+mn-cs"/>
              </a:rPr>
              <a:t>De sju norske nettstedene i oversikten inneholder tallrike ressurser og mye interessant og nyttig stoff. Gjør deg kjent med nettstedene og bruk det stoffet som er mest relevant.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UNDERVISNING. </a:t>
            </a:r>
            <a:r>
              <a:rPr lang="nb-NO" sz="1200" kern="1200" dirty="0">
                <a:solidFill>
                  <a:schemeClr val="tx1"/>
                </a:solidFill>
                <a:effectLst/>
                <a:latin typeface="+mn-lt"/>
                <a:ea typeface="+mn-ea"/>
                <a:cs typeface="+mn-cs"/>
              </a:rPr>
              <a:t>Temaer om kjønn, seksualitet og samliv bør regelmessig stå på menighetenes program og undervises – både overfor ungdom og voksne. Ensrettingen i samfunnet og i ungdomskulturen på dette feltet er sterk. Hvis ikke menigheter og kristne organisasjoner underviser i disse temaene og hjelper medlemmene sine til å forstå og begrunne kristen samlivsetikk, kan utviklingen i mange kristne sammenhenger de neste årene bli svært krevende.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FØLG MED! </a:t>
            </a:r>
            <a:r>
              <a:rPr lang="nb-NO" sz="1200" kern="1200" dirty="0">
                <a:solidFill>
                  <a:schemeClr val="tx1"/>
                </a:solidFill>
                <a:effectLst/>
                <a:latin typeface="+mn-lt"/>
                <a:ea typeface="+mn-ea"/>
                <a:cs typeface="+mn-cs"/>
              </a:rPr>
              <a:t>Følg med i media og hold deg oppdatert på hva som skjer i lovgivning og kulturell utvikling. Oppsøk gode nettsider, artikler og bøker. - Sett deg gjerne et personlig mål, f.eks. at du i løpet av de neste tre månedene skal bruke minst én time i uka på å lese deg opp på tematikken og bli godt kjent med nettstedene nevnt i punkt 2.</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Vi må motarbeide alle tendenser til at kristne melder seg ut, blir likegyldige og kanskje kyniske i forhold til utviklingen i samfunnet. I den sammenheng er Jesu undervisning i Johannes-evangeliet 17 til god hjelp: Jesus sier at vi er </a:t>
            </a:r>
            <a:r>
              <a:rPr lang="nb-NO" sz="1200" b="1" kern="1200" dirty="0">
                <a:solidFill>
                  <a:schemeClr val="tx1"/>
                </a:solidFill>
                <a:effectLst/>
                <a:latin typeface="+mn-lt"/>
                <a:ea typeface="+mn-ea"/>
                <a:cs typeface="+mn-cs"/>
              </a:rPr>
              <a:t>«i verden»</a:t>
            </a:r>
            <a:r>
              <a:rPr lang="nb-NO" sz="1200" kern="1200" dirty="0">
                <a:solidFill>
                  <a:schemeClr val="tx1"/>
                </a:solidFill>
                <a:effectLst/>
                <a:latin typeface="+mn-lt"/>
                <a:ea typeface="+mn-ea"/>
                <a:cs typeface="+mn-cs"/>
              </a:rPr>
              <a:t>, men </a:t>
            </a:r>
            <a:r>
              <a:rPr lang="nb-NO" sz="1200" b="1" kern="1200" dirty="0">
                <a:solidFill>
                  <a:schemeClr val="tx1"/>
                </a:solidFill>
                <a:effectLst/>
                <a:latin typeface="+mn-lt"/>
                <a:ea typeface="+mn-ea"/>
                <a:cs typeface="+mn-cs"/>
              </a:rPr>
              <a:t>ikke «av verden»</a:t>
            </a:r>
            <a:r>
              <a:rPr lang="nb-NO" sz="1200"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samtidig som vi er </a:t>
            </a:r>
            <a:r>
              <a:rPr lang="nb-NO" sz="1200" b="1" kern="1200" dirty="0">
                <a:solidFill>
                  <a:schemeClr val="tx1"/>
                </a:solidFill>
                <a:effectLst/>
                <a:latin typeface="+mn-lt"/>
                <a:ea typeface="+mn-ea"/>
                <a:cs typeface="+mn-cs"/>
              </a:rPr>
              <a:t>sendt «til verden»</a:t>
            </a:r>
            <a:r>
              <a:rPr lang="nb-NO" sz="1200" kern="1200" dirty="0">
                <a:solidFill>
                  <a:schemeClr val="tx1"/>
                </a:solidFill>
                <a:effectLst/>
                <a:latin typeface="+mn-lt"/>
                <a:ea typeface="+mn-ea"/>
                <a:cs typeface="+mn-cs"/>
              </a:rPr>
              <a:t> (v. 11, v. 14/16 og v. 18).</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Tree>
    <p:extLst>
      <p:ext uri="{BB962C8B-B14F-4D97-AF65-F5344CB8AC3E}">
        <p14:creationId xmlns:p14="http://schemas.microsoft.com/office/powerpoint/2010/main" val="102363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B. FELLESSKAP OG MEDARBEIDERSKAP</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AKTIV STØTTE.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 oss stå sammen og støtte hverandre i kampen for å forsvare og kommunisere bibelsk tro og etikk, både i vår egen sammenheng og på tvers av menighets- og organisasjonsgrenser. Kanskje vi kan finne fram til (flere) gode arenaer for samarbeid og samhandling?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La oss være tydelige i støtte og forbønn når vi ser at noen trenger det. Å skrive en kort e-post, en oppmuntring på sosiale medier eller en SMS kan bety mye mer enn vi tror. La oss ikke undervurdere viktigheten av oppmuntringer og konkret støtte!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FORELDREANSVAR.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et samfunn og i en skole som påvirker barna våre med etisk relativisme og en del verdier vi ikke støtter, får alle kristne foreldre et større ansvar enn tidligere. Kontinuerlig dialog med våre barn og barnebarn angående kristen tro og etikk, og konstruktiv oppfølging av dem, er avgjørende.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Å slå seg sammen med andre familier og møtes jevnlig for sosialt og åndelig fellesskap, kan bety en stor forskjell for både barn, unge og voksne. Slike forpliktende familiefellesskap kan være knyttet til en menighet eller være frittstående.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FORNYELSE OG VEKKELSE.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må stadig minne oss selv og hverandre om at Gud er kirkens og historiens Herre. Han har oversikten og kontrollen, og Han sitter på tronen. Han kan bruke motstand og utfordringer til å skape ny enhet og nye allianser, ny kjærlighet og avhengighet av hverandre, ny avhengighet av Guds ord og av Herren selv, ny bevissthet om at vi trenger Hans visdom, kraft, kjærlighet og ledelse.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kirkehistorien og fra vår tids lidende kirke vet vi at fornyelse og vekkelse ofte har funnet sted i tider med motstand mot kristentroen. Vi må hjelpe hverandre til å unngå enhver form for selvmedlidenhet og tendenser til å isolere oss. La oss i stedet løfte hodet, rette ryggen og frimodig vitne om Herrens kjærlighet, vilje og bud.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GUDS LØFTER. 	</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La oss dele Guds løfter og oppmuntre hverandre. Her er lite utvalg av aktuelle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5 Mos 31,6 * Salme 18,3 * Salme 34,16 * Jes 41,10 * Jes 57,15 * Matt 24,35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8,31-32 * </a:t>
            </a:r>
          </a:p>
          <a:p>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14,27 * Rom 8,28-39 * Rom 14,8 * 2 Kor 9,8 * Fil 4,4-7 * 2 Tim 1,7 *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5,7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Finn gjerne fram til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 og løfter som har betydd mye for deg selv i løpet av livet.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MEDVANDRING.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menigheter/forsamlinger bør vurdere å starte opp en slik medvandrer-grupper. En klar forutsetning er at deltakerne har taushetsplikt. For å starte en medvandrergruppe kan det være nok med 2-3 personer. </a:t>
            </a:r>
          </a:p>
          <a:p>
            <a:r>
              <a:rPr lang="nb-NO"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Tree>
    <p:extLst>
      <p:ext uri="{BB962C8B-B14F-4D97-AF65-F5344CB8AC3E}">
        <p14:creationId xmlns:p14="http://schemas.microsoft.com/office/powerpoint/2010/main" val="174822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25.08.2022</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25.08.2022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25.08.2022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25.08.2022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25.08.2022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25.08.2022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25.08.2022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25.08.2022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25.08.2022</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1" y="1034558"/>
            <a:ext cx="9144000" cy="2034402"/>
          </a:xfrm>
        </p:spPr>
        <p:txBody>
          <a:bodyPr/>
          <a:lstStyle/>
          <a:p>
            <a:r>
              <a:rPr lang="nb-NO" sz="4400" dirty="0">
                <a:solidFill>
                  <a:srgbClr val="7030A0"/>
                </a:solidFill>
                <a:effectLst/>
                <a:latin typeface="Arial Black" panose="020B0A04020102020204" pitchFamily="34" charset="0"/>
              </a:rPr>
              <a:t> </a:t>
            </a: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br>
              <a:rPr lang="nb-NO" sz="4400" dirty="0">
                <a:solidFill>
                  <a:srgbClr val="7030A0"/>
                </a:solidFill>
                <a:effectLst/>
                <a:latin typeface="Arial Black" panose="020B0A04020102020204" pitchFamily="34" charset="0"/>
              </a:rPr>
            </a:br>
            <a:r>
              <a:rPr lang="nb-NO" sz="3200" b="1" i="1" dirty="0">
                <a:solidFill>
                  <a:schemeClr val="tx1"/>
                </a:solidFill>
                <a:effectLst/>
                <a:latin typeface="+mj-lt"/>
              </a:rPr>
              <a:t>«Å følge Jesus i en kjønnsnøytral tid»</a:t>
            </a:r>
            <a:br>
              <a:rPr lang="nb-NO" sz="3200" b="1" i="1" dirty="0">
                <a:solidFill>
                  <a:schemeClr val="tx1"/>
                </a:solidFill>
                <a:effectLst/>
                <a:latin typeface="+mj-lt"/>
              </a:rPr>
            </a:br>
            <a:br>
              <a:rPr lang="nb-NO" sz="1600" dirty="0">
                <a:solidFill>
                  <a:srgbClr val="7030A0"/>
                </a:solidFill>
                <a:effectLst/>
                <a:latin typeface="Arial Black" panose="020B0A04020102020204" pitchFamily="34" charset="0"/>
              </a:rPr>
            </a:br>
            <a:r>
              <a:rPr lang="nb-NO" sz="3600" dirty="0">
                <a:solidFill>
                  <a:srgbClr val="7030A0"/>
                </a:solidFill>
                <a:effectLst/>
                <a:latin typeface="Arial Black" panose="020B0A04020102020204" pitchFamily="34" charset="0"/>
              </a:rPr>
              <a:t>Nytt åndsklima og </a:t>
            </a:r>
            <a:br>
              <a:rPr lang="nb-NO" sz="3600" dirty="0">
                <a:solidFill>
                  <a:srgbClr val="7030A0"/>
                </a:solidFill>
                <a:effectLst/>
                <a:latin typeface="Arial Black" panose="020B0A04020102020204" pitchFamily="34" charset="0"/>
              </a:rPr>
            </a:br>
            <a:r>
              <a:rPr lang="nb-NO" sz="3600" dirty="0">
                <a:solidFill>
                  <a:srgbClr val="7030A0"/>
                </a:solidFill>
                <a:effectLst/>
                <a:latin typeface="Arial Black" panose="020B0A04020102020204" pitchFamily="34" charset="0"/>
              </a:rPr>
              <a:t>nye utfordringer</a:t>
            </a:r>
            <a:br>
              <a:rPr lang="nb-NO" sz="4400" dirty="0">
                <a:solidFill>
                  <a:srgbClr val="7030A0"/>
                </a:solidFill>
                <a:effectLst/>
                <a:latin typeface="Arial Black" panose="020B0A04020102020204" pitchFamily="34" charset="0"/>
              </a:rPr>
            </a:br>
            <a:br>
              <a:rPr lang="nb-NO" sz="105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Hva gjør vi?</a:t>
            </a:r>
            <a:endParaRPr lang="nb-NO" sz="3600" dirty="0">
              <a:solidFill>
                <a:srgbClr val="7030A0"/>
              </a:solidFill>
              <a:effectLst/>
              <a:latin typeface="Arial Black" panose="020B0A04020102020204" pitchFamily="34" charset="0"/>
            </a:endParaRPr>
          </a:p>
        </p:txBody>
      </p:sp>
      <p:sp>
        <p:nvSpPr>
          <p:cNvPr id="3" name="AutoShape 2" descr="Bilderesultat for Conversation elderly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Bilderesultat for Conversation elderly peo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6" descr="Bilderesultat for Conversation elderly peop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8" descr="Bilderesultat for Conversation elderly peopl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284984"/>
            <a:ext cx="2880320" cy="2160240"/>
          </a:xfrm>
          <a:prstGeom prst="rect">
            <a:avLst/>
          </a:prstGeom>
        </p:spPr>
      </p:pic>
      <p:sp>
        <p:nvSpPr>
          <p:cNvPr id="7" name="TekstSylinder 6"/>
          <p:cNvSpPr txBox="1"/>
          <p:nvPr/>
        </p:nvSpPr>
        <p:spPr>
          <a:xfrm>
            <a:off x="2987824" y="5734997"/>
            <a:ext cx="3240360" cy="646331"/>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Sesjon 3</a:t>
            </a:r>
          </a:p>
        </p:txBody>
      </p:sp>
    </p:spTree>
    <p:extLst>
      <p:ext uri="{BB962C8B-B14F-4D97-AF65-F5344CB8AC3E}">
        <p14:creationId xmlns:p14="http://schemas.microsoft.com/office/powerpoint/2010/main" val="293128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539552" y="208374"/>
            <a:ext cx="8604448" cy="7425110"/>
          </a:xfrm>
          <a:prstGeom prst="rect">
            <a:avLst/>
          </a:prstGeom>
          <a:noFill/>
        </p:spPr>
        <p:txBody>
          <a:bodyPr wrap="square" rtlCol="0">
            <a:spAutoFit/>
          </a:bodyPr>
          <a:lstStyle/>
          <a:p>
            <a:r>
              <a:rPr lang="nb-NO" sz="4800" dirty="0">
                <a:solidFill>
                  <a:srgbClr val="7030A0"/>
                </a:solidFill>
                <a:latin typeface="Arial Black" panose="020B0A04020102020204" pitchFamily="34" charset="0"/>
              </a:rPr>
              <a:t>		  D. Media </a:t>
            </a:r>
          </a:p>
          <a:p>
            <a:br>
              <a:rPr lang="nb-NO" sz="6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NORSK MEDIEVIRKELIGHET  </a:t>
            </a:r>
          </a:p>
          <a:p>
            <a:r>
              <a:rPr lang="nb-NO" sz="2200" b="1"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Lite ideologisk mangfold </a:t>
            </a:r>
          </a:p>
          <a:p>
            <a:r>
              <a:rPr lang="nb-NO" sz="2200" b="1" dirty="0">
                <a:latin typeface="Arial" panose="020B0604020202020204" pitchFamily="34" charset="0"/>
                <a:cs typeface="Arial" panose="020B0604020202020204" pitchFamily="34" charset="0"/>
                <a:sym typeface="Wingdings"/>
              </a:rPr>
              <a:t></a:t>
            </a:r>
            <a:r>
              <a:rPr lang="nb-NO" sz="2200" dirty="0">
                <a:latin typeface="Arial" panose="020B0604020202020204" pitchFamily="34" charset="0"/>
                <a:cs typeface="Arial" panose="020B0604020202020204" pitchFamily="34" charset="0"/>
              </a:rPr>
              <a:t> Få alternative stemmer</a:t>
            </a:r>
          </a:p>
          <a:p>
            <a:br>
              <a:rPr lang="nb-NO" sz="1600"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HVORDAN FORHOLDER VI OSS?</a:t>
            </a:r>
          </a:p>
          <a:p>
            <a:endParaRPr lang="nb-NO" sz="400" b="1" dirty="0">
              <a:latin typeface="Arial" panose="020B0604020202020204" pitchFamily="34" charset="0"/>
              <a:cs typeface="Arial" panose="020B0604020202020204" pitchFamily="34" charset="0"/>
            </a:endParaRPr>
          </a:p>
          <a:p>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1) FEM GODE RÅD </a:t>
            </a:r>
            <a:r>
              <a:rPr lang="nb-NO" sz="2200" dirty="0">
                <a:latin typeface="Arial" panose="020B0604020202020204" pitchFamily="34" charset="0"/>
                <a:cs typeface="Arial" panose="020B0604020202020204" pitchFamily="34" charset="0"/>
              </a:rPr>
              <a:t>hvis en journalist ringer:</a:t>
            </a:r>
          </a:p>
          <a:p>
            <a:r>
              <a:rPr lang="nb-NO" sz="2200" b="1" dirty="0">
                <a:latin typeface="Arial" panose="020B0604020202020204" pitchFamily="34" charset="0"/>
                <a:cs typeface="Arial" panose="020B0604020202020204" pitchFamily="34" charset="0"/>
              </a:rPr>
              <a:t>a.</a:t>
            </a:r>
            <a:r>
              <a:rPr lang="nb-NO" sz="2200" dirty="0">
                <a:latin typeface="Arial" panose="020B0604020202020204" pitchFamily="34" charset="0"/>
                <a:cs typeface="Arial" panose="020B0604020202020204" pitchFamily="34" charset="0"/>
              </a:rPr>
              <a:t> Prøv å unngå å svare på stående fot. Spør hva saken gjelder,</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be journalisten ringe tilbake om en time eller to.</a:t>
            </a:r>
          </a:p>
          <a:p>
            <a:r>
              <a:rPr lang="nb-NO" sz="2200" b="1" dirty="0">
                <a:latin typeface="Arial" panose="020B0604020202020204" pitchFamily="34" charset="0"/>
                <a:cs typeface="Arial" panose="020B0604020202020204" pitchFamily="34" charset="0"/>
              </a:rPr>
              <a:t>b.</a:t>
            </a:r>
            <a:r>
              <a:rPr lang="nb-NO" sz="2200" dirty="0">
                <a:latin typeface="Arial" panose="020B0604020202020204" pitchFamily="34" charset="0"/>
                <a:cs typeface="Arial" panose="020B0604020202020204" pitchFamily="34" charset="0"/>
              </a:rPr>
              <a:t> Forlang </a:t>
            </a:r>
            <a:r>
              <a:rPr lang="nb-NO" sz="2200" b="1" i="1" dirty="0">
                <a:latin typeface="Arial" panose="020B0604020202020204" pitchFamily="34" charset="0"/>
                <a:cs typeface="Arial" panose="020B0604020202020204" pitchFamily="34" charset="0"/>
              </a:rPr>
              <a:t>alltid </a:t>
            </a:r>
            <a:r>
              <a:rPr lang="nb-NO" sz="2200" dirty="0">
                <a:latin typeface="Arial" panose="020B0604020202020204" pitchFamily="34" charset="0"/>
                <a:cs typeface="Arial" panose="020B0604020202020204" pitchFamily="34" charset="0"/>
              </a:rPr>
              <a:t>skriftlig sitatsjekk før noe blir satt på trykk.</a:t>
            </a:r>
            <a:br>
              <a:rPr lang="nb-NO" sz="2200"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c. </a:t>
            </a:r>
            <a:r>
              <a:rPr lang="nb-NO" sz="2200" dirty="0">
                <a:latin typeface="Arial" panose="020B0604020202020204" pitchFamily="34" charset="0"/>
                <a:cs typeface="Arial" panose="020B0604020202020204" pitchFamily="34" charset="0"/>
              </a:rPr>
              <a:t>Si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at du bare vil svare dersom du får gjøre det skriftlig.</a:t>
            </a:r>
          </a:p>
          <a:p>
            <a:r>
              <a:rPr lang="nb-NO" sz="2200" b="1" dirty="0">
                <a:latin typeface="Arial" panose="020B0604020202020204" pitchFamily="34" charset="0"/>
                <a:cs typeface="Arial" panose="020B0604020202020204" pitchFamily="34" charset="0"/>
              </a:rPr>
              <a:t>d. </a:t>
            </a:r>
            <a:r>
              <a:rPr lang="nb-NO" sz="2200" dirty="0">
                <a:latin typeface="Arial" panose="020B0604020202020204" pitchFamily="34" charset="0"/>
                <a:cs typeface="Arial" panose="020B0604020202020204" pitchFamily="34" charset="0"/>
              </a:rPr>
              <a:t>La deg ikke presse! Svar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«Jeg har ingen kommentar.» </a:t>
            </a:r>
          </a:p>
          <a:p>
            <a:r>
              <a:rPr lang="nb-NO" sz="2200" b="1" dirty="0">
                <a:latin typeface="Arial" panose="020B0604020202020204" pitchFamily="34" charset="0"/>
                <a:cs typeface="Arial" panose="020B0604020202020204" pitchFamily="34" charset="0"/>
              </a:rPr>
              <a:t>e.</a:t>
            </a:r>
            <a:r>
              <a:rPr lang="nb-NO" sz="2200" dirty="0">
                <a:latin typeface="Arial" panose="020B0604020202020204" pitchFamily="34" charset="0"/>
                <a:cs typeface="Arial" panose="020B0604020202020204" pitchFamily="34" charset="0"/>
              </a:rPr>
              <a:t> Ordvalg er svært viktig. Tenk nøye gjennom ord og uttrykk!</a:t>
            </a:r>
          </a:p>
          <a:p>
            <a:endParaRPr lang="nb-NO" sz="16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2)</a:t>
            </a:r>
            <a:r>
              <a:rPr lang="nb-NO" sz="2200" dirty="0">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LEDERFELLESSKAP. </a:t>
            </a:r>
            <a:r>
              <a:rPr lang="nb-NO" sz="2200" dirty="0">
                <a:latin typeface="Arial" panose="020B0604020202020204" pitchFamily="34" charset="0"/>
                <a:cs typeface="Arial" panose="020B0604020202020204" pitchFamily="34" charset="0"/>
              </a:rPr>
              <a:t>Lokale kristne ledere må oppmuntres til regelmessig fellesskap, så de kan støtte hverandre hvis noen av dem blir offentlig hengt ut for sin troskap mot bibelsk tro og etikk. </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endParaRPr lang="nb-NO" sz="900" dirty="0">
              <a:latin typeface="Arial" panose="020B0604020202020204" pitchFamily="34" charset="0"/>
              <a:cs typeface="Arial" panose="020B0604020202020204" pitchFamily="34" charset="0"/>
            </a:endParaRPr>
          </a:p>
        </p:txBody>
      </p:sp>
      <p:pic>
        <p:nvPicPr>
          <p:cNvPr id="2054" name="Picture 6" descr="Bilderesultat for norske avi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88909"/>
            <a:ext cx="2754052" cy="183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611560" y="150312"/>
            <a:ext cx="7848872" cy="104644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E. Barnehage og skole</a:t>
            </a:r>
          </a:p>
          <a:p>
            <a:endParaRPr lang="nb-NO" dirty="0">
              <a:latin typeface="Arial" panose="020B0604020202020204" pitchFamily="34" charset="0"/>
              <a:cs typeface="Arial" panose="020B0604020202020204" pitchFamily="34" charset="0"/>
            </a:endParaRPr>
          </a:p>
        </p:txBody>
      </p:sp>
      <p:sp>
        <p:nvSpPr>
          <p:cNvPr id="3" name="TekstSylinder 2"/>
          <p:cNvSpPr txBox="1"/>
          <p:nvPr/>
        </p:nvSpPr>
        <p:spPr>
          <a:xfrm>
            <a:off x="467544" y="836712"/>
            <a:ext cx="8604448" cy="5909310"/>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1) HVORDAN FORHOLDE SEG?</a:t>
            </a:r>
          </a:p>
          <a:p>
            <a:r>
              <a:rPr lang="nb-NO" sz="2100" i="1" dirty="0">
                <a:latin typeface="Arial" panose="020B0604020202020204" pitchFamily="34" charset="0"/>
                <a:cs typeface="Arial" panose="020B0604020202020204" pitchFamily="34" charset="0"/>
              </a:rPr>
              <a:t>Kristne foreldre: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 Følg med i skolebøker og ukeplaner. </a:t>
            </a:r>
          </a:p>
          <a:p>
            <a:r>
              <a:rPr lang="nb-NO" sz="2100" dirty="0">
                <a:latin typeface="Arial" panose="020B0604020202020204" pitchFamily="34" charset="0"/>
                <a:cs typeface="Arial" panose="020B0604020202020204" pitchFamily="34" charset="0"/>
              </a:rPr>
              <a:t>● Be om konkret informasjon fra skolen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om hva som blir kommunisert om kjønn, seksualitet og familie. </a:t>
            </a:r>
          </a:p>
          <a:p>
            <a:r>
              <a:rPr lang="nb-NO" sz="2100" dirty="0">
                <a:latin typeface="Arial" panose="020B0604020202020204" pitchFamily="34" charset="0"/>
                <a:cs typeface="Arial" panose="020B0604020202020204" pitchFamily="34" charset="0"/>
              </a:rPr>
              <a:t>● Snakk med andre foreldre, også ikke-kristne. Gå om nødvendig til skolens ledelse. Prøv å finne akseptable løsninger og kompromisser. Husk: Foreldreretten står fortsatt sterkt! </a:t>
            </a:r>
          </a:p>
          <a:p>
            <a:r>
              <a:rPr lang="nb-NO" sz="2100" dirty="0">
                <a:latin typeface="Arial" panose="020B0604020202020204" pitchFamily="34" charset="0"/>
                <a:cs typeface="Arial" panose="020B0604020202020204" pitchFamily="34" charset="0"/>
              </a:rPr>
              <a:t>● Dann bønnegrupper. Se www.MomsInPrayer.no</a:t>
            </a:r>
          </a:p>
          <a:p>
            <a:endParaRPr lang="nb-NO" sz="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BIBELSK OVERBEVISNING</a:t>
            </a:r>
          </a:p>
          <a:p>
            <a:r>
              <a:rPr lang="nb-NO" sz="2100" dirty="0">
                <a:latin typeface="Arial" panose="020B0604020202020204" pitchFamily="34" charset="0"/>
                <a:cs typeface="Arial" panose="020B0604020202020204" pitchFamily="34" charset="0"/>
              </a:rPr>
              <a:t>● Vær åpen med barn og unge: Som kristne er vi ikke alltid enige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i det som undervises i barnehager og skoler. </a:t>
            </a:r>
          </a:p>
          <a:p>
            <a:r>
              <a:rPr lang="nb-NO" sz="2100" dirty="0">
                <a:latin typeface="Arial" panose="020B0604020202020204" pitchFamily="34" charset="0"/>
                <a:cs typeface="Arial" panose="020B0604020202020204" pitchFamily="34" charset="0"/>
              </a:rPr>
              <a:t>● Samtal mye og grundig med barn og unge om Jesus som forbilde og Bibelen som autoritet. </a:t>
            </a:r>
          </a:p>
          <a:p>
            <a:br>
              <a:rPr lang="nb-NO" sz="600"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3) KRISTNE SKOLER OG BARNEHAGER. </a:t>
            </a:r>
            <a:r>
              <a:rPr lang="nb-NO" sz="2200" dirty="0">
                <a:latin typeface="Arial" panose="020B0604020202020204" pitchFamily="34" charset="0"/>
                <a:cs typeface="Arial" panose="020B0604020202020204" pitchFamily="34" charset="0"/>
              </a:rPr>
              <a:t>I et demokratisk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a:t>
            </a:r>
            <a:r>
              <a:rPr lang="nb-NO" sz="2100" dirty="0">
                <a:latin typeface="Arial" panose="020B0604020202020204" pitchFamily="34" charset="0"/>
                <a:cs typeface="Arial" panose="020B0604020202020204" pitchFamily="34" charset="0"/>
              </a:rPr>
              <a:t>pluralistisk samfunn: Frihet til å undervise i samsvar med kristen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tro og etikk, og til å ansette personale med kristen tro og livsførsel.</a:t>
            </a:r>
          </a:p>
        </p:txBody>
      </p:sp>
      <p:pic>
        <p:nvPicPr>
          <p:cNvPr id="2050" name="Picture 2" descr="After School Clu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908720"/>
            <a:ext cx="1867545" cy="124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611560" y="260648"/>
            <a:ext cx="7848872" cy="104644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 Samfunn og lovgivning</a:t>
            </a:r>
          </a:p>
          <a:p>
            <a:endParaRPr lang="nb-NO" dirty="0">
              <a:latin typeface="Arial" panose="020B0604020202020204" pitchFamily="34" charset="0"/>
              <a:cs typeface="Arial" panose="020B0604020202020204" pitchFamily="34" charset="0"/>
            </a:endParaRPr>
          </a:p>
        </p:txBody>
      </p:sp>
      <p:sp>
        <p:nvSpPr>
          <p:cNvPr id="3" name="TekstSylinder 2"/>
          <p:cNvSpPr txBox="1"/>
          <p:nvPr/>
        </p:nvSpPr>
        <p:spPr>
          <a:xfrm>
            <a:off x="539552" y="1196752"/>
            <a:ext cx="8424936" cy="570925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1) SAMFUNNSUTVIKLINGEN. </a:t>
            </a:r>
            <a:r>
              <a:rPr lang="nb-NO" sz="2200" dirty="0">
                <a:latin typeface="Arial" panose="020B0604020202020204" pitchFamily="34" charset="0"/>
                <a:cs typeface="Arial" panose="020B0604020202020204" pitchFamily="34" charset="0"/>
              </a:rPr>
              <a:t>Kristen samlivsetikk: Ofte som irrelevant og trangsynt, ja, til og med som skadelig.</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TYDELIG MINORITET. </a:t>
            </a:r>
            <a:r>
              <a:rPr lang="nb-NO" sz="2200" dirty="0">
                <a:latin typeface="Arial" panose="020B0604020202020204" pitchFamily="34" charset="0"/>
                <a:cs typeface="Arial" panose="020B0604020202020204" pitchFamily="34" charset="0"/>
              </a:rPr>
              <a:t>Vi må la vår stemme høres – til beste for barnet, familien og samfunnet. Ideal: «Tro mot sannheten i kjærlighet» (Ef 4,15). Vennlighet, saklighet, kunnskap, ydmykhet.</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ARGUMENTASJONEN. </a:t>
            </a:r>
            <a:r>
              <a:rPr lang="nb-NO" sz="2200" dirty="0">
                <a:latin typeface="Arial" panose="020B0604020202020204" pitchFamily="34" charset="0"/>
                <a:cs typeface="Arial" panose="020B0604020202020204" pitchFamily="34" charset="0"/>
              </a:rPr>
              <a:t>På den offentlige arena: Vanligvis best å bruke allmenne argumenter, som f.eks.: </a:t>
            </a:r>
            <a:br>
              <a:rPr lang="nb-NO" sz="22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FNs Barnekonvensjon * Barneperspektivet * Samvittighetsfriheten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Barns rettigheter * Mor-far-barn-relasjonens unike betydning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Foreldreretten * Ufødte barn som salgsvare * Kjønnsforvirring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Toleranse m.m.</a:t>
            </a:r>
          </a:p>
          <a:p>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4) LYS OG SALT.</a:t>
            </a:r>
            <a:r>
              <a:rPr lang="nb-NO" sz="2200" dirty="0">
                <a:latin typeface="Arial" panose="020B0604020202020204" pitchFamily="34" charset="0"/>
                <a:cs typeface="Arial" panose="020B0604020202020204" pitchFamily="34" charset="0"/>
              </a:rPr>
              <a:t> Kristne som lys og salt </a:t>
            </a:r>
            <a:r>
              <a:rPr lang="nb-NO" sz="2000" dirty="0">
                <a:latin typeface="Arial" panose="020B0604020202020204" pitchFamily="34" charset="0"/>
                <a:cs typeface="Arial" panose="020B0604020202020204" pitchFamily="34" charset="0"/>
              </a:rPr>
              <a:t>(Matt 5,13-16</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Påvirke samfunnet med gode og bærekraftige verdier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løsninger. Ta ansvar: Lokalt, regionalt eller nasjonalt.</a:t>
            </a:r>
          </a:p>
        </p:txBody>
      </p:sp>
      <p:pic>
        <p:nvPicPr>
          <p:cNvPr id="4098" name="Picture 2" descr="Bilderesultat for Storting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73247"/>
            <a:ext cx="1552331" cy="95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6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p:cNvSpPr txBox="1"/>
          <p:nvPr/>
        </p:nvSpPr>
        <p:spPr>
          <a:xfrm>
            <a:off x="395537" y="188640"/>
            <a:ext cx="8280920" cy="113877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Det kristne svaret:</a:t>
            </a:r>
          </a:p>
          <a:p>
            <a:pPr algn="ctr"/>
            <a:r>
              <a:rPr lang="nb-NO" sz="4400" dirty="0">
                <a:solidFill>
                  <a:srgbClr val="7030A0"/>
                </a:solidFill>
                <a:latin typeface="Arial Black" panose="020B0A04020102020204" pitchFamily="34" charset="0"/>
              </a:rPr>
              <a:t>Et tydelig JA-budskap</a:t>
            </a:r>
          </a:p>
        </p:txBody>
      </p:sp>
      <p:sp>
        <p:nvSpPr>
          <p:cNvPr id="6" name="TekstSylinder 5"/>
          <p:cNvSpPr txBox="1"/>
          <p:nvPr/>
        </p:nvSpPr>
        <p:spPr>
          <a:xfrm>
            <a:off x="251520" y="1412776"/>
            <a:ext cx="8784976" cy="5170646"/>
          </a:xfrm>
          <a:prstGeom prst="rect">
            <a:avLst/>
          </a:prstGeom>
          <a:noFill/>
        </p:spPr>
        <p:txBody>
          <a:bodyPr wrap="square" rtlCol="0">
            <a:spAutoFit/>
          </a:bodyPr>
          <a:lstStyle/>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Bibelen som forpliktende autoritet for tro, lære og liv.</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ekteskapet som Guds skaperordning for én mann og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én kvinne, undervist og bekreftet av Jesus og apostlene.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mor-far-barn-relasjonens særstilling og unike betydning.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barns gudgitte rett til å kjenne sin egen mor og far.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Verken mor eller far er overflødig.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 som en gave, og ikke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en rettighet eller handelsvare.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betydningen av blodsbånd, slekt og biologisk tilhørighet.</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barneperspektivet i kirkens teologi og praksis.</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FNs Barnekonvensjon: «Barn har rett til, så langt det er mulig, å kjenne sine foreldre og få omsorg fra dem.»</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biologiske realiteter, barns rettigheter og Bibelens budskap.</a:t>
            </a:r>
          </a:p>
          <a:p>
            <a:pPr algn="ctr"/>
            <a:r>
              <a:rPr lang="nb-NO" sz="2200" i="1" dirty="0">
                <a:latin typeface="+mj-lt"/>
              </a:rPr>
              <a:t>Vår tro og vårt budskap bygger på et tydelig JA </a:t>
            </a:r>
          </a:p>
          <a:p>
            <a:pPr algn="ctr"/>
            <a:r>
              <a:rPr lang="nb-NO" sz="2200" i="1" dirty="0">
                <a:latin typeface="+mj-lt"/>
              </a:rPr>
              <a:t>til Guds gode vilje på alle livsområder.</a:t>
            </a: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212976"/>
            <a:ext cx="2088232" cy="909897"/>
          </a:xfrm>
          <a:prstGeom prst="rect">
            <a:avLst/>
          </a:prstGeom>
        </p:spPr>
      </p:pic>
    </p:spTree>
    <p:extLst>
      <p:ext uri="{BB962C8B-B14F-4D97-AF65-F5344CB8AC3E}">
        <p14:creationId xmlns:p14="http://schemas.microsoft.com/office/powerpoint/2010/main" val="14952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FB3F33B-0366-4DB8-8FDA-E9B101063E6D}"/>
              </a:ext>
            </a:extLst>
          </p:cNvPr>
          <p:cNvSpPr txBox="1"/>
          <p:nvPr/>
        </p:nvSpPr>
        <p:spPr>
          <a:xfrm>
            <a:off x="323528" y="980728"/>
            <a:ext cx="8496944" cy="4832092"/>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Fotnotene </a:t>
            </a:r>
            <a:br>
              <a:rPr lang="nb-NO" sz="4400" dirty="0">
                <a:solidFill>
                  <a:srgbClr val="7030A0"/>
                </a:solidFill>
                <a:latin typeface="Arial Black" panose="020B0A04020102020204" pitchFamily="34" charset="0"/>
              </a:rPr>
            </a:br>
            <a:r>
              <a:rPr lang="nb-NO" sz="4400" dirty="0">
                <a:solidFill>
                  <a:srgbClr val="7030A0"/>
                </a:solidFill>
                <a:latin typeface="Arial Black" panose="020B0A04020102020204" pitchFamily="34" charset="0"/>
              </a:rPr>
              <a:t>og mange linker til </a:t>
            </a:r>
          </a:p>
          <a:p>
            <a:pPr algn="ctr"/>
            <a:r>
              <a:rPr lang="nb-NO" sz="4400" dirty="0">
                <a:solidFill>
                  <a:srgbClr val="7030A0"/>
                </a:solidFill>
                <a:latin typeface="Arial Black" panose="020B0A04020102020204" pitchFamily="34" charset="0"/>
              </a:rPr>
              <a:t>bakgrunnsstoffet i Tema 5</a:t>
            </a:r>
          </a:p>
          <a:p>
            <a:pPr algn="ctr"/>
            <a:endParaRPr lang="nb-NO" sz="4400" dirty="0">
              <a:solidFill>
                <a:srgbClr val="7030A0"/>
              </a:solidFill>
              <a:latin typeface="Arial Black" panose="020B0A04020102020204" pitchFamily="34" charset="0"/>
            </a:endParaRPr>
          </a:p>
          <a:p>
            <a:pPr algn="ctr"/>
            <a:r>
              <a:rPr lang="nb-NO" sz="2400" b="1" dirty="0">
                <a:latin typeface="+mj-lt"/>
              </a:rPr>
              <a:t>Alle fotnotene finnes </a:t>
            </a:r>
            <a:br>
              <a:rPr lang="nb-NO" sz="2400" b="1" dirty="0">
                <a:latin typeface="+mj-lt"/>
              </a:rPr>
            </a:br>
            <a:r>
              <a:rPr lang="nb-NO" sz="2400" b="1">
                <a:solidFill>
                  <a:srgbClr val="C00000"/>
                </a:solidFill>
                <a:latin typeface="+mj-lt"/>
              </a:rPr>
              <a:t>i notatfeltet </a:t>
            </a:r>
            <a:r>
              <a:rPr lang="nb-NO" sz="2400" b="1" dirty="0">
                <a:solidFill>
                  <a:srgbClr val="C00000"/>
                </a:solidFill>
                <a:latin typeface="+mj-lt"/>
              </a:rPr>
              <a:t>under dette lysbildet.</a:t>
            </a:r>
          </a:p>
          <a:p>
            <a:pPr algn="ctr"/>
            <a:endParaRPr lang="nb-NO" sz="2400" b="1" dirty="0">
              <a:latin typeface="+mj-lt"/>
            </a:endParaRPr>
          </a:p>
          <a:p>
            <a:pPr algn="ctr"/>
            <a:r>
              <a:rPr lang="nb-NO" sz="2000" b="1" dirty="0">
                <a:latin typeface="+mj-lt"/>
              </a:rPr>
              <a:t>Fotnotene og dokumentet </a:t>
            </a:r>
            <a:r>
              <a:rPr lang="nb-NO" sz="2000" b="1" i="1" dirty="0">
                <a:latin typeface="+mj-lt"/>
              </a:rPr>
              <a:t>Detaljert bakgrunnsstoff  </a:t>
            </a:r>
            <a:r>
              <a:rPr lang="nb-NO" sz="2000" b="1" dirty="0">
                <a:latin typeface="+mj-lt"/>
              </a:rPr>
              <a:t>til Tema 5 </a:t>
            </a:r>
            <a:br>
              <a:rPr lang="nb-NO" sz="2000" b="1" dirty="0">
                <a:latin typeface="+mj-lt"/>
              </a:rPr>
            </a:br>
            <a:r>
              <a:rPr lang="nb-NO" sz="2000" b="1" dirty="0">
                <a:latin typeface="+mj-lt"/>
              </a:rPr>
              <a:t>er også samlet i et PDF- og i et Word-dokument </a:t>
            </a:r>
          </a:p>
          <a:p>
            <a:pPr algn="ctr"/>
            <a:r>
              <a:rPr lang="nb-NO" sz="2000" b="1" dirty="0">
                <a:latin typeface="+mj-lt"/>
              </a:rPr>
              <a:t>som ligger på Samlivsbanken.no</a:t>
            </a:r>
          </a:p>
        </p:txBody>
      </p:sp>
    </p:spTree>
    <p:extLst>
      <p:ext uri="{BB962C8B-B14F-4D97-AF65-F5344CB8AC3E}">
        <p14:creationId xmlns:p14="http://schemas.microsoft.com/office/powerpoint/2010/main" val="253139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0" y="188640"/>
            <a:ext cx="9144000"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Hva skjer? </a:t>
            </a:r>
            <a:endParaRPr lang="nb-NO" sz="2800" dirty="0">
              <a:solidFill>
                <a:srgbClr val="7030A0"/>
              </a:solidFill>
              <a:latin typeface="Arial Black" panose="020B0A04020102020204" pitchFamily="34" charset="0"/>
            </a:endParaRPr>
          </a:p>
        </p:txBody>
      </p:sp>
      <p:sp>
        <p:nvSpPr>
          <p:cNvPr id="5" name="TekstSylinder 4"/>
          <p:cNvSpPr txBox="1"/>
          <p:nvPr/>
        </p:nvSpPr>
        <p:spPr>
          <a:xfrm>
            <a:off x="395536" y="980728"/>
            <a:ext cx="4968552" cy="5940088"/>
          </a:xfrm>
          <a:prstGeom prst="rect">
            <a:avLst/>
          </a:prstGeom>
          <a:noFill/>
        </p:spPr>
        <p:txBody>
          <a:bodyPr wrap="square" rtlCol="0">
            <a:spAutoFit/>
          </a:bodyPr>
          <a:lstStyle/>
          <a:p>
            <a:r>
              <a:rPr lang="nb-NO" sz="3200" b="1" dirty="0">
                <a:latin typeface="Arial" panose="020B0604020202020204" pitchFamily="34" charset="0"/>
                <a:cs typeface="Arial" panose="020B0604020202020204" pitchFamily="34" charset="0"/>
              </a:rPr>
              <a:t>Aktuelle utfordringer:</a:t>
            </a:r>
          </a:p>
          <a:p>
            <a:endParaRPr lang="nb-NO" sz="1000" dirty="0"/>
          </a:p>
          <a:p>
            <a:r>
              <a:rPr lang="nb-NO" sz="2000" b="1" dirty="0">
                <a:latin typeface="Arial" panose="020B0604020202020204" pitchFamily="34" charset="0"/>
                <a:cs typeface="Arial" panose="020B0604020202020204" pitchFamily="34" charset="0"/>
              </a:rPr>
              <a:t>1.</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Kjønnsskifte»</a:t>
            </a:r>
            <a:r>
              <a:rPr lang="nb-NO" b="1" dirty="0">
                <a:latin typeface="Arial" panose="020B0604020202020204" pitchFamily="34" charset="0"/>
                <a:cs typeface="Arial" panose="020B0604020202020204" pitchFamily="34" charset="0"/>
              </a:rPr>
              <a:t>.</a:t>
            </a:r>
            <a:r>
              <a:rPr lang="nb-NO" dirty="0">
                <a:latin typeface="Arial" panose="020B0604020202020204" pitchFamily="34" charset="0"/>
                <a:cs typeface="Arial" panose="020B0604020202020204" pitchFamily="34" charset="0"/>
              </a:rPr>
              <a:t> «Lov om endring av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juridisk kjønn» (2016). Å endre juridisk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kjønn er blitt enklere enn å skifte navn.</a:t>
            </a:r>
            <a:br>
              <a:rPr lang="nb-NO" sz="16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2.</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Ny Likestillings- og </a:t>
            </a:r>
          </a:p>
          <a:p>
            <a:r>
              <a:rPr lang="nb-NO" sz="2000" b="1" dirty="0" err="1">
                <a:latin typeface="Arial" panose="020B0604020202020204" pitchFamily="34" charset="0"/>
                <a:cs typeface="Arial" panose="020B0604020202020204" pitchFamily="34" charset="0"/>
              </a:rPr>
              <a:t>diskrimineringslov</a:t>
            </a:r>
            <a:r>
              <a:rPr lang="nb-NO" sz="2000"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(2017)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med omvendt bevisbyrde.</a:t>
            </a:r>
          </a:p>
          <a:p>
            <a:br>
              <a:rPr lang="nb-NO" sz="800" b="1" dirty="0">
                <a:latin typeface="Arial" panose="020B0604020202020204" pitchFamily="34" charset="0"/>
                <a:cs typeface="Arial" panose="020B0604020202020204" pitchFamily="34" charset="0"/>
              </a:rPr>
            </a:br>
            <a:r>
              <a:rPr lang="nb-NO" sz="2000" b="1" dirty="0">
                <a:latin typeface="Arial" panose="020B0604020202020204" pitchFamily="34" charset="0"/>
                <a:cs typeface="Arial" panose="020B0604020202020204" pitchFamily="34" charset="0"/>
              </a:rPr>
              <a:t>3. Revidert Straffelov </a:t>
            </a:r>
            <a:r>
              <a:rPr lang="nb-NO" dirty="0">
                <a:latin typeface="Arial" panose="020B0604020202020204" pitchFamily="34" charset="0"/>
                <a:cs typeface="Arial" panose="020B0604020202020204" pitchFamily="34" charset="0"/>
              </a:rPr>
              <a:t>(2020)</a:t>
            </a:r>
            <a:br>
              <a:rPr lang="nb-NO" sz="2000" b="1"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§185 og §186. Innføring av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begrepene «seksuell orientering»,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«kjønnsidentitet» og «kjønnsuttrykk».</a:t>
            </a:r>
          </a:p>
          <a:p>
            <a:br>
              <a:rPr lang="nb-NO" sz="400" i="1" dirty="0">
                <a:latin typeface="Arial" panose="020B0604020202020204" pitchFamily="34" charset="0"/>
                <a:cs typeface="Arial" panose="020B0604020202020204" pitchFamily="34" charset="0"/>
              </a:rPr>
            </a:br>
            <a:br>
              <a:rPr lang="nb-NO" sz="600" i="1" dirty="0">
                <a:latin typeface="Arial" panose="020B0604020202020204" pitchFamily="34" charset="0"/>
                <a:cs typeface="Arial" panose="020B0604020202020204" pitchFamily="34" charset="0"/>
              </a:rPr>
            </a:br>
            <a:r>
              <a:rPr lang="nb-NO" sz="2000" b="1" dirty="0">
                <a:latin typeface="Arial" panose="020B0604020202020204" pitchFamily="34" charset="0"/>
                <a:cs typeface="Arial" panose="020B0604020202020204" pitchFamily="34" charset="0"/>
              </a:rPr>
              <a:t>4. Polyamorøse forhold: </a:t>
            </a:r>
            <a:br>
              <a:rPr lang="nb-NO" b="1"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Samliv med flere enn to personer.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a:t>
            </a:r>
            <a:r>
              <a:rPr lang="nb-NO" dirty="0" err="1">
                <a:latin typeface="Arial" panose="020B0604020202020204" pitchFamily="34" charset="0"/>
                <a:cs typeface="Arial" panose="020B0604020202020204" pitchFamily="34" charset="0"/>
              </a:rPr>
              <a:t>PolyNorge</a:t>
            </a:r>
            <a:r>
              <a:rPr lang="nb-NO" dirty="0">
                <a:latin typeface="Arial" panose="020B0604020202020204" pitchFamily="34" charset="0"/>
                <a:cs typeface="Arial" panose="020B0604020202020204" pitchFamily="34" charset="0"/>
              </a:rPr>
              <a:t>» ble stiftet i 2016.</a:t>
            </a:r>
          </a:p>
          <a:p>
            <a:endParaRPr lang="nb-NO" sz="12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5.</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«Kjønnsmangfold». </a:t>
            </a:r>
            <a:r>
              <a:rPr lang="nb-NO" dirty="0">
                <a:latin typeface="Arial" panose="020B0604020202020204" pitchFamily="34" charset="0"/>
                <a:cs typeface="Arial" panose="020B0604020202020204" pitchFamily="34" charset="0"/>
              </a:rPr>
              <a:t>Video på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NRK: </a:t>
            </a:r>
            <a:r>
              <a:rPr lang="nb-NO" sz="1600" i="1" dirty="0">
                <a:latin typeface="Arial" panose="020B0604020202020204" pitchFamily="34" charset="0"/>
                <a:cs typeface="Arial" panose="020B0604020202020204" pitchFamily="34" charset="0"/>
              </a:rPr>
              <a:t>«Visste du at det finnes sju kjønn?»</a:t>
            </a:r>
            <a:endParaRPr lang="nb-NO" i="1"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4" r="22507"/>
          <a:stretch/>
        </p:blipFill>
        <p:spPr>
          <a:xfrm>
            <a:off x="-3420888" y="4437112"/>
            <a:ext cx="3050710" cy="2216780"/>
          </a:xfrm>
          <a:prstGeom prst="rect">
            <a:avLst/>
          </a:prstGeom>
        </p:spPr>
      </p:pic>
      <p:sp>
        <p:nvSpPr>
          <p:cNvPr id="8" name="TekstSylinder 7"/>
          <p:cNvSpPr txBox="1"/>
          <p:nvPr/>
        </p:nvSpPr>
        <p:spPr>
          <a:xfrm>
            <a:off x="4499992" y="2204864"/>
            <a:ext cx="5184576" cy="4801314"/>
          </a:xfrm>
          <a:prstGeom prst="rect">
            <a:avLst/>
          </a:prstGeom>
          <a:noFill/>
        </p:spPr>
        <p:txBody>
          <a:bodyPr wrap="square" rtlCol="0">
            <a:spAutoFit/>
          </a:bodyPr>
          <a:lstStyle/>
          <a:p>
            <a:endParaRPr lang="nb-NO" sz="9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6. Nye læreplaner i skolen. Nye  </a:t>
            </a:r>
          </a:p>
          <a:p>
            <a:r>
              <a:rPr lang="nb-NO" sz="2000" b="1" dirty="0">
                <a:latin typeface="Arial" panose="020B0604020202020204" pitchFamily="34" charset="0"/>
                <a:cs typeface="Arial" panose="020B0604020202020204" pitchFamily="34" charset="0"/>
              </a:rPr>
              <a:t>    lærebøker. </a:t>
            </a:r>
            <a:r>
              <a:rPr lang="nb-NO" sz="2000" dirty="0">
                <a:latin typeface="Arial" panose="020B0604020202020204" pitchFamily="34" charset="0"/>
                <a:cs typeface="Arial" panose="020B0604020202020204" pitchFamily="34" charset="0"/>
              </a:rPr>
              <a:t>(2020)</a:t>
            </a:r>
          </a:p>
          <a:p>
            <a:endParaRPr lang="nb-NO" sz="1100" b="1"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7. Stortinget har vedtatt: </a:t>
            </a:r>
            <a:r>
              <a:rPr lang="nb-NO" sz="2000" dirty="0">
                <a:latin typeface="Arial" panose="020B0604020202020204" pitchFamily="34" charset="0"/>
                <a:cs typeface="Arial" panose="020B0604020202020204" pitchFamily="34" charset="0"/>
              </a:rPr>
              <a:t>(2020)</a:t>
            </a:r>
            <a:endParaRPr lang="nb-NO" sz="400" dirty="0">
              <a:latin typeface="Arial" panose="020B0604020202020204" pitchFamily="34" charset="0"/>
              <a:cs typeface="Arial" panose="020B0604020202020204" pitchFamily="34" charset="0"/>
            </a:endParaRPr>
          </a:p>
          <a:p>
            <a:r>
              <a:rPr lang="nb-NO" b="1" dirty="0">
                <a:latin typeface="Maiandra GD" pitchFamily="34" charset="0"/>
                <a:cs typeface="Arial" charset="0"/>
              </a:rPr>
              <a:t>   </a:t>
            </a:r>
            <a:r>
              <a:rPr lang="nb-NO" sz="2000" dirty="0">
                <a:latin typeface="Maiandra GD" pitchFamily="34" charset="0"/>
                <a:cs typeface="Arial" charset="0"/>
              </a:rPr>
              <a:t>a) </a:t>
            </a:r>
            <a:r>
              <a:rPr lang="nb-NO" sz="2000" dirty="0">
                <a:latin typeface="Arial" panose="020B0604020202020204" pitchFamily="34" charset="0"/>
                <a:cs typeface="Arial" panose="020B0604020202020204" pitchFamily="34" charset="0"/>
              </a:rPr>
              <a:t>Eggdonasjon.</a:t>
            </a:r>
          </a:p>
          <a:p>
            <a:r>
              <a:rPr lang="nb-NO" sz="2000" dirty="0">
                <a:latin typeface="+mj-lt"/>
                <a:cs typeface="Arial" charset="0"/>
              </a:rPr>
              <a:t>   b) </a:t>
            </a:r>
            <a:r>
              <a:rPr lang="nb-NO" sz="2000" dirty="0">
                <a:latin typeface="Arial" panose="020B0604020202020204" pitchFamily="34" charset="0"/>
                <a:cs typeface="Arial" panose="020B0604020202020204" pitchFamily="34" charset="0"/>
              </a:rPr>
              <a:t>Assistert befruktning for enslige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kvinner.</a:t>
            </a:r>
          </a:p>
          <a:p>
            <a:r>
              <a:rPr lang="nb-NO" sz="2000" b="1" dirty="0">
                <a:latin typeface="Arial" panose="020B0604020202020204" pitchFamily="34" charset="0"/>
                <a:cs typeface="Arial" panose="020B0604020202020204" pitchFamily="34" charset="0"/>
              </a:rPr>
              <a:t>8. Noen partier ønsker å vedta:</a:t>
            </a:r>
            <a:endParaRPr lang="nb-NO" sz="400" b="1" dirty="0">
              <a:latin typeface="Arial" panose="020B0604020202020204" pitchFamily="34" charset="0"/>
              <a:cs typeface="Arial" panose="020B0604020202020204" pitchFamily="34" charset="0"/>
            </a:endParaRPr>
          </a:p>
          <a:p>
            <a:r>
              <a:rPr lang="nb-NO" sz="2000" dirty="0">
                <a:latin typeface="Maiandra GD" pitchFamily="34" charset="0"/>
                <a:cs typeface="Arial" charset="0"/>
              </a:rPr>
              <a:t>    a) </a:t>
            </a:r>
            <a:r>
              <a:rPr lang="nb-NO" sz="2000" dirty="0">
                <a:latin typeface="Arial" panose="020B0604020202020204" pitchFamily="34" charset="0"/>
                <a:cs typeface="Arial" panose="020B0604020202020204" pitchFamily="34" charset="0"/>
              </a:rPr>
              <a:t>Dobbeldonasjon med egg </a:t>
            </a:r>
            <a:r>
              <a:rPr lang="nb-NO" sz="2000" i="1" u="sng" dirty="0">
                <a:latin typeface="Arial" panose="020B0604020202020204" pitchFamily="34" charset="0"/>
                <a:cs typeface="Arial" panose="020B0604020202020204" pitchFamily="34" charset="0"/>
              </a:rPr>
              <a:t>og</a:t>
            </a:r>
            <a:r>
              <a:rPr lang="nb-NO" sz="2000" dirty="0">
                <a:latin typeface="Arial" panose="020B0604020202020204" pitchFamily="34" charset="0"/>
                <a:cs typeface="Arial" panose="020B0604020202020204" pitchFamily="34" charset="0"/>
              </a:rPr>
              <a:t> sæd.</a:t>
            </a:r>
            <a:r>
              <a:rPr lang="nb-NO" sz="2000" dirty="0">
                <a:latin typeface="Maiandra GD" pitchFamily="34" charset="0"/>
                <a:cs typeface="Arial" charset="0"/>
              </a:rPr>
              <a:t>   </a:t>
            </a:r>
          </a:p>
          <a:p>
            <a:r>
              <a:rPr lang="nb-NO" sz="2000" dirty="0">
                <a:latin typeface="Maiandra GD" pitchFamily="34" charset="0"/>
                <a:cs typeface="Arial" charset="0"/>
              </a:rPr>
              <a:t>    b</a:t>
            </a:r>
            <a:r>
              <a:rPr lang="nb-NO" sz="2000" dirty="0">
                <a:latin typeface="+mj-lt"/>
                <a:cs typeface="Arial" charset="0"/>
              </a:rPr>
              <a:t>)</a:t>
            </a:r>
            <a:r>
              <a:rPr lang="nb-NO" sz="2000" dirty="0">
                <a:latin typeface="+mj-lt"/>
                <a:cs typeface="Arial" panose="020B0604020202020204" pitchFamily="34" charset="0"/>
              </a:rPr>
              <a:t> </a:t>
            </a:r>
            <a:r>
              <a:rPr lang="nb-NO" sz="2000" dirty="0">
                <a:latin typeface="Arial" panose="020B0604020202020204" pitchFamily="34" charset="0"/>
                <a:cs typeface="Arial" panose="020B0604020202020204" pitchFamily="34" charset="0"/>
              </a:rPr>
              <a:t>Flere enn to juridiske foreldre.</a:t>
            </a:r>
          </a:p>
          <a:p>
            <a:r>
              <a:rPr lang="nb-NO" sz="2000" dirty="0">
                <a:latin typeface="Maiandra GD" pitchFamily="34" charset="0"/>
                <a:cs typeface="Arial" charset="0"/>
              </a:rPr>
              <a:t>    c) </a:t>
            </a:r>
            <a:r>
              <a:rPr lang="nb-NO" sz="2000" dirty="0">
                <a:latin typeface="Arial" panose="020B0604020202020204" pitchFamily="34" charset="0"/>
                <a:cs typeface="Arial" panose="020B0604020202020204" pitchFamily="34" charset="0"/>
              </a:rPr>
              <a:t>Surrogati.</a:t>
            </a:r>
          </a:p>
          <a:p>
            <a:r>
              <a:rPr lang="nb-NO" sz="2000" dirty="0">
                <a:latin typeface="Arial" panose="020B0604020202020204" pitchFamily="34" charset="0"/>
                <a:cs typeface="Arial" panose="020B0604020202020204" pitchFamily="34" charset="0"/>
              </a:rPr>
              <a:t>    d)  Et «tredje kjønn».</a:t>
            </a:r>
          </a:p>
          <a:p>
            <a:endParaRPr lang="nb-NO" sz="7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9. Lov om konverteringsterapi</a:t>
            </a:r>
            <a:r>
              <a:rPr lang="nb-NO" sz="2000" dirty="0">
                <a:latin typeface="Arial" panose="020B0604020202020204" pitchFamily="34" charset="0"/>
                <a:cs typeface="Arial" panose="020B0604020202020204" pitchFamily="34" charset="0"/>
              </a:rPr>
              <a:t> (2022)</a:t>
            </a:r>
          </a:p>
          <a:p>
            <a:r>
              <a:rPr lang="nb-NO" sz="2000" dirty="0">
                <a:latin typeface="Arial" panose="020B0604020202020204" pitchFamily="34" charset="0"/>
                <a:cs typeface="Arial" panose="020B0604020202020204" pitchFamily="34" charset="0"/>
              </a:rPr>
              <a:t>     Høringsrunde til 10. </a:t>
            </a:r>
            <a:r>
              <a:rPr lang="nb-NO" sz="2000" dirty="0" err="1">
                <a:latin typeface="Arial" panose="020B0604020202020204" pitchFamily="34" charset="0"/>
                <a:cs typeface="Arial" panose="020B0604020202020204" pitchFamily="34" charset="0"/>
              </a:rPr>
              <a:t>okt</a:t>
            </a:r>
            <a:r>
              <a:rPr lang="nb-NO" sz="2000" dirty="0">
                <a:latin typeface="Arial" panose="020B0604020202020204" pitchFamily="34" charset="0"/>
                <a:cs typeface="Arial" panose="020B0604020202020204" pitchFamily="34" charset="0"/>
              </a:rPr>
              <a:t> 2022.</a:t>
            </a:r>
          </a:p>
          <a:p>
            <a:endParaRPr lang="nb-NO" sz="1000" b="1" dirty="0">
              <a:latin typeface="Maiandra GD" pitchFamily="34" charset="0"/>
              <a:cs typeface="Arial" charset="0"/>
            </a:endParaRPr>
          </a:p>
        </p:txBody>
      </p:sp>
      <p:pic>
        <p:nvPicPr>
          <p:cNvPr id="2" name="Picture 2" descr="Image result for stortinget">
            <a:extLst>
              <a:ext uri="{FF2B5EF4-FFF2-40B4-BE49-F238E27FC236}">
                <a16:creationId xmlns:a16="http://schemas.microsoft.com/office/drawing/2014/main" id="{38AEE6B3-A0AB-4AE0-A4EB-06DD51E77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498" y="1124744"/>
            <a:ext cx="1878357"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rotWithShape="1">
          <a:blip r:embed="rId5" cstate="print">
            <a:extLst>
              <a:ext uri="{28A0092B-C50C-407E-A947-70E740481C1C}">
                <a14:useLocalDpi xmlns:a14="http://schemas.microsoft.com/office/drawing/2010/main" val="0"/>
              </a:ext>
            </a:extLst>
          </a:blip>
          <a:srcRect l="15713" t="1" r="15712" b="-185"/>
          <a:stretch/>
        </p:blipFill>
        <p:spPr>
          <a:xfrm>
            <a:off x="6909488" y="305460"/>
            <a:ext cx="1878356" cy="1395349"/>
          </a:xfrm>
          <a:prstGeom prst="rect">
            <a:avLst/>
          </a:prstGeom>
        </p:spPr>
      </p:pic>
    </p:spTree>
    <p:extLst>
      <p:ext uri="{BB962C8B-B14F-4D97-AF65-F5344CB8AC3E}">
        <p14:creationId xmlns:p14="http://schemas.microsoft.com/office/powerpoint/2010/main" val="66018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8499">
            <a:off x="6353415" y="1195205"/>
            <a:ext cx="3090421" cy="2175105"/>
          </a:xfrm>
          <a:prstGeom prst="rect">
            <a:avLst/>
          </a:prstGeom>
        </p:spPr>
      </p:pic>
      <p:sp>
        <p:nvSpPr>
          <p:cNvPr id="3" name="TekstSylinder 2"/>
          <p:cNvSpPr txBox="1"/>
          <p:nvPr/>
        </p:nvSpPr>
        <p:spPr>
          <a:xfrm>
            <a:off x="467543" y="260648"/>
            <a:ext cx="8496945" cy="6624891"/>
          </a:xfrm>
          <a:prstGeom prst="rect">
            <a:avLst/>
          </a:prstGeom>
          <a:noFill/>
        </p:spPr>
        <p:txBody>
          <a:bodyPr wrap="square" rtlCol="0">
            <a:spAutoFit/>
          </a:bodyPr>
          <a:lstStyle/>
          <a:p>
            <a:r>
              <a:rPr lang="nb-NO" sz="5400" dirty="0">
                <a:solidFill>
                  <a:srgbClr val="7030A0"/>
                </a:solidFill>
                <a:latin typeface="Arial Black" panose="020B0A04020102020204" pitchFamily="34" charset="0"/>
                <a:cs typeface="Arial" panose="020B0604020202020204" pitchFamily="34" charset="0"/>
              </a:rPr>
              <a:t>	 Diskriminering?</a:t>
            </a:r>
            <a:endParaRPr lang="nb-NO" sz="4000" dirty="0">
              <a:solidFill>
                <a:srgbClr val="7030A0"/>
              </a:solidFill>
              <a:latin typeface="Arial Black" panose="020B0A04020102020204" pitchFamily="34" charset="0"/>
              <a:cs typeface="Arial" panose="020B0604020202020204" pitchFamily="34" charset="0"/>
            </a:endParaRPr>
          </a:p>
          <a:p>
            <a:r>
              <a:rPr lang="nb-NO" sz="2400" dirty="0">
                <a:latin typeface="+mj-lt"/>
                <a:cs typeface="Arial" panose="020B0604020202020204" pitchFamily="34" charset="0"/>
              </a:rPr>
              <a:t>Det er ikke diskriminerende å hevde at </a:t>
            </a:r>
            <a:br>
              <a:rPr lang="nb-NO" sz="2400" dirty="0">
                <a:latin typeface="+mj-lt"/>
                <a:cs typeface="Arial" panose="020B0604020202020204" pitchFamily="34" charset="0"/>
              </a:rPr>
            </a:br>
            <a:r>
              <a:rPr lang="nb-NO" sz="2400" dirty="0">
                <a:latin typeface="+mj-lt"/>
                <a:cs typeface="Arial" panose="020B0604020202020204" pitchFamily="34" charset="0"/>
              </a:rPr>
              <a:t>ekteskapet er for mann og kvinne, og at</a:t>
            </a:r>
            <a:br>
              <a:rPr lang="nb-NO" sz="2400" dirty="0">
                <a:latin typeface="+mj-lt"/>
                <a:cs typeface="Arial" panose="020B0604020202020204" pitchFamily="34" charset="0"/>
              </a:rPr>
            </a:br>
            <a:r>
              <a:rPr lang="nb-NO" sz="2400" dirty="0">
                <a:latin typeface="+mj-lt"/>
                <a:cs typeface="Arial" panose="020B0604020202020204" pitchFamily="34" charset="0"/>
              </a:rPr>
              <a:t>barn har rett til sin egen mor og far:</a:t>
            </a:r>
            <a:endParaRPr lang="nb-NO" sz="2400" dirty="0">
              <a:latin typeface="+mj-lt"/>
            </a:endParaRPr>
          </a:p>
          <a:p>
            <a:br>
              <a:rPr lang="nb-NO" sz="1600" b="1" dirty="0">
                <a:latin typeface="+mj-lt"/>
                <a:cs typeface="Arial" panose="020B0604020202020204" pitchFamily="34" charset="0"/>
              </a:rPr>
            </a:br>
            <a:r>
              <a:rPr lang="nb-NO" sz="2400" b="1" dirty="0">
                <a:latin typeface="+mj-lt"/>
                <a:cs typeface="Arial" panose="020B0604020202020204" pitchFamily="34" charset="0"/>
              </a:rPr>
              <a:t>1. Grunnleggende forskjeller.</a:t>
            </a:r>
            <a:endParaRPr lang="nb-NO" sz="2400" b="1" dirty="0">
              <a:solidFill>
                <a:srgbClr val="C00000"/>
              </a:solidFill>
              <a:latin typeface="+mj-lt"/>
              <a:cs typeface="Arial" panose="020B0604020202020204" pitchFamily="34" charset="0"/>
            </a:endParaRPr>
          </a:p>
          <a:p>
            <a:pPr marL="342900" indent="-342900">
              <a:buFont typeface="Arial" charset="0"/>
              <a:buChar char="•"/>
            </a:pPr>
            <a:r>
              <a:rPr lang="nb-NO" sz="2400" dirty="0">
                <a:latin typeface="+mj-lt"/>
                <a:cs typeface="Arial" panose="020B0604020202020204" pitchFamily="34" charset="0"/>
              </a:rPr>
              <a:t>To ulike biologiske forhold.</a:t>
            </a:r>
          </a:p>
          <a:p>
            <a:pPr marL="342900" indent="-342900">
              <a:buFont typeface="Arial" charset="0"/>
              <a:buChar char="•"/>
            </a:pPr>
            <a:r>
              <a:rPr lang="nb-NO" sz="2400" dirty="0">
                <a:latin typeface="+mj-lt"/>
                <a:cs typeface="Arial" panose="020B0604020202020204" pitchFamily="34" charset="0"/>
              </a:rPr>
              <a:t>Saklig og velbegrunnet forskjellsbehandling.</a:t>
            </a:r>
          </a:p>
          <a:p>
            <a:pPr marL="342900" indent="-342900">
              <a:buFont typeface="Arial" charset="0"/>
              <a:buChar char="•"/>
            </a:pPr>
            <a:r>
              <a:rPr lang="nb-NO" sz="2400" dirty="0">
                <a:latin typeface="+mj-lt"/>
                <a:cs typeface="Arial" panose="020B0604020202020204" pitchFamily="34" charset="0"/>
              </a:rPr>
              <a:t>Utgangspunkt og forutsetninger er forskjellig. </a:t>
            </a:r>
            <a:r>
              <a:rPr lang="nb-NO" sz="2400" dirty="0" err="1">
                <a:latin typeface="+mj-lt"/>
                <a:cs typeface="Arial" panose="020B0604020202020204" pitchFamily="34" charset="0"/>
              </a:rPr>
              <a:t>Jfr</a:t>
            </a:r>
            <a:r>
              <a:rPr lang="nb-NO" sz="2400" dirty="0">
                <a:latin typeface="+mj-lt"/>
                <a:cs typeface="Arial" panose="020B0604020202020204" pitchFamily="34" charset="0"/>
              </a:rPr>
              <a:t> idrett.</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Menneskerettighetene.</a:t>
            </a:r>
          </a:p>
          <a:p>
            <a:pPr marL="342900" indent="-342900">
              <a:buFont typeface="Arial" charset="0"/>
              <a:buChar char="•"/>
            </a:pPr>
            <a:r>
              <a:rPr lang="nb-NO" sz="2400" dirty="0">
                <a:latin typeface="Arial" panose="020B0604020202020204" pitchFamily="34" charset="0"/>
                <a:cs typeface="Arial" panose="020B0604020202020204" pitchFamily="34" charset="0"/>
              </a:rPr>
              <a:t>Den europeiske Menneskerettsdomstolen i Strasbourg.</a:t>
            </a:r>
          </a:p>
          <a:p>
            <a:pPr marL="342900" indent="-342900">
              <a:buFont typeface="Arial" charset="0"/>
              <a:buChar char="•"/>
            </a:pPr>
            <a:r>
              <a:rPr lang="nb-NO" sz="2400" dirty="0">
                <a:latin typeface="Arial" panose="020B0604020202020204" pitchFamily="34" charset="0"/>
                <a:cs typeface="Arial" panose="020B0604020202020204" pitchFamily="34" charset="0"/>
              </a:rPr>
              <a:t>Likekjønnet ekteskap: Ingen allmenn menneskerettighet. 163 land definerer fortsatt ekteskapet = mann og kvinne.</a:t>
            </a:r>
          </a:p>
          <a:p>
            <a:endParaRPr lang="nb-NO" sz="16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Barneperspektivet avslører. </a:t>
            </a:r>
          </a:p>
          <a:p>
            <a:r>
              <a:rPr lang="nb-NO" sz="2400" dirty="0">
                <a:latin typeface="Arial" panose="020B0604020202020204" pitchFamily="34" charset="0"/>
                <a:cs typeface="Arial" panose="020B0604020202020204" pitchFamily="34" charset="0"/>
              </a:rPr>
              <a:t>«Diskriminering»  ▪  «Rettigheter»  ▪  «Likestilling»</a:t>
            </a:r>
            <a:endParaRPr lang="nb-NO" sz="1600" dirty="0">
              <a:latin typeface="Arial" panose="020B0604020202020204" pitchFamily="34" charset="0"/>
              <a:cs typeface="Arial" panose="020B0604020202020204" pitchFamily="34" charset="0"/>
            </a:endParaRPr>
          </a:p>
        </p:txBody>
      </p:sp>
      <p:sp>
        <p:nvSpPr>
          <p:cNvPr id="4" name="Ellipse 3"/>
          <p:cNvSpPr/>
          <p:nvPr/>
        </p:nvSpPr>
        <p:spPr>
          <a:xfrm rot="328499">
            <a:off x="6282096" y="1276059"/>
            <a:ext cx="3233276" cy="1284678"/>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982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0" y="283295"/>
            <a:ext cx="9144000"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Krevende for barn og unge</a:t>
            </a:r>
          </a:p>
        </p:txBody>
      </p:sp>
      <p:sp>
        <p:nvSpPr>
          <p:cNvPr id="4" name="TekstSylinder 3"/>
          <p:cNvSpPr txBox="1"/>
          <p:nvPr/>
        </p:nvSpPr>
        <p:spPr>
          <a:xfrm>
            <a:off x="395536" y="1124009"/>
            <a:ext cx="8748464" cy="6409447"/>
          </a:xfrm>
          <a:prstGeom prst="rect">
            <a:avLst/>
          </a:prstGeom>
          <a:noFill/>
        </p:spPr>
        <p:txBody>
          <a:bodyPr wrap="square" rtlCol="0">
            <a:spAutoFit/>
          </a:bodyPr>
          <a:lstStyle/>
          <a:p>
            <a:r>
              <a:rPr lang="nb-NO" sz="2200" b="1" dirty="0">
                <a:latin typeface="Arial" panose="020B0604020202020204" pitchFamily="34" charset="0"/>
                <a:cs typeface="Arial" panose="020B0604020202020204" pitchFamily="34" charset="0"/>
              </a:rPr>
              <a:t>■ Etisk relativisme.</a:t>
            </a:r>
            <a:r>
              <a:rPr lang="nb-NO" sz="2200" dirty="0">
                <a:latin typeface="Arial" panose="020B0604020202020204" pitchFamily="34" charset="0"/>
                <a:cs typeface="Arial" panose="020B0604020202020204" pitchFamily="34" charset="0"/>
              </a:rPr>
              <a:t> «Har du lyst, har du lov.» Eneste krav: frivillig.</a:t>
            </a:r>
          </a:p>
          <a:p>
            <a:pPr marL="285750" indent="-285750">
              <a:buFontTx/>
              <a:buChar char="-"/>
            </a:pPr>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Ungdommer</a:t>
            </a:r>
            <a:r>
              <a:rPr lang="nb-NO" sz="2200" dirty="0">
                <a:latin typeface="Arial" panose="020B0604020202020204" pitchFamily="34" charset="0"/>
                <a:cs typeface="Arial" panose="020B0604020202020204" pitchFamily="34" charset="0"/>
              </a:rPr>
              <a:t> i puberteten: utsatte og sårbare.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Familien og menigheten blir stadig viktigere.</a:t>
            </a:r>
          </a:p>
          <a:p>
            <a:endParaRPr lang="nb-NO" sz="105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Endring av juridisk kjønn</a:t>
            </a:r>
            <a:r>
              <a:rPr lang="nb-NO" sz="2200" dirty="0">
                <a:latin typeface="Arial" panose="020B0604020202020204" pitchFamily="34" charset="0"/>
                <a:cs typeface="Arial" panose="020B0604020202020204" pitchFamily="34" charset="0"/>
              </a:rPr>
              <a:t>. Hvem er jeg? </a:t>
            </a:r>
          </a:p>
          <a:p>
            <a:endParaRPr lang="nb-NO" sz="12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Svært få rammer</a:t>
            </a:r>
            <a:r>
              <a:rPr lang="nb-NO" sz="2200" dirty="0">
                <a:latin typeface="Arial" panose="020B0604020202020204" pitchFamily="34" charset="0"/>
                <a:cs typeface="Arial" panose="020B0604020202020204" pitchFamily="34" charset="0"/>
              </a:rPr>
              <a:t>, idealer, forventninger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normer. Grenseløs frihet. </a:t>
            </a:r>
          </a:p>
          <a:p>
            <a:endParaRPr lang="nb-NO" sz="105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Mulige resultater</a:t>
            </a:r>
            <a:r>
              <a:rPr lang="nb-NO" sz="2200" dirty="0">
                <a:latin typeface="Arial" panose="020B0604020202020204" pitchFamily="34" charset="0"/>
                <a:cs typeface="Arial" panose="020B0604020202020204" pitchFamily="34" charset="0"/>
              </a:rPr>
              <a:t>: Forvirring, usikkerhet, identitetsproblemer og   </a:t>
            </a:r>
          </a:p>
          <a:p>
            <a:r>
              <a:rPr lang="nb-NO" sz="2200" dirty="0">
                <a:latin typeface="Arial" panose="020B0604020202020204" pitchFamily="34" charset="0"/>
                <a:cs typeface="Arial" panose="020B0604020202020204" pitchFamily="34" charset="0"/>
              </a:rPr>
              <a:t>   usunn seksuell eksperimentering blant mange barn og unge. </a:t>
            </a:r>
            <a:br>
              <a:rPr lang="nb-NO" sz="22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Lykkeligere</a:t>
            </a:r>
            <a:r>
              <a:rPr lang="nb-NO" sz="2200" dirty="0">
                <a:latin typeface="Arial" panose="020B0604020202020204" pitchFamily="34" charset="0"/>
                <a:cs typeface="Arial" panose="020B0604020202020204" pitchFamily="34" charset="0"/>
              </a:rPr>
              <a:t>, mer harmoniske mennesker og mer stabile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relasjoner og samliv? Et bedre samfunn?</a:t>
            </a:r>
            <a:r>
              <a:rPr lang="nb-NO" sz="2200" b="1" dirty="0">
                <a:latin typeface="Arial" panose="020B0604020202020204" pitchFamily="34" charset="0"/>
                <a:cs typeface="Arial" panose="020B0604020202020204" pitchFamily="34" charset="0"/>
              </a:rPr>
              <a:t> </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Det kan koste</a:t>
            </a:r>
            <a:r>
              <a:rPr lang="nb-NO" sz="2200" dirty="0">
                <a:latin typeface="Arial" panose="020B0604020202020204" pitchFamily="34" charset="0"/>
                <a:cs typeface="Arial" panose="020B0604020202020204" pitchFamily="34" charset="0"/>
              </a:rPr>
              <a:t> stadig mer – ikke minst for unge – å stå for bibelske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verdier i en tid som prioriterer følelser, grenseløs individualisme </a:t>
            </a:r>
          </a:p>
          <a:p>
            <a:r>
              <a:rPr lang="nb-NO" sz="2200" dirty="0">
                <a:latin typeface="Arial" panose="020B0604020202020204" pitchFamily="34" charset="0"/>
                <a:cs typeface="Arial" panose="020B0604020202020204" pitchFamily="34" charset="0"/>
              </a:rPr>
              <a:t>   og en kjønnsideologi som oppløser biologiske realiteter. </a:t>
            </a:r>
          </a:p>
          <a:p>
            <a:endParaRPr lang="nb-NO" sz="2200" dirty="0">
              <a:latin typeface="Arial" panose="020B0604020202020204" pitchFamily="34" charset="0"/>
              <a:cs typeface="Arial" panose="020B0604020202020204" pitchFamily="34" charset="0"/>
            </a:endParaRPr>
          </a:p>
          <a:p>
            <a:endParaRPr lang="nb-NO" sz="2400" dirty="0">
              <a:latin typeface="Arial" panose="020B0604020202020204" pitchFamily="34" charset="0"/>
              <a:cs typeface="Arial" panose="020B0604020202020204" pitchFamily="34" charset="0"/>
            </a:endParaRPr>
          </a:p>
          <a:p>
            <a:endParaRPr lang="nb-NO" sz="1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6545">
            <a:off x="6516175" y="1670585"/>
            <a:ext cx="2946638" cy="2073907"/>
          </a:xfrm>
          <a:prstGeom prst="rect">
            <a:avLst/>
          </a:prstGeom>
        </p:spPr>
      </p:pic>
      <p:sp>
        <p:nvSpPr>
          <p:cNvPr id="5" name="Ellipse 4"/>
          <p:cNvSpPr/>
          <p:nvPr/>
        </p:nvSpPr>
        <p:spPr>
          <a:xfrm rot="21345652">
            <a:off x="6479077" y="1858301"/>
            <a:ext cx="1965615" cy="698429"/>
          </a:xfrm>
          <a:prstGeom prst="ellipse">
            <a:avLst/>
          </a:prstGeom>
          <a:no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76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2592288" cy="1944216"/>
          </a:xfrm>
          <a:prstGeom prst="rect">
            <a:avLst/>
          </a:prstGeom>
        </p:spPr>
      </p:pic>
      <p:sp>
        <p:nvSpPr>
          <p:cNvPr id="31746" name="Plassholder for tekst 2"/>
          <p:cNvSpPr>
            <a:spLocks noGrp="1"/>
          </p:cNvSpPr>
          <p:nvPr>
            <p:ph type="body" idx="1"/>
          </p:nvPr>
        </p:nvSpPr>
        <p:spPr>
          <a:xfrm>
            <a:off x="467544" y="2204864"/>
            <a:ext cx="8208912" cy="5040560"/>
          </a:xfrm>
        </p:spPr>
        <p:txBody>
          <a:bodyPr>
            <a:noAutofit/>
          </a:bodyPr>
          <a:lstStyle/>
          <a:p>
            <a:pPr algn="ctr" eaLnBrk="1" hangingPunct="1"/>
            <a:r>
              <a:rPr lang="nb-NO" altLang="nb-NO" sz="2800" b="1" dirty="0">
                <a:solidFill>
                  <a:schemeClr val="tx1"/>
                </a:solidFill>
                <a:latin typeface="Arial Black" panose="020B0A04020102020204" pitchFamily="34" charset="0"/>
                <a:cs typeface="Arial" panose="020B0604020202020204" pitchFamily="34" charset="0"/>
              </a:rPr>
              <a:t>  Et eksempel:</a:t>
            </a:r>
          </a:p>
          <a:p>
            <a:pPr algn="l" defTabSz="360000" eaLnBrk="1" hangingPunct="1"/>
            <a:r>
              <a:rPr lang="nb-NO" altLang="nb-NO" sz="2400" b="1" dirty="0">
                <a:solidFill>
                  <a:schemeClr val="tx1"/>
                </a:solidFill>
                <a:latin typeface="Arial" panose="020B0604020202020204" pitchFamily="34" charset="0"/>
                <a:cs typeface="Arial" panose="020B0604020202020204" pitchFamily="34" charset="0"/>
              </a:rPr>
              <a:t>								Brendan </a:t>
            </a:r>
            <a:r>
              <a:rPr lang="nb-NO" altLang="nb-NO" sz="2400" b="1" dirty="0" err="1">
                <a:solidFill>
                  <a:schemeClr val="tx1"/>
                </a:solidFill>
                <a:latin typeface="Arial" panose="020B0604020202020204" pitchFamily="34" charset="0"/>
                <a:cs typeface="Arial" panose="020B0604020202020204" pitchFamily="34" charset="0"/>
              </a:rPr>
              <a:t>Eich</a:t>
            </a:r>
            <a:r>
              <a:rPr lang="nb-NO" altLang="nb-NO" sz="2400" dirty="0">
                <a:solidFill>
                  <a:schemeClr val="tx1"/>
                </a:solidFill>
                <a:latin typeface="Arial" panose="020B0604020202020204" pitchFamily="34" charset="0"/>
                <a:cs typeface="Arial" panose="020B0604020202020204" pitchFamily="34" charset="0"/>
              </a:rPr>
              <a:t>, utvikler av 													dataprogrammet </a:t>
            </a:r>
            <a:r>
              <a:rPr lang="nb-NO" altLang="nb-NO" sz="2400" i="1" dirty="0">
                <a:solidFill>
                  <a:schemeClr val="tx1"/>
                </a:solidFill>
                <a:latin typeface="Arial" panose="020B0604020202020204" pitchFamily="34" charset="0"/>
                <a:cs typeface="Arial" panose="020B0604020202020204" pitchFamily="34" charset="0"/>
              </a:rPr>
              <a:t>Java script,</a:t>
            </a:r>
            <a:br>
              <a:rPr lang="nb-NO" altLang="nb-NO" sz="2400" i="1" dirty="0">
                <a:solidFill>
                  <a:schemeClr val="tx1"/>
                </a:solidFill>
                <a:latin typeface="Arial" panose="020B0604020202020204" pitchFamily="34" charset="0"/>
                <a:cs typeface="Arial" panose="020B0604020202020204" pitchFamily="34" charset="0"/>
              </a:rPr>
            </a:br>
            <a:r>
              <a:rPr lang="nb-NO" altLang="nb-NO" sz="2400" i="1" dirty="0">
                <a:solidFill>
                  <a:schemeClr val="tx1"/>
                </a:solidFill>
                <a:latin typeface="Arial" panose="020B0604020202020204" pitchFamily="34" charset="0"/>
                <a:cs typeface="Arial" panose="020B0604020202020204" pitchFamily="34" charset="0"/>
              </a:rPr>
              <a:t>								</a:t>
            </a:r>
            <a:r>
              <a:rPr lang="nb-NO" altLang="nb-NO" sz="2400" dirty="0">
                <a:solidFill>
                  <a:schemeClr val="tx1"/>
                </a:solidFill>
                <a:latin typeface="Arial" panose="020B0604020202020204" pitchFamily="34" charset="0"/>
                <a:cs typeface="Arial" panose="020B0604020202020204" pitchFamily="34" charset="0"/>
              </a:rPr>
              <a:t>og grunnlegger og adm. direktør av 									Mozilla/</a:t>
            </a:r>
            <a:r>
              <a:rPr lang="nb-NO" altLang="nb-NO" sz="2400" dirty="0" err="1">
                <a:solidFill>
                  <a:schemeClr val="tx1"/>
                </a:solidFill>
                <a:latin typeface="Arial" panose="020B0604020202020204" pitchFamily="34" charset="0"/>
                <a:cs typeface="Arial" panose="020B0604020202020204" pitchFamily="34" charset="0"/>
              </a:rPr>
              <a:t>Firefox</a:t>
            </a:r>
            <a:r>
              <a:rPr lang="nb-NO" altLang="nb-NO" sz="2400" dirty="0">
                <a:solidFill>
                  <a:schemeClr val="tx1"/>
                </a:solidFill>
                <a:latin typeface="Arial" panose="020B0604020202020204" pitchFamily="34" charset="0"/>
                <a:cs typeface="Arial" panose="020B0604020202020204" pitchFamily="34" charset="0"/>
              </a:rPr>
              <a:t>.</a:t>
            </a:r>
          </a:p>
          <a:p>
            <a:pPr algn="l" eaLnBrk="1" hangingPunct="1"/>
            <a:br>
              <a:rPr lang="nb-NO" altLang="nb-NO" sz="1400" dirty="0">
                <a:solidFill>
                  <a:schemeClr val="tx1"/>
                </a:solidFill>
                <a:latin typeface="Arial" panose="020B0604020202020204" pitchFamily="34" charset="0"/>
                <a:cs typeface="Arial" panose="020B0604020202020204" pitchFamily="34" charset="0"/>
              </a:rPr>
            </a:br>
            <a:r>
              <a:rPr lang="nb-NO" altLang="nb-NO" dirty="0">
                <a:solidFill>
                  <a:schemeClr val="tx1"/>
                </a:solidFill>
                <a:latin typeface="Arial" panose="020B0604020202020204" pitchFamily="34" charset="0"/>
                <a:cs typeface="Arial" panose="020B0604020202020204" pitchFamily="34" charset="0"/>
              </a:rPr>
              <a:t>Etter en hetskampanje på sosiale medier i 2014 ble han avsatt av styret i firmaet han selv hadde grunnlagt. Årsak: Han hadde seks år tidligere gitt tusen dollar til en organisasjon som arbeidet for at ekteskapet i California skulle være en institusjon for mann og kvinne.</a:t>
            </a:r>
            <a:br>
              <a:rPr lang="nb-NO" altLang="nb-NO" sz="2400" dirty="0">
                <a:solidFill>
                  <a:schemeClr val="tx1"/>
                </a:solidFill>
                <a:latin typeface="Arial" panose="020B0604020202020204" pitchFamily="34" charset="0"/>
                <a:cs typeface="Arial" panose="020B0604020202020204" pitchFamily="34" charset="0"/>
              </a:rPr>
            </a:br>
            <a:endParaRPr lang="nb-NO" sz="1600" dirty="0">
              <a:solidFill>
                <a:schemeClr val="tx1"/>
              </a:solidFill>
            </a:endParaRPr>
          </a:p>
          <a:p>
            <a:r>
              <a:rPr lang="nb-NO" sz="2400" dirty="0">
                <a:solidFill>
                  <a:schemeClr val="tx1"/>
                </a:solidFill>
              </a:rPr>
              <a:t>Pave Benedikt XVI: </a:t>
            </a:r>
            <a:r>
              <a:rPr lang="nb-NO" sz="2400" b="1" dirty="0">
                <a:solidFill>
                  <a:schemeClr val="tx1"/>
                </a:solidFill>
              </a:rPr>
              <a:t>«Relativismens diktatur»</a:t>
            </a:r>
          </a:p>
        </p:txBody>
      </p:sp>
      <p:sp>
        <p:nvSpPr>
          <p:cNvPr id="2" name="TekstSylinder 1"/>
          <p:cNvSpPr txBox="1"/>
          <p:nvPr/>
        </p:nvSpPr>
        <p:spPr>
          <a:xfrm>
            <a:off x="323528" y="260648"/>
            <a:ext cx="8496944" cy="1815882"/>
          </a:xfrm>
          <a:prstGeom prst="rect">
            <a:avLst/>
          </a:prstGeom>
          <a:noFill/>
        </p:spPr>
        <p:txBody>
          <a:bodyPr wrap="square" rtlCol="0">
            <a:spAutoFit/>
          </a:bodyPr>
          <a:lstStyle/>
          <a:p>
            <a:pPr algn="ctr"/>
            <a:r>
              <a:rPr lang="nb-NO" sz="3200" dirty="0">
                <a:latin typeface="Arial Black" panose="020B0A04020102020204" pitchFamily="34" charset="0"/>
              </a:rPr>
              <a:t>Radikal kjønnsideologi: </a:t>
            </a:r>
          </a:p>
          <a:p>
            <a:pPr algn="ctr"/>
            <a:r>
              <a:rPr lang="nb-NO" sz="3200" dirty="0">
                <a:solidFill>
                  <a:srgbClr val="7030A0"/>
                </a:solidFill>
                <a:latin typeface="Arial Black" panose="020B0A04020102020204" pitchFamily="34" charset="0"/>
              </a:rPr>
              <a:t>En trussel mot ytrings-, religions- og </a:t>
            </a:r>
            <a:r>
              <a:rPr lang="nb-NO" sz="4800" dirty="0">
                <a:solidFill>
                  <a:srgbClr val="7030A0"/>
                </a:solidFill>
                <a:latin typeface="Arial Black" panose="020B0A04020102020204" pitchFamily="34" charset="0"/>
              </a:rPr>
              <a:t>samvittighetsfriheten?</a:t>
            </a:r>
          </a:p>
        </p:txBody>
      </p:sp>
    </p:spTree>
    <p:extLst>
      <p:ext uri="{BB962C8B-B14F-4D97-AF65-F5344CB8AC3E}">
        <p14:creationId xmlns:p14="http://schemas.microsoft.com/office/powerpoint/2010/main" val="16846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0" y="437763"/>
            <a:ext cx="9144000" cy="1015663"/>
          </a:xfrm>
          <a:prstGeom prst="rect">
            <a:avLst/>
          </a:prstGeom>
          <a:noFill/>
        </p:spPr>
        <p:txBody>
          <a:bodyPr wrap="square" rtlCol="0">
            <a:spAutoFit/>
          </a:bodyPr>
          <a:lstStyle/>
          <a:p>
            <a:pPr algn="ctr"/>
            <a:r>
              <a:rPr lang="nb-NO" sz="6000" dirty="0">
                <a:solidFill>
                  <a:srgbClr val="7030A0"/>
                </a:solidFill>
                <a:latin typeface="Arial Black" panose="020B0A04020102020204" pitchFamily="34" charset="0"/>
              </a:rPr>
              <a:t>Hva gjør vi?</a:t>
            </a:r>
          </a:p>
        </p:txBody>
      </p:sp>
      <p:sp>
        <p:nvSpPr>
          <p:cNvPr id="3" name="TekstSylinder 2"/>
          <p:cNvSpPr txBox="1"/>
          <p:nvPr/>
        </p:nvSpPr>
        <p:spPr>
          <a:xfrm>
            <a:off x="683568" y="1461259"/>
            <a:ext cx="7704856" cy="5201424"/>
          </a:xfrm>
          <a:prstGeom prst="rect">
            <a:avLst/>
          </a:prstGeom>
          <a:noFill/>
        </p:spPr>
        <p:txBody>
          <a:bodyPr wrap="square" rtlCol="0">
            <a:spAutoFit/>
          </a:bodyPr>
          <a:lstStyle/>
          <a:p>
            <a:pPr algn="ctr"/>
            <a:r>
              <a:rPr lang="nb-NO" sz="3600" dirty="0">
                <a:latin typeface="Arial Black" panose="020B0A04020102020204" pitchFamily="34" charset="0"/>
                <a:cs typeface="Arial" panose="020B0604020202020204" pitchFamily="34" charset="0"/>
              </a:rPr>
              <a:t>Viktige momenter:</a:t>
            </a:r>
          </a:p>
          <a:p>
            <a:endParaRPr lang="nb-NO" sz="3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A. BEVISSTGJØRING</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B. KUNNSKAP</a:t>
            </a:r>
            <a:br>
              <a:rPr lang="nb-NO" sz="2400" b="1" dirty="0">
                <a:latin typeface="Arial" panose="020B0604020202020204" pitchFamily="34" charset="0"/>
                <a:cs typeface="Arial" panose="020B0604020202020204" pitchFamily="34" charset="0"/>
              </a:rPr>
            </a:br>
            <a:br>
              <a:rPr lang="nb-NO" sz="11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C. FELLESSKAP OG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MEDARBEIDERSKAP</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D. MEDIA</a:t>
            </a:r>
          </a:p>
          <a:p>
            <a:br>
              <a:rPr lang="nb-NO" sz="11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E. BARNEHAGE og SKOLE</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F. SAMFUNN og LOVGIVNING </a:t>
            </a:r>
            <a:br>
              <a:rPr lang="nb-NO" sz="2200" dirty="0">
                <a:latin typeface="Arial" panose="020B0604020202020204" pitchFamily="34" charset="0"/>
                <a:cs typeface="Arial" panose="020B0604020202020204" pitchFamily="34" charset="0"/>
              </a:rPr>
            </a:b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603420"/>
            <a:ext cx="4315153" cy="3201844"/>
          </a:xfrm>
          <a:prstGeom prst="rect">
            <a:avLst/>
          </a:prstGeom>
        </p:spPr>
      </p:pic>
    </p:spTree>
    <p:extLst>
      <p:ext uri="{BB962C8B-B14F-4D97-AF65-F5344CB8AC3E}">
        <p14:creationId xmlns:p14="http://schemas.microsoft.com/office/powerpoint/2010/main" val="183436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467544" y="226377"/>
            <a:ext cx="8496944" cy="6447919"/>
          </a:xfrm>
          <a:prstGeom prst="rect">
            <a:avLst/>
          </a:prstGeom>
          <a:noFill/>
        </p:spPr>
        <p:txBody>
          <a:bodyPr wrap="square" rtlCol="0">
            <a:spAutoFit/>
          </a:bodyPr>
          <a:lstStyle/>
          <a:p>
            <a:pPr lvl="4"/>
            <a:r>
              <a:rPr lang="nb-NO" sz="4800" b="1" dirty="0">
                <a:solidFill>
                  <a:srgbClr val="7030A0"/>
                </a:solidFill>
                <a:latin typeface="Berlin Sans FB Demi" panose="020E0802020502020306" pitchFamily="34" charset="0"/>
              </a:rPr>
              <a:t>   </a:t>
            </a:r>
            <a:r>
              <a:rPr lang="nb-NO" sz="4800" b="1" dirty="0">
                <a:solidFill>
                  <a:srgbClr val="7030A0"/>
                </a:solidFill>
                <a:latin typeface="Arial Black" panose="020B0A04020102020204" pitchFamily="34" charset="0"/>
              </a:rPr>
              <a:t>A. Bevisstgjøring</a:t>
            </a:r>
            <a:endParaRPr lang="nb-NO" sz="4800" dirty="0">
              <a:solidFill>
                <a:srgbClr val="7030A0"/>
              </a:solidFill>
              <a:latin typeface="Arial Black" panose="020B0A04020102020204" pitchFamily="34" charset="0"/>
            </a:endParaRPr>
          </a:p>
          <a:p>
            <a:pPr algn="ctr" defTabSz="360000"/>
            <a:br>
              <a:rPr lang="nb-NO" sz="12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Grunnleggende sannheter:</a:t>
            </a:r>
            <a:br>
              <a:rPr lang="nb-NO" sz="2000" b="1" dirty="0">
                <a:latin typeface="Arial" panose="020B0604020202020204" pitchFamily="34" charset="0"/>
                <a:cs typeface="Arial" panose="020B0604020202020204" pitchFamily="34" charset="0"/>
              </a:rPr>
            </a:br>
            <a:endParaRPr lang="nb-NO" sz="1600" b="1"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 ANNERLEDES FOLK. </a:t>
            </a:r>
            <a:r>
              <a:rPr lang="nb-NO" sz="2200" dirty="0">
                <a:latin typeface="Arial" panose="020B0604020202020204" pitchFamily="34" charset="0"/>
                <a:cs typeface="Arial" panose="020B0604020202020204" pitchFamily="34" charset="0"/>
              </a:rPr>
              <a:t>Vi tilhører et annet rike, en annen Herre, vi har andre verdier og prioriteringer, en annen autoritet. Vi er «fremmede», sier Peter i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1,1;  1,17b og 2,11. </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ETTERFØLGELSE og LYDIGHET. </a:t>
            </a:r>
            <a:r>
              <a:rPr lang="nb-NO" sz="2200" dirty="0">
                <a:latin typeface="Arial" panose="020B0604020202020204" pitchFamily="34" charset="0"/>
                <a:cs typeface="Arial" panose="020B0604020202020204" pitchFamily="34" charset="0"/>
              </a:rPr>
              <a:t>Gud kaller oss til å leve i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forsvare hans sannheter.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3,14b-16.</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FORSVARSKAMP. </a:t>
            </a:r>
            <a:r>
              <a:rPr lang="nb-NO" sz="2200" dirty="0">
                <a:latin typeface="Arial" panose="020B0604020202020204" pitchFamily="34" charset="0"/>
                <a:cs typeface="Arial" panose="020B0604020202020204" pitchFamily="34" charset="0"/>
              </a:rPr>
              <a:t>Ikke en kamp mot mennesker, men</a:t>
            </a:r>
          </a:p>
          <a:p>
            <a:pPr defTabSz="432000"/>
            <a:r>
              <a:rPr lang="nb-NO" sz="2200" dirty="0">
                <a:latin typeface="Arial" panose="020B0604020202020204" pitchFamily="34" charset="0"/>
                <a:cs typeface="Arial" panose="020B0604020202020204" pitchFamily="34" charset="0"/>
              </a:rPr>
              <a:t>	en forsvarskamp mot ubibelske ideologier, tankesystemer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trender. Se Ef 6,12-13. </a:t>
            </a:r>
            <a:r>
              <a:rPr lang="nb-NO" sz="2200"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I denne forsvarskampen bør vi</a:t>
            </a:r>
          </a:p>
          <a:p>
            <a:pPr defTabSz="432000"/>
            <a:r>
              <a:rPr lang="nb-NO" sz="2200" dirty="0">
                <a:latin typeface="Arial" panose="020B0604020202020204" pitchFamily="34" charset="0"/>
                <a:cs typeface="Arial" panose="020B0604020202020204" pitchFamily="34" charset="0"/>
              </a:rPr>
              <a:t>	også støtte (og eventuelt samarbeide med) folk fra andre	livssyn som er kritiske til den radikale kjønnsideologien.</a:t>
            </a:r>
          </a:p>
          <a:p>
            <a:pPr defTabSz="432000"/>
            <a:endParaRPr lang="nb-NO" sz="900" dirty="0">
              <a:latin typeface="Arial" panose="020B0604020202020204" pitchFamily="34" charset="0"/>
              <a:cs typeface="Arial" panose="020B0604020202020204" pitchFamily="34" charset="0"/>
            </a:endParaRPr>
          </a:p>
          <a:p>
            <a:pPr algn="ctr" defTabSz="432000"/>
            <a:r>
              <a:rPr lang="nb-NO" sz="2400" i="1" dirty="0">
                <a:latin typeface="Arial" panose="020B0604020202020204" pitchFamily="34" charset="0"/>
                <a:cs typeface="Arial" panose="020B0604020202020204" pitchFamily="34" charset="0"/>
              </a:rPr>
              <a:t>Vi må alle ta et gjennomtenkt valg og stå for det.</a:t>
            </a:r>
            <a:br>
              <a:rPr lang="nb-NO" sz="2400"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Sannheten går ikke ut på dato.</a:t>
            </a: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80"/>
            <a:ext cx="2483768" cy="149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467544" y="332656"/>
            <a:ext cx="8532440" cy="6355586"/>
          </a:xfrm>
          <a:prstGeom prst="rect">
            <a:avLst/>
          </a:prstGeom>
          <a:noFill/>
        </p:spPr>
        <p:txBody>
          <a:bodyPr wrap="square" rtlCol="0">
            <a:spAutoFit/>
          </a:bodyPr>
          <a:lstStyle/>
          <a:p>
            <a:r>
              <a:rPr lang="nb-NO" sz="3600" b="1" dirty="0">
                <a:solidFill>
                  <a:srgbClr val="7030A0"/>
                </a:solidFill>
              </a:rPr>
              <a:t>		</a:t>
            </a:r>
            <a:r>
              <a:rPr lang="nb-NO" sz="4800" b="1" dirty="0">
                <a:solidFill>
                  <a:srgbClr val="7030A0"/>
                </a:solidFill>
                <a:latin typeface="Arial Black" panose="020B0A04020102020204" pitchFamily="34" charset="0"/>
              </a:rPr>
              <a:t> B. Kunnskap</a:t>
            </a:r>
            <a:endParaRPr lang="nb-NO" sz="4800" dirty="0">
              <a:solidFill>
                <a:srgbClr val="7030A0"/>
              </a:solidFill>
              <a:latin typeface="Arial Black" panose="020B0A04020102020204" pitchFamily="34" charset="0"/>
            </a:endParaRPr>
          </a:p>
          <a:p>
            <a:endParaRPr lang="nb-NO" sz="900" b="1" i="1" dirty="0"/>
          </a:p>
          <a:p>
            <a:r>
              <a:rPr lang="nb-NO" sz="2400" b="1" dirty="0">
                <a:latin typeface="Arial" panose="020B0604020202020204" pitchFamily="34" charset="0"/>
                <a:cs typeface="Arial" panose="020B0604020202020204" pitchFamily="34" charset="0"/>
              </a:rPr>
              <a:t>1) NØDVENDIG FORUTSETNING.</a:t>
            </a:r>
            <a:r>
              <a:rPr lang="nb-NO" sz="2400" dirty="0">
                <a:latin typeface="Arial" panose="020B0604020202020204" pitchFamily="34" charset="0"/>
                <a:cs typeface="Arial" panose="020B0604020202020204" pitchFamily="34" charset="0"/>
              </a:rPr>
              <a:t> Kunnskap gir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frimodighet, trygghet og troverdighet. Uten kunnskap: Usikkerhet, frykt og taushet. Dann samtalegrupper!</a:t>
            </a:r>
          </a:p>
          <a:p>
            <a:r>
              <a:rPr lang="nb-NO" sz="1400" dirty="0">
                <a:latin typeface="Arial" panose="020B0604020202020204" pitchFamily="34" charset="0"/>
                <a:cs typeface="Arial" panose="020B0604020202020204" pitchFamily="34" charset="0"/>
              </a:rPr>
              <a:t> </a:t>
            </a:r>
          </a:p>
          <a:p>
            <a:r>
              <a:rPr lang="nb-NO" sz="2400" b="1" dirty="0">
                <a:latin typeface="Arial" panose="020B0604020202020204" pitchFamily="34" charset="0"/>
                <a:cs typeface="Arial" panose="020B0604020202020204" pitchFamily="34" charset="0"/>
              </a:rPr>
              <a:t>2) NYTTIGE NETTSTEDER.</a:t>
            </a:r>
            <a:r>
              <a:rPr lang="nb-NO" sz="2400" dirty="0">
                <a:latin typeface="Arial" panose="020B0604020202020204" pitchFamily="34" charset="0"/>
                <a:cs typeface="Arial" panose="020B0604020202020204" pitchFamily="34" charset="0"/>
              </a:rPr>
              <a:t> Bruk bl.a. disse: Samlivsbanken.no * Transinfo.no * Samlivsrevolusjonen.no * GenderChallenge.no * MorFarBarn.no *  Samliv.info * GuttogJente.no </a:t>
            </a:r>
          </a:p>
          <a:p>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UNDERVISNING. </a:t>
            </a:r>
            <a:r>
              <a:rPr lang="nb-NO" sz="2400" dirty="0">
                <a:latin typeface="Arial" panose="020B0604020202020204" pitchFamily="34" charset="0"/>
                <a:cs typeface="Arial" panose="020B0604020202020204" pitchFamily="34" charset="0"/>
              </a:rPr>
              <a:t>Ledere og pastorer må oppmuntres til at det jevnlig forkynnes og undervises om tematikken.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Regelmessige seminarer for ungdom om sex og samliv.</a:t>
            </a:r>
          </a:p>
          <a:p>
            <a:r>
              <a:rPr lang="nb-NO" sz="16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4) FØLG MED! </a:t>
            </a:r>
            <a:r>
              <a:rPr lang="nb-NO" sz="2400" dirty="0">
                <a:latin typeface="Arial" panose="020B0604020202020204" pitchFamily="34" charset="0"/>
                <a:cs typeface="Arial" panose="020B0604020202020204" pitchFamily="34" charset="0"/>
              </a:rPr>
              <a:t>Hold deg oppdatert. Del 				kunnskap og nyttige ressurser med andre.</a:t>
            </a:r>
          </a:p>
          <a:p>
            <a:endParaRPr lang="nb-NO" dirty="0"/>
          </a:p>
        </p:txBody>
      </p:sp>
      <p:sp>
        <p:nvSpPr>
          <p:cNvPr id="3" name="AutoShape 2" descr="Bilderesultat for kunnsk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Bilderesultat for kunnsk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kunnsk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00578"/>
            <a:ext cx="1296144" cy="11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395536" y="255557"/>
            <a:ext cx="8568952" cy="6386364"/>
          </a:xfrm>
          <a:prstGeom prst="rect">
            <a:avLst/>
          </a:prstGeom>
          <a:noFill/>
        </p:spPr>
        <p:txBody>
          <a:bodyPr wrap="square" rtlCol="0">
            <a:spAutoFit/>
          </a:bodyPr>
          <a:lstStyle/>
          <a:p>
            <a:r>
              <a:rPr lang="nb-NO" sz="3200" b="1" dirty="0">
                <a:solidFill>
                  <a:srgbClr val="7030A0"/>
                </a:solidFill>
                <a:latin typeface="Arial Black" panose="020B0A04020102020204" pitchFamily="34" charset="0"/>
              </a:rPr>
              <a:t>C. Fellesskap og medarbeiderskap</a:t>
            </a:r>
            <a:endParaRPr lang="nb-NO" sz="3200" dirty="0">
              <a:solidFill>
                <a:srgbClr val="7030A0"/>
              </a:solidFill>
              <a:latin typeface="Arial Black" panose="020B0A04020102020204" pitchFamily="34" charset="0"/>
            </a:endParaRPr>
          </a:p>
          <a:p>
            <a:pPr algn="ctr"/>
            <a:endParaRPr lang="nb-NO" sz="500" b="1" i="1" dirty="0"/>
          </a:p>
          <a:p>
            <a:endParaRPr lang="nb-NO" sz="600" b="1" i="1" dirty="0"/>
          </a:p>
          <a:p>
            <a:r>
              <a:rPr lang="nb-NO" sz="2200" b="1" dirty="0">
                <a:latin typeface="Arial" panose="020B0604020202020204" pitchFamily="34" charset="0"/>
                <a:cs typeface="Arial" panose="020B0604020202020204" pitchFamily="34" charset="0"/>
              </a:rPr>
              <a:t>1) AKTIV STØTTE </a:t>
            </a:r>
            <a:r>
              <a:rPr lang="nb-NO" sz="2200" dirty="0">
                <a:latin typeface="Arial" panose="020B0604020202020204" pitchFamily="34" charset="0"/>
                <a:cs typeface="Arial" panose="020B0604020202020204" pitchFamily="34" charset="0"/>
              </a:rPr>
              <a:t>til kristne (og til meningsfeller </a:t>
            </a:r>
          </a:p>
          <a:p>
            <a:r>
              <a:rPr lang="nb-NO" sz="2200" dirty="0">
                <a:latin typeface="Arial" panose="020B0604020202020204" pitchFamily="34" charset="0"/>
                <a:cs typeface="Arial" panose="020B0604020202020204" pitchFamily="34" charset="0"/>
              </a:rPr>
              <a:t>med et annet livssyn) som blir profilert offentlig, eller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møter tøff motstand. Vær kreativ i støtte og forbønn!</a:t>
            </a:r>
          </a:p>
          <a:p>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2) FORELDREANSVAR. </a:t>
            </a:r>
            <a:r>
              <a:rPr lang="nb-NO" sz="2200" dirty="0">
                <a:latin typeface="Arial" panose="020B0604020202020204" pitchFamily="34" charset="0"/>
                <a:cs typeface="Arial" panose="020B0604020202020204" pitchFamily="34" charset="0"/>
              </a:rPr>
              <a:t>Kristne foreldre må lære og modellere bibelsk tro og etikk for sine barn. Finn sammen med andre foreldre. Dann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familiegrupper som møtes jevnlig.</a:t>
            </a:r>
          </a:p>
          <a:p>
            <a:r>
              <a:rPr lang="nb-NO" sz="1050" dirty="0">
                <a:latin typeface="Arial" panose="020B0604020202020204" pitchFamily="34" charset="0"/>
                <a:cs typeface="Arial" panose="020B0604020202020204" pitchFamily="34" charset="0"/>
              </a:rPr>
              <a:t> </a:t>
            </a:r>
          </a:p>
          <a:p>
            <a:r>
              <a:rPr lang="nb-NO" sz="2200" b="1" dirty="0">
                <a:latin typeface="Arial" panose="020B0604020202020204" pitchFamily="34" charset="0"/>
                <a:cs typeface="Arial" panose="020B0604020202020204" pitchFamily="34" charset="0"/>
              </a:rPr>
              <a:t>3) FORNYELSE OG VEKKELSE – </a:t>
            </a:r>
            <a:r>
              <a:rPr lang="nb-NO" sz="2200" dirty="0">
                <a:latin typeface="Arial" panose="020B0604020202020204" pitchFamily="34" charset="0"/>
                <a:cs typeface="Arial" panose="020B0604020202020204" pitchFamily="34" charset="0"/>
              </a:rPr>
              <a:t>ofte i tider med motstand og forfølgelse. Unngå selvmedlidenhet og offermentalitet. La oss rette ryggen, løfte hodet og frimodig vitne om Guds kjærlighet og vilje. </a:t>
            </a:r>
          </a:p>
          <a:p>
            <a:endParaRPr lang="nb-NO" sz="1050" dirty="0"/>
          </a:p>
          <a:p>
            <a:r>
              <a:rPr lang="nb-NO" sz="2200" b="1" dirty="0">
                <a:latin typeface="Arial" panose="020B0604020202020204" pitchFamily="34" charset="0"/>
                <a:cs typeface="Arial" panose="020B0604020202020204" pitchFamily="34" charset="0"/>
              </a:rPr>
              <a:t>4) GUDS LØFTER. </a:t>
            </a:r>
            <a:r>
              <a:rPr lang="nb-NO" sz="2200" dirty="0">
                <a:latin typeface="Arial" panose="020B0604020202020204" pitchFamily="34" charset="0"/>
                <a:cs typeface="Arial" panose="020B0604020202020204" pitchFamily="34" charset="0"/>
              </a:rPr>
              <a:t>Bekjemp motløshet ved å dele Guds løfter med hverandre, f.eks. 5 Mos 31,8, </a:t>
            </a:r>
            <a:r>
              <a:rPr lang="nb-NO" sz="2200" dirty="0" err="1">
                <a:latin typeface="Arial" panose="020B0604020202020204" pitchFamily="34" charset="0"/>
                <a:cs typeface="Arial" panose="020B0604020202020204" pitchFamily="34" charset="0"/>
              </a:rPr>
              <a:t>Joh</a:t>
            </a:r>
            <a:r>
              <a:rPr lang="nb-NO" sz="2200" dirty="0">
                <a:latin typeface="Arial" panose="020B0604020202020204" pitchFamily="34" charset="0"/>
                <a:cs typeface="Arial" panose="020B0604020202020204" pitchFamily="34" charset="0"/>
              </a:rPr>
              <a:t> 16,33 + mange andre!</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5) MEDVANDRING.</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Vurdér</a:t>
            </a:r>
            <a:r>
              <a:rPr lang="nb-NO" sz="2200" dirty="0">
                <a:latin typeface="Arial" panose="020B0604020202020204" pitchFamily="34" charset="0"/>
                <a:cs typeface="Arial" panose="020B0604020202020204" pitchFamily="34" charset="0"/>
              </a:rPr>
              <a:t> å danne en gruppe for medvandring der man åpent og fortrolig kan dele utfordringer relatert til kjønn, seksualitet, relasjoner, selvbilde, m.m.</a:t>
            </a:r>
          </a:p>
          <a:p>
            <a:endParaRPr lang="nb-NO" sz="1600" dirty="0"/>
          </a:p>
        </p:txBody>
      </p:sp>
      <p:pic>
        <p:nvPicPr>
          <p:cNvPr id="1026" name="Picture 2" descr="https://tse2.mm.bing.net/th?id=OIP.9K6mAb3cQmNyPvw8ShH7tgHaGN&amp;pid=15.1&amp;P=0&amp;w=218&amp;h=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833669"/>
            <a:ext cx="1461884" cy="12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18928</TotalTime>
  <Words>7755</Words>
  <Application>Microsoft Office PowerPoint</Application>
  <PresentationFormat>Skjermfremvisning (4:3)</PresentationFormat>
  <Paragraphs>474</Paragraphs>
  <Slides>14</Slides>
  <Notes>14</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14</vt:i4>
      </vt:variant>
    </vt:vector>
  </HeadingPairs>
  <TitlesOfParts>
    <vt:vector size="24" baseType="lpstr">
      <vt:lpstr>Arial</vt:lpstr>
      <vt:lpstr>Arial Black</vt:lpstr>
      <vt:lpstr>Berlin Sans FB Demi</vt:lpstr>
      <vt:lpstr>Calibri</vt:lpstr>
      <vt:lpstr>Century Gothic</vt:lpstr>
      <vt:lpstr>Courier New</vt:lpstr>
      <vt:lpstr>Maiandra GD</vt:lpstr>
      <vt:lpstr>Times New Roman</vt:lpstr>
      <vt:lpstr>Wingdings</vt:lpstr>
      <vt:lpstr>Ledelse</vt:lpstr>
      <vt:lpstr>            «Å følge Jesus i en kjønnsnøytral tid»  Nytt åndsklima og  nye utfordringer  Hva gjør vi?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888</cp:revision>
  <cp:lastPrinted>2018-01-16T07:48:39Z</cp:lastPrinted>
  <dcterms:created xsi:type="dcterms:W3CDTF">2016-09-22T08:37:23Z</dcterms:created>
  <dcterms:modified xsi:type="dcterms:W3CDTF">2022-08-25T10:23:19Z</dcterms:modified>
</cp:coreProperties>
</file>