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handoutMasterIdLst>
    <p:handoutMasterId r:id="rId18"/>
  </p:handoutMasterIdLst>
  <p:sldIdLst>
    <p:sldId id="637" r:id="rId2"/>
    <p:sldId id="655" r:id="rId3"/>
    <p:sldId id="657" r:id="rId4"/>
    <p:sldId id="652" r:id="rId5"/>
    <p:sldId id="366" r:id="rId6"/>
    <p:sldId id="493" r:id="rId7"/>
    <p:sldId id="641" r:id="rId8"/>
    <p:sldId id="636" r:id="rId9"/>
    <p:sldId id="656" r:id="rId10"/>
    <p:sldId id="633" r:id="rId11"/>
    <p:sldId id="653" r:id="rId12"/>
    <p:sldId id="639" r:id="rId13"/>
    <p:sldId id="651" r:id="rId14"/>
    <p:sldId id="650" r:id="rId15"/>
    <p:sldId id="659" r:id="rId16"/>
  </p:sldIdLst>
  <p:sldSz cx="9144000" cy="6858000" type="screen4x3"/>
  <p:notesSz cx="10234613" cy="70993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637"/>
            <p14:sldId id="655"/>
            <p14:sldId id="657"/>
            <p14:sldId id="652"/>
            <p14:sldId id="366"/>
            <p14:sldId id="493"/>
            <p14:sldId id="641"/>
            <p14:sldId id="636"/>
            <p14:sldId id="656"/>
            <p14:sldId id="633"/>
            <p14:sldId id="653"/>
            <p14:sldId id="639"/>
            <p14:sldId id="651"/>
            <p14:sldId id="650"/>
            <p14:sldId id="6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3">
          <p15:clr>
            <a:srgbClr val="A4A3A4"/>
          </p15:clr>
        </p15:guide>
        <p15:guide id="2" pos="3110">
          <p15:clr>
            <a:srgbClr val="A4A3A4"/>
          </p15:clr>
        </p15:guide>
        <p15:guide id="3" orient="horz" pos="2238">
          <p15:clr>
            <a:srgbClr val="A4A3A4"/>
          </p15:clr>
        </p15:guide>
        <p15:guide id="4" pos="32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134" autoAdjust="0"/>
    <p:restoredTop sz="72563" autoAdjust="0"/>
  </p:normalViewPr>
  <p:slideViewPr>
    <p:cSldViewPr>
      <p:cViewPr varScale="1">
        <p:scale>
          <a:sx n="76" d="100"/>
          <a:sy n="76" d="100"/>
        </p:scale>
        <p:origin x="223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72" y="-1018"/>
      </p:cViewPr>
      <p:guideLst>
        <p:guide orient="horz" pos="2143"/>
        <p:guide pos="3110"/>
        <p:guide orient="horz" pos="2238"/>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7"/>
            <a:ext cx="4435164" cy="354797"/>
          </a:xfrm>
          <a:prstGeom prst="rect">
            <a:avLst/>
          </a:prstGeom>
        </p:spPr>
        <p:txBody>
          <a:bodyPr vert="horz" lIns="94644" tIns="47321" rIns="94644" bIns="47321" rtlCol="0"/>
          <a:lstStyle>
            <a:lvl1pPr algn="l">
              <a:defRPr sz="1100"/>
            </a:lvl1pPr>
          </a:lstStyle>
          <a:p>
            <a:r>
              <a:rPr lang="nb-NO"/>
              <a:t>"SAMLIVSREVOLUSJON - Tro, kjønn og samlivsetikk"</a:t>
            </a:r>
          </a:p>
        </p:txBody>
      </p:sp>
      <p:sp>
        <p:nvSpPr>
          <p:cNvPr id="3" name="Plassholder for dato 2"/>
          <p:cNvSpPr>
            <a:spLocks noGrp="1"/>
          </p:cNvSpPr>
          <p:nvPr>
            <p:ph type="dt" sz="quarter" idx="1"/>
          </p:nvPr>
        </p:nvSpPr>
        <p:spPr>
          <a:xfrm>
            <a:off x="5797810" y="7"/>
            <a:ext cx="4435163" cy="354797"/>
          </a:xfrm>
          <a:prstGeom prst="rect">
            <a:avLst/>
          </a:prstGeom>
        </p:spPr>
        <p:txBody>
          <a:bodyPr vert="horz" lIns="94644" tIns="47321" rIns="94644" bIns="47321" rtlCol="0"/>
          <a:lstStyle>
            <a:lvl1pPr algn="r">
              <a:defRPr sz="1100"/>
            </a:lvl1pPr>
          </a:lstStyle>
          <a:p>
            <a:fld id="{8BDC40A3-5F32-43C4-BD88-F9EEC69FCEB3}" type="datetime6">
              <a:rPr lang="nb-NO" smtClean="0"/>
              <a:t>mars 21</a:t>
            </a:fld>
            <a:endParaRPr lang="nb-NO"/>
          </a:p>
        </p:txBody>
      </p:sp>
      <p:sp>
        <p:nvSpPr>
          <p:cNvPr id="4" name="Plassholder for bunntekst 3"/>
          <p:cNvSpPr>
            <a:spLocks noGrp="1"/>
          </p:cNvSpPr>
          <p:nvPr>
            <p:ph type="ftr" sz="quarter" idx="2"/>
          </p:nvPr>
        </p:nvSpPr>
        <p:spPr>
          <a:xfrm>
            <a:off x="3" y="6742849"/>
            <a:ext cx="4435164" cy="354797"/>
          </a:xfrm>
          <a:prstGeom prst="rect">
            <a:avLst/>
          </a:prstGeom>
        </p:spPr>
        <p:txBody>
          <a:bodyPr vert="horz" lIns="94644" tIns="47321" rIns="94644" bIns="47321" rtlCol="0" anchor="b"/>
          <a:lstStyle>
            <a:lvl1pPr algn="l">
              <a:defRPr sz="1100"/>
            </a:lvl1pPr>
          </a:lstStyle>
          <a:p>
            <a:endParaRPr lang="nb-NO"/>
          </a:p>
        </p:txBody>
      </p:sp>
      <p:sp>
        <p:nvSpPr>
          <p:cNvPr id="5" name="Plassholder for lysbildenummer 4"/>
          <p:cNvSpPr>
            <a:spLocks noGrp="1"/>
          </p:cNvSpPr>
          <p:nvPr>
            <p:ph type="sldNum" sz="quarter" idx="3"/>
          </p:nvPr>
        </p:nvSpPr>
        <p:spPr>
          <a:xfrm>
            <a:off x="5797810" y="6742849"/>
            <a:ext cx="4435163" cy="354797"/>
          </a:xfrm>
          <a:prstGeom prst="rect">
            <a:avLst/>
          </a:prstGeom>
        </p:spPr>
        <p:txBody>
          <a:bodyPr vert="horz" lIns="94644" tIns="47321" rIns="94644" bIns="47321" rtlCol="0" anchor="b"/>
          <a:lstStyle>
            <a:lvl1pPr algn="r">
              <a:defRPr sz="11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5"/>
            <a:ext cx="4434999" cy="354963"/>
          </a:xfrm>
          <a:prstGeom prst="rect">
            <a:avLst/>
          </a:prstGeom>
        </p:spPr>
        <p:txBody>
          <a:bodyPr vert="horz" lIns="94644" tIns="47321" rIns="94644" bIns="47321" rtlCol="0"/>
          <a:lstStyle>
            <a:lvl1pPr algn="l">
              <a:defRPr sz="1100"/>
            </a:lvl1pPr>
          </a:lstStyle>
          <a:p>
            <a:r>
              <a:rPr lang="nb-NO"/>
              <a:t>"SAMLIVSREVOLUSJON - Tro, kjønn og samlivsetikk"</a:t>
            </a:r>
          </a:p>
        </p:txBody>
      </p:sp>
      <p:sp>
        <p:nvSpPr>
          <p:cNvPr id="3" name="Plassholder for dato 2"/>
          <p:cNvSpPr>
            <a:spLocks noGrp="1"/>
          </p:cNvSpPr>
          <p:nvPr>
            <p:ph type="dt" idx="1"/>
          </p:nvPr>
        </p:nvSpPr>
        <p:spPr>
          <a:xfrm>
            <a:off x="5797252" y="5"/>
            <a:ext cx="4434999" cy="354963"/>
          </a:xfrm>
          <a:prstGeom prst="rect">
            <a:avLst/>
          </a:prstGeom>
        </p:spPr>
        <p:txBody>
          <a:bodyPr vert="horz" lIns="94644" tIns="47321" rIns="94644" bIns="47321" rtlCol="0"/>
          <a:lstStyle>
            <a:lvl1pPr algn="r">
              <a:defRPr sz="1100"/>
            </a:lvl1pPr>
          </a:lstStyle>
          <a:p>
            <a:fld id="{2207630D-4710-4FBF-A097-4C8361A02ADE}" type="datetime6">
              <a:rPr lang="nb-NO" smtClean="0"/>
              <a:t>mars 21</a:t>
            </a:fld>
            <a:endParaRPr lang="nb-NO"/>
          </a:p>
        </p:txBody>
      </p:sp>
      <p:sp>
        <p:nvSpPr>
          <p:cNvPr id="4" name="Plassholder for lysbilde 3"/>
          <p:cNvSpPr>
            <a:spLocks noGrp="1" noRot="1" noChangeAspect="1"/>
          </p:cNvSpPr>
          <p:nvPr>
            <p:ph type="sldImg" idx="2"/>
          </p:nvPr>
        </p:nvSpPr>
        <p:spPr>
          <a:xfrm>
            <a:off x="3341688" y="530225"/>
            <a:ext cx="3551237" cy="2665413"/>
          </a:xfrm>
          <a:prstGeom prst="rect">
            <a:avLst/>
          </a:prstGeom>
          <a:noFill/>
          <a:ln w="12700">
            <a:solidFill>
              <a:prstClr val="black"/>
            </a:solidFill>
          </a:ln>
        </p:spPr>
        <p:txBody>
          <a:bodyPr vert="horz" lIns="94644" tIns="47321" rIns="94644" bIns="47321" rtlCol="0" anchor="ctr"/>
          <a:lstStyle/>
          <a:p>
            <a:endParaRPr lang="nb-NO"/>
          </a:p>
        </p:txBody>
      </p:sp>
      <p:sp>
        <p:nvSpPr>
          <p:cNvPr id="5" name="Plassholder for notater 4"/>
          <p:cNvSpPr>
            <a:spLocks noGrp="1"/>
          </p:cNvSpPr>
          <p:nvPr>
            <p:ph type="body" sz="quarter" idx="3"/>
          </p:nvPr>
        </p:nvSpPr>
        <p:spPr>
          <a:xfrm>
            <a:off x="1023462" y="3372170"/>
            <a:ext cx="8187690" cy="3194685"/>
          </a:xfrm>
          <a:prstGeom prst="rect">
            <a:avLst/>
          </a:prstGeom>
        </p:spPr>
        <p:txBody>
          <a:bodyPr vert="horz" lIns="94644" tIns="47321" rIns="94644" bIns="47321"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6743111"/>
            <a:ext cx="4434999" cy="354963"/>
          </a:xfrm>
          <a:prstGeom prst="rect">
            <a:avLst/>
          </a:prstGeom>
        </p:spPr>
        <p:txBody>
          <a:bodyPr vert="horz" lIns="94644" tIns="47321" rIns="94644" bIns="47321" rtlCol="0" anchor="b"/>
          <a:lstStyle>
            <a:lvl1pPr algn="l">
              <a:defRPr sz="1100"/>
            </a:lvl1pPr>
          </a:lstStyle>
          <a:p>
            <a:r>
              <a:rPr lang="nb-NO"/>
              <a:t>Seminar over Ekteskapserklæringen</a:t>
            </a:r>
          </a:p>
        </p:txBody>
      </p:sp>
      <p:sp>
        <p:nvSpPr>
          <p:cNvPr id="7" name="Plassholder for lysbildenummer 6"/>
          <p:cNvSpPr>
            <a:spLocks noGrp="1"/>
          </p:cNvSpPr>
          <p:nvPr>
            <p:ph type="sldNum" sz="quarter" idx="5"/>
          </p:nvPr>
        </p:nvSpPr>
        <p:spPr>
          <a:xfrm>
            <a:off x="5797252" y="6743111"/>
            <a:ext cx="4434999" cy="354963"/>
          </a:xfrm>
          <a:prstGeom prst="rect">
            <a:avLst/>
          </a:prstGeom>
        </p:spPr>
        <p:txBody>
          <a:bodyPr vert="horz" lIns="94644" tIns="47321" rIns="94644" bIns="47321" rtlCol="0" anchor="b"/>
          <a:lstStyle>
            <a:lvl1pPr algn="r">
              <a:defRPr sz="11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yumpu.com/no/document/view/18269033/samlivsetikk-og-kristen-tro-lunde-forlag" TargetMode="External"/><Relationship Id="rId7" Type="http://schemas.openxmlformats.org/officeDocument/2006/relationships/hyperlink" Target="https://samlivsbanken.no/file/ja-budskap.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amlivsbanken.no.5.erkunde.no/file/hva-var-kirkens-lere-om-ekteskapet-til-2017.pdf" TargetMode="External"/><Relationship Id="rId5" Type="http://schemas.openxmlformats.org/officeDocument/2006/relationships/hyperlink" Target="http://www.transinfo.no/" TargetMode="External"/><Relationship Id="rId4" Type="http://schemas.openxmlformats.org/officeDocument/2006/relationships/hyperlink" Target="http://samlivsbanken.no.5.erkunde.no/file/der-menn-foder-barn-med-sporsmal.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a:solidFill>
                  <a:schemeClr val="tx1"/>
                </a:solidFill>
                <a:effectLst/>
                <a:latin typeface="+mn-lt"/>
                <a:ea typeface="+mn-ea"/>
                <a:cs typeface="+mn-cs"/>
              </a:rPr>
              <a:t>Dette temaet handler om hva som har skjedd i samfunnet og i Den norske kirke de siste tiårene. </a:t>
            </a:r>
          </a:p>
          <a:p>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Tematikken blir blant annet presentert ved hjelp av informative tidslinjer, beskrivelse av lovgivning vedtatt av </a:t>
            </a:r>
            <a:r>
              <a:rPr lang="nb-NO" sz="1200" b="1" kern="1200" dirty="0">
                <a:solidFill>
                  <a:schemeClr val="tx1"/>
                </a:solidFill>
                <a:effectLst/>
                <a:latin typeface="+mn-lt"/>
                <a:ea typeface="+mn-ea"/>
                <a:cs typeface="+mn-cs"/>
              </a:rPr>
              <a:t>Stortinget</a:t>
            </a:r>
            <a:r>
              <a:rPr lang="nb-NO" sz="1200" kern="1200" dirty="0">
                <a:solidFill>
                  <a:schemeClr val="tx1"/>
                </a:solidFill>
                <a:effectLst/>
                <a:latin typeface="+mn-lt"/>
                <a:ea typeface="+mn-ea"/>
                <a:cs typeface="+mn-cs"/>
              </a:rPr>
              <a:t> og en kristen respons på utfordringene vi står overfor.</a:t>
            </a:r>
          </a:p>
          <a:p>
            <a:pPr defTabSz="950793"/>
            <a:endParaRPr lang="nb-NO" b="1" i="1" dirty="0">
              <a:latin typeface="Calibri" panose="020F0502020204030204" pitchFamily="34" charset="0"/>
              <a:ea typeface="Times New Roman" panose="02020603050405020304" pitchFamily="18" charset="0"/>
            </a:endParaRPr>
          </a:p>
          <a:p>
            <a:pPr defTabSz="950793"/>
            <a:r>
              <a:rPr lang="nb-NO" b="1" i="1" dirty="0">
                <a:latin typeface="Calibri" panose="020F0502020204030204" pitchFamily="34" charset="0"/>
                <a:ea typeface="Times New Roman" panose="02020603050405020304" pitchFamily="18" charset="0"/>
              </a:rPr>
              <a:t>NB: </a:t>
            </a:r>
            <a:r>
              <a:rPr lang="nb-NO" i="1" dirty="0">
                <a:latin typeface="Calibri" panose="020F0502020204030204" pitchFamily="34" charset="0"/>
                <a:ea typeface="Times New Roman" panose="02020603050405020304" pitchFamily="18" charset="0"/>
              </a:rPr>
              <a:t>I kommentarfeltet under det siste lysbildet i denne PowerPoint-presentasjonen ligger alle fotnotene som man finner i kommentarene under hvert lysbilde. Alle disse kommentarene er for øvrig samlet i et eget dokument som man finner på Samlivsbanken.no med tittelen «</a:t>
            </a:r>
            <a:r>
              <a:rPr lang="nb-NO" b="1" i="1" dirty="0">
                <a:latin typeface="Calibri" panose="020F0502020204030204" pitchFamily="34" charset="0"/>
                <a:ea typeface="Times New Roman" panose="02020603050405020304" pitchFamily="18" charset="0"/>
              </a:rPr>
              <a:t>Detaljert bakgrunnsstoff</a:t>
            </a:r>
            <a:r>
              <a:rPr lang="nb-NO" i="1" dirty="0">
                <a:latin typeface="Calibri" panose="020F0502020204030204" pitchFamily="34" charset="0"/>
                <a:ea typeface="Times New Roman" panose="02020603050405020304" pitchFamily="18" charset="0"/>
              </a:rPr>
              <a:t>».</a:t>
            </a:r>
          </a:p>
          <a:p>
            <a:endParaRPr lang="nb-NO"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a:t>
            </a:fld>
            <a:endParaRPr lang="nb-NO"/>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23ADB093-1A42-4EA9-AA6E-ABCF95FA647D}" type="datetime6">
              <a:rPr lang="nb-NO" smtClean="0"/>
              <a:t>mars 21</a:t>
            </a:fld>
            <a:endParaRPr lang="nb-NO"/>
          </a:p>
        </p:txBody>
      </p:sp>
    </p:spTree>
    <p:extLst>
      <p:ext uri="{BB962C8B-B14F-4D97-AF65-F5344CB8AC3E}">
        <p14:creationId xmlns:p14="http://schemas.microsoft.com/office/powerpoint/2010/main" val="2800009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UTFORDRINGEN FRA DEN RADIKALE KJØNNSIDEOLOGIEN</a:t>
            </a:r>
          </a:p>
          <a:p>
            <a:endParaRPr lang="nb-NO" dirty="0"/>
          </a:p>
          <a:p>
            <a:r>
              <a:rPr lang="nb-NO" dirty="0"/>
              <a:t>En radikalt ny måte å tenke på angående kjønn og seksualitet er i ferd med å innta de fleste samfunnsarenaer – fra barnehage og skole til kulturliv, politikk og lovverk. </a:t>
            </a:r>
          </a:p>
          <a:p>
            <a:r>
              <a:rPr lang="nb-NO" dirty="0"/>
              <a:t> </a:t>
            </a:r>
          </a:p>
          <a:p>
            <a:r>
              <a:rPr lang="nb-NO" dirty="0"/>
              <a:t>Denne nye ideologien vil trolig bli en stadig mer krevende utfordring for kristne mennesker, menigheter og organisasjoner. Store deler av befolkningen ser ut til å endre sitt syn på: </a:t>
            </a:r>
          </a:p>
          <a:p>
            <a:br>
              <a:rPr lang="nb-NO" dirty="0"/>
            </a:br>
            <a:r>
              <a:rPr lang="nb-NO" b="1" dirty="0"/>
              <a:t>1. Kjønn. </a:t>
            </a:r>
            <a:endParaRPr lang="nb-NO" dirty="0"/>
          </a:p>
          <a:p>
            <a:r>
              <a:rPr lang="nb-NO" dirty="0"/>
              <a:t>I dagens Norge er forståelsen av kjønn i full oppløsning. Betydningen av mann og kvinne, mor og far, blir bagatellisert og bortforklart. Våre egne barn og barnebarn blir nå undervist i barnehagen og på skolen at det finnes mange kjønn, og at en del barn er «født i feil kropp». Stadig flere nordmenn mener at kjønn ikke er bestemt av biologi, men av følelser. En person </a:t>
            </a:r>
            <a:r>
              <a:rPr lang="nb-NO" i="1" dirty="0"/>
              <a:t>er</a:t>
            </a:r>
            <a:r>
              <a:rPr lang="nb-NO" dirty="0"/>
              <a:t> det kjønnet vedkommende føler seg som.</a:t>
            </a:r>
          </a:p>
          <a:p>
            <a:r>
              <a:rPr lang="nb-NO" dirty="0"/>
              <a:t> </a:t>
            </a:r>
          </a:p>
          <a:p>
            <a:r>
              <a:rPr lang="nb-NO" dirty="0"/>
              <a:t>* En grundigere behandling av denne tematikken finnes i Tema 2.</a:t>
            </a:r>
          </a:p>
          <a:p>
            <a:r>
              <a:rPr lang="nb-NO" dirty="0"/>
              <a:t> </a:t>
            </a:r>
          </a:p>
          <a:p>
            <a:r>
              <a:rPr lang="nb-NO" b="1" dirty="0"/>
              <a:t>2. Seksualitet. </a:t>
            </a:r>
            <a:r>
              <a:rPr lang="nb-NO" dirty="0"/>
              <a:t>I denne ideologien blir forståelsen av seksualitetens mening og rammer grunnleggende omdefinert. Forbindelsen og sammenhengen mellom seksualitet og kjærlighet, seksualitet og kjønn, seksualitet og trofast samliv, seksualitet og foreldreskap er blitt oppløst.</a:t>
            </a:r>
          </a:p>
          <a:p>
            <a:endParaRPr lang="nb-NO" dirty="0"/>
          </a:p>
          <a:p>
            <a:r>
              <a:rPr lang="nb-NO" b="1" dirty="0"/>
              <a:t>3. Foreldreskap. </a:t>
            </a:r>
            <a:r>
              <a:rPr lang="nb-NO" dirty="0"/>
              <a:t>Foreldre er ikke nødvendigvis mor og far. Mor og «</a:t>
            </a:r>
            <a:r>
              <a:rPr lang="nb-NO" dirty="0" err="1"/>
              <a:t>medmor</a:t>
            </a:r>
            <a:r>
              <a:rPr lang="nb-NO" dirty="0"/>
              <a:t>», far og «medfar» er like naturlig og bra – både for barn og foreldre, for slekt og samfunn. Hvem er et barns foreldre? Det finnes det nå mange forskjellige svar på, og alle typer foreldreskap skal betraktes som like naturlige, normale og barnevennlige – både for enkeltmennesker og for samfunnet.</a:t>
            </a:r>
          </a:p>
          <a:p>
            <a:r>
              <a:rPr lang="nb-NO" b="1" dirty="0"/>
              <a:t> </a:t>
            </a:r>
            <a:endParaRPr lang="nb-NO" dirty="0"/>
          </a:p>
          <a:p>
            <a:r>
              <a:rPr lang="nb-NO" b="1" dirty="0"/>
              <a:t>4. Barn. </a:t>
            </a:r>
            <a:r>
              <a:rPr lang="nb-NO" dirty="0"/>
              <a:t>Barn har ikke lenger en gudgitt rett til sin egen mor og far. Planlagt farløshet og </a:t>
            </a:r>
            <a:r>
              <a:rPr lang="nb-NO" dirty="0" err="1"/>
              <a:t>morløshet</a:t>
            </a:r>
            <a:r>
              <a:rPr lang="nb-NO" dirty="0"/>
              <a:t> blir definert som etisk forsvarlig og høyverdig. Barn er ikke lenger en gave, men en rettighet. Stadig flere synes det er helt i orden å få barn ved å benytte det internasjonale og kommersielle fertilitetsmarkedet (barnemarkedet), der man handler med sæd og egg, donorer og surrogatmødre.</a:t>
            </a:r>
          </a:p>
          <a:p>
            <a:r>
              <a:rPr lang="nb-NO" b="1" dirty="0"/>
              <a:t> </a:t>
            </a:r>
            <a:endParaRPr lang="nb-NO" dirty="0"/>
          </a:p>
          <a:p>
            <a:r>
              <a:rPr lang="nb-NO" b="1" dirty="0"/>
              <a:t>5. Ekteskap. </a:t>
            </a:r>
            <a:r>
              <a:rPr lang="nb-NO" dirty="0"/>
              <a:t>Ekteskapet blir ikke forstått som en (Guds) skaperordning for mann og kvinne, men som en «sosial konstruksjon», altså en menneskelig oppfinnelse, som kan endres når politikerne måtte ønske det. Det finnes ikke lenger en objektiv og fastlagt definisjon av ekteskapet. En type spørsmål som stadig flere stiller seg, er f.eks. dette: Hvis to kvinner kan inngå ekteskap, hvorfor kan ikke tre kvinner inngå ekteskap? Er deres kjærlighet mindre verd? Parnormen er vel ikke hellig? </a:t>
            </a:r>
            <a:br>
              <a:rPr lang="nb-NO" dirty="0"/>
            </a:br>
            <a:endParaRPr lang="nb-NO" dirty="0"/>
          </a:p>
          <a:p>
            <a:r>
              <a:rPr lang="nb-NO" dirty="0"/>
              <a:t>- Organisasjonen </a:t>
            </a:r>
            <a:r>
              <a:rPr lang="nb-NO" dirty="0" err="1"/>
              <a:t>PolyNorge</a:t>
            </a:r>
            <a:r>
              <a:rPr lang="nb-NO" dirty="0"/>
              <a:t> arbeider for aksept og juridiske rammer for samliv mellom flere enn to personer, og Foreningen FRI støtter dem i dette.</a:t>
            </a:r>
          </a:p>
          <a:p>
            <a:r>
              <a:rPr lang="nb-NO" b="1" dirty="0"/>
              <a:t> </a:t>
            </a:r>
            <a:endParaRPr lang="nb-NO" dirty="0"/>
          </a:p>
          <a:p>
            <a:r>
              <a:rPr lang="nb-NO" b="1" dirty="0"/>
              <a:t>6. Familie. </a:t>
            </a:r>
            <a:r>
              <a:rPr lang="nb-NO" dirty="0"/>
              <a:t>Forståelsen av familie, slekt og relasjoner endres i sine grunnvoller. Mor-far-barn-relasjonen er ikke lenger unik, og står ikke lenger i noen særstilling, men er bare én variant blant mange andre sidestilte «normalvarianter» av familie. Begrepet «kjernefamilie» med mor, far og barn har fått en negativ klang i mange miljøer, og kjernefamilien blir ikke lenger regnet som samfunnets grunncelle og viktigste byggekloss. </a:t>
            </a:r>
            <a:br>
              <a:rPr lang="nb-NO" dirty="0"/>
            </a:br>
            <a:endParaRPr lang="nb-NO" dirty="0"/>
          </a:p>
          <a:p>
            <a:endParaRPr lang="nb-NO" b="0" dirty="0">
              <a:latin typeface="Arial" panose="020B0604020202020204" pitchFamily="34" charset="0"/>
              <a:cs typeface="Arial" panose="020B0604020202020204" pitchFamily="34" charset="0"/>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10</a:t>
            </a:fld>
            <a:endParaRPr lang="nb-NO"/>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5DDF2554-62CB-40EC-B5D9-1DD23E143BB0}" type="datetime6">
              <a:rPr lang="nb-NO" smtClean="0"/>
              <a:t>mars 21</a:t>
            </a:fld>
            <a:endParaRPr lang="nb-NO"/>
          </a:p>
        </p:txBody>
      </p:sp>
    </p:spTree>
    <p:extLst>
      <p:ext uri="{BB962C8B-B14F-4D97-AF65-F5344CB8AC3E}">
        <p14:creationId xmlns:p14="http://schemas.microsoft.com/office/powerpoint/2010/main" val="2886192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341688" y="531813"/>
            <a:ext cx="3551237" cy="2663825"/>
          </a:xfrm>
        </p:spPr>
      </p:sp>
      <p:sp>
        <p:nvSpPr>
          <p:cNvPr id="3" name="Plassholder for notater 2"/>
          <p:cNvSpPr>
            <a:spLocks noGrp="1"/>
          </p:cNvSpPr>
          <p:nvPr>
            <p:ph type="body" idx="1"/>
          </p:nvPr>
        </p:nvSpPr>
        <p:spPr/>
        <p:txBody>
          <a:bodyPr/>
          <a:lstStyle/>
          <a:p>
            <a:r>
              <a:rPr lang="nb-NO" b="1" dirty="0"/>
              <a:t>HVA ER TOLERANSE?</a:t>
            </a:r>
            <a:br>
              <a:rPr lang="nb-NO" b="1" dirty="0"/>
            </a:br>
            <a:br>
              <a:rPr lang="nb-NO" b="1" dirty="0"/>
            </a:br>
            <a:r>
              <a:rPr lang="nb-NO" dirty="0"/>
              <a:t>Kristne blir ofte anklaget for å være intolerante. Stemmer det? Noen ganger stemmer det sikkert, men svært ofte stemmer det ikke. Det går nemlig utmerket godt an å være dypt uenige, og allikevel vise stor toleranse. Det er jo nettopp uenighet toleranse handler om.</a:t>
            </a:r>
          </a:p>
          <a:p>
            <a:r>
              <a:rPr lang="nb-NO" dirty="0"/>
              <a:t> </a:t>
            </a:r>
          </a:p>
          <a:p>
            <a:r>
              <a:rPr lang="nb-NO" b="1" dirty="0"/>
              <a:t>A. Misforstått oppfatning av toleranse: </a:t>
            </a:r>
            <a:r>
              <a:rPr lang="nb-NO" dirty="0"/>
              <a:t>Ordet toleranse blir i dag ofte misforstått og forvekslet med relativisme, altså at det ikke finnes allmenngyldige sannheter, men at alt egentlig er like bra. («Alt er relativt.»)</a:t>
            </a:r>
          </a:p>
          <a:p>
            <a:r>
              <a:rPr lang="nb-NO" b="1" dirty="0"/>
              <a:t> </a:t>
            </a:r>
            <a:endParaRPr lang="nb-NO" dirty="0"/>
          </a:p>
          <a:p>
            <a:r>
              <a:rPr lang="nb-NO" b="1" dirty="0"/>
              <a:t>B. Ekte toleranse: </a:t>
            </a:r>
            <a:r>
              <a:rPr lang="nb-NO" dirty="0"/>
              <a:t>En klassisk definisjon av begrepet toleranse lyder slik: </a:t>
            </a:r>
            <a:r>
              <a:rPr lang="nb-NO" i="1" dirty="0"/>
              <a:t>«Jeg er dypt uenig i hva du sier, men jeg vil inntil døden forsvare din rett til å si det». </a:t>
            </a:r>
            <a:r>
              <a:rPr lang="nb-NO" dirty="0"/>
              <a:t>(Sitatet blir ofte tillagt den franske filosofen og forfatteren Voltaire, som var en viktig aktør under Opplysningstiden på 1700-tallet.)</a:t>
            </a:r>
          </a:p>
          <a:p>
            <a:r>
              <a:rPr lang="nn-NO" dirty="0"/>
              <a:t> </a:t>
            </a:r>
            <a:endParaRPr lang="nb-NO" dirty="0"/>
          </a:p>
          <a:p>
            <a:r>
              <a:rPr lang="nn-NO" dirty="0"/>
              <a:t>Ekte toleranse </a:t>
            </a:r>
            <a:r>
              <a:rPr lang="nn-NO" dirty="0" err="1"/>
              <a:t>handler</a:t>
            </a:r>
            <a:r>
              <a:rPr lang="nn-NO" dirty="0"/>
              <a:t> altså </a:t>
            </a:r>
            <a:r>
              <a:rPr lang="nn-NO" dirty="0" err="1"/>
              <a:t>ikke</a:t>
            </a:r>
            <a:r>
              <a:rPr lang="nn-NO" dirty="0"/>
              <a:t> om å være </a:t>
            </a:r>
            <a:r>
              <a:rPr lang="nn-NO" dirty="0" err="1"/>
              <a:t>enige</a:t>
            </a:r>
            <a:r>
              <a:rPr lang="nn-NO" dirty="0"/>
              <a:t> eller å mene at alt er like bra, sant og gyldig. Ekte toleranse betyr at man respekterer og forsvarer sine </a:t>
            </a:r>
            <a:r>
              <a:rPr lang="nn-NO" dirty="0" err="1"/>
              <a:t>meningsmotstanderes</a:t>
            </a:r>
            <a:r>
              <a:rPr lang="nn-NO" dirty="0"/>
              <a:t> </a:t>
            </a:r>
            <a:r>
              <a:rPr lang="nn-NO" dirty="0" err="1"/>
              <a:t>frihet</a:t>
            </a:r>
            <a:r>
              <a:rPr lang="nn-NO" dirty="0"/>
              <a:t> og rett til å ha en annen </a:t>
            </a:r>
            <a:r>
              <a:rPr lang="nn-NO" dirty="0" err="1"/>
              <a:t>overbevisning</a:t>
            </a:r>
            <a:r>
              <a:rPr lang="nn-NO" dirty="0"/>
              <a:t> enn den man </a:t>
            </a:r>
            <a:r>
              <a:rPr lang="nn-NO" dirty="0" err="1"/>
              <a:t>selv</a:t>
            </a:r>
            <a:r>
              <a:rPr lang="nn-NO" dirty="0"/>
              <a:t> har.</a:t>
            </a:r>
            <a:endParaRPr lang="nb-NO" dirty="0"/>
          </a:p>
          <a:p>
            <a:r>
              <a:rPr lang="nb-NO" dirty="0"/>
              <a:t> </a:t>
            </a:r>
          </a:p>
          <a:p>
            <a:r>
              <a:rPr lang="nb-NO" dirty="0"/>
              <a:t>Kristne personer, menigheter og organisasjoner i Norge har ikke noe ønske om å tvinge andre til å leve på tvers av sin overbevisning, eller å diktere samfunnets lover. Men som alle andre norske borgere må vi ha rett til å argumentere og kjempe for det vi mener er sant, godt og rett, og til beste for samfunnet, uten å bli anklaget for intoleranse, dømmesyke, ukjærlighet o.l. </a:t>
            </a:r>
          </a:p>
          <a:p>
            <a:r>
              <a:rPr lang="nb-NO" dirty="0"/>
              <a:t> </a:t>
            </a:r>
          </a:p>
          <a:p>
            <a:r>
              <a:rPr lang="nb-NO" dirty="0"/>
              <a:t>Toleranse kan ikke være enveiskjørt, den må være gjensidig og gå begge veier. Av og til ser det ut til at det er de som mener at de selv er svært tolerante, som kan være sterkest i fordømmelsen av sine meningsmotstandere.</a:t>
            </a:r>
            <a:br>
              <a:rPr lang="nb-NO" dirty="0"/>
            </a:br>
            <a:endParaRPr lang="nb-NO" dirty="0"/>
          </a:p>
          <a:p>
            <a:r>
              <a:rPr lang="nb-NO" b="1" dirty="0"/>
              <a:t>■</a:t>
            </a:r>
            <a:r>
              <a:rPr lang="nb-NO" dirty="0"/>
              <a:t> I innledningen på side 2 i </a:t>
            </a:r>
            <a:r>
              <a:rPr lang="nb-NO" i="1" dirty="0"/>
              <a:t>Ekteskapserklæringen </a:t>
            </a:r>
            <a:r>
              <a:rPr lang="nb-NO" dirty="0"/>
              <a:t> finnes det noen nyttige momenter om toleranse.</a:t>
            </a:r>
            <a:br>
              <a:rPr lang="nb-NO" dirty="0"/>
            </a:br>
            <a:br>
              <a:rPr lang="nb-NO" dirty="0"/>
            </a:br>
            <a:r>
              <a:rPr lang="nb-NO" b="1" dirty="0"/>
              <a:t>■</a:t>
            </a:r>
            <a:r>
              <a:rPr lang="nb-NO" dirty="0"/>
              <a:t> I undermenyen «Ekstra PowerPoint-bilder» på Samlivsbanken.no finnes det et lysbilde om toleranse som baserer seg på et tankevekkende sitat av Rick Warren.</a:t>
            </a:r>
          </a:p>
          <a:p>
            <a:endParaRPr lang="nb-NO" baseline="0"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11</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94DA6FBF-7D12-48AC-91CB-0C88402BAA17}" type="datetime6">
              <a:rPr lang="nb-NO" smtClean="0"/>
              <a:t>mars 21</a:t>
            </a:fld>
            <a:endParaRPr lang="nb-NO"/>
          </a:p>
        </p:txBody>
      </p:sp>
    </p:spTree>
    <p:extLst>
      <p:ext uri="{BB962C8B-B14F-4D97-AF65-F5344CB8AC3E}">
        <p14:creationId xmlns:p14="http://schemas.microsoft.com/office/powerpoint/2010/main" val="3814678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baseline="0" dirty="0"/>
              <a:t>TO LØGNER OM TOLERANSE</a:t>
            </a:r>
          </a:p>
          <a:p>
            <a:endParaRPr lang="nb-NO" dirty="0"/>
          </a:p>
          <a:p>
            <a:r>
              <a:rPr lang="nb-NO" sz="1800" dirty="0">
                <a:effectLst/>
                <a:latin typeface="Calibri" panose="020F0502020204030204" pitchFamily="34" charset="0"/>
                <a:ea typeface="Times New Roman" panose="02020603050405020304" pitchFamily="18" charset="0"/>
              </a:rPr>
              <a:t>Dette lysbildet presenterer begrepet toleranse med andre ord og en annen innfallsvinkel enn det foregående lysbildet: «Hva er toleranse?»</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 </a:t>
            </a:r>
            <a:endParaRPr lang="nb-NO" sz="1800" dirty="0">
              <a:effectLst/>
              <a:latin typeface="Times New Roman" panose="02020603050405020304" pitchFamily="18" charset="0"/>
              <a:ea typeface="Times New Roman" panose="02020603050405020304" pitchFamily="18" charset="0"/>
            </a:endParaRPr>
          </a:p>
          <a:p>
            <a:r>
              <a:rPr lang="nb-NO" sz="1800" dirty="0">
                <a:effectLst/>
                <a:latin typeface="Calibri" panose="020F0502020204030204" pitchFamily="34" charset="0"/>
                <a:ea typeface="Times New Roman" panose="02020603050405020304" pitchFamily="18" charset="0"/>
              </a:rPr>
              <a:t>Rick Warrens utsagn er tankevekkende. </a:t>
            </a:r>
            <a:r>
              <a:rPr lang="nb-NO" sz="1800" dirty="0" err="1">
                <a:effectLst/>
                <a:latin typeface="Calibri" panose="020F0502020204030204" pitchFamily="34" charset="0"/>
                <a:ea typeface="Times New Roman" panose="02020603050405020304" pitchFamily="18" charset="0"/>
              </a:rPr>
              <a:t>Reflektér</a:t>
            </a:r>
            <a:r>
              <a:rPr lang="nb-NO" sz="1800">
                <a:effectLst/>
                <a:latin typeface="Calibri" panose="020F0502020204030204" pitchFamily="34" charset="0"/>
                <a:ea typeface="Times New Roman" panose="02020603050405020304" pitchFamily="18" charset="0"/>
              </a:rPr>
              <a:t> gjerne over innholdet i det han sier, og eventuelt over egne erfaringer.</a:t>
            </a:r>
            <a:endParaRPr lang="nb-NO" sz="1800">
              <a:effectLst/>
              <a:latin typeface="Times New Roman" panose="02020603050405020304" pitchFamily="18" charset="0"/>
              <a:ea typeface="Times New Roman" panose="02020603050405020304" pitchFamily="18" charset="0"/>
            </a:endParaRPr>
          </a:p>
          <a:p>
            <a:endParaRPr lang="nb-NO" baseline="0" dirty="0"/>
          </a:p>
          <a:p>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12</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1949108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BIBELENS UTFORDRING: Radikal og uventet kjærlighet </a:t>
            </a:r>
            <a:endParaRPr lang="nb-NO" dirty="0"/>
          </a:p>
          <a:p>
            <a:br>
              <a:rPr lang="nb-NO" dirty="0"/>
            </a:br>
            <a:r>
              <a:rPr lang="nb-NO" dirty="0"/>
              <a:t>Å holde fast på Bibelens budskap om seksualitet og kjønn, ekteskap og barn i dagens kulturklima er svært krevende – både i det offentlige rom, på arbeidsplassen og privat.</a:t>
            </a:r>
          </a:p>
          <a:p>
            <a:r>
              <a:rPr lang="nb-NO" dirty="0"/>
              <a:t> </a:t>
            </a:r>
          </a:p>
          <a:p>
            <a:r>
              <a:rPr lang="nb-NO" dirty="0"/>
              <a:t>I denne situasjonen er det avgjørende viktig å kommunisere vår overbevisning med </a:t>
            </a:r>
            <a:r>
              <a:rPr lang="nb-NO" i="1" dirty="0"/>
              <a:t>kunnskap</a:t>
            </a:r>
            <a:r>
              <a:rPr lang="nb-NO" dirty="0"/>
              <a:t> og med ekte kristen </a:t>
            </a:r>
            <a:r>
              <a:rPr lang="nb-NO" i="1" dirty="0"/>
              <a:t>kjærlighet</a:t>
            </a:r>
            <a:r>
              <a:rPr lang="nb-NO" dirty="0"/>
              <a:t> inspirert av Jesus selv. </a:t>
            </a:r>
          </a:p>
          <a:p>
            <a:r>
              <a:rPr lang="nb-NO" dirty="0"/>
              <a:t> </a:t>
            </a:r>
          </a:p>
          <a:p>
            <a:r>
              <a:rPr lang="nb-NO" b="1" dirty="0"/>
              <a:t>RADIKAL KJÆRLIGHET</a:t>
            </a:r>
            <a:br>
              <a:rPr lang="nb-NO" b="1" dirty="0"/>
            </a:br>
            <a:r>
              <a:rPr lang="nb-NO" dirty="0"/>
              <a:t>Denne kjærligheten kan vi ikke produsere selv, den er en frukt av en levende relasjon til Jesus. </a:t>
            </a:r>
          </a:p>
          <a:p>
            <a:endParaRPr lang="nb-NO" dirty="0"/>
          </a:p>
          <a:p>
            <a:r>
              <a:rPr lang="nb-NO" dirty="0"/>
              <a:t>Mange forfulgte kristne rundt om i verden er eksempler og forbilder på at en slik kjærlighet er mulig – med Guds hjelp – når vi er grener på hans vintre, </a:t>
            </a:r>
            <a:r>
              <a:rPr lang="nb-NO" dirty="0" err="1"/>
              <a:t>Joh</a:t>
            </a:r>
            <a:r>
              <a:rPr lang="nb-NO" dirty="0"/>
              <a:t> 15,1-17. Det er for øvrig svært tankevekkende at Jesus i vers 18 kommer med følgende sterke utsagn: «Om verden hater dere, skal dere vite at den har hatet meg først.» </a:t>
            </a:r>
          </a:p>
          <a:p>
            <a:endParaRPr lang="nb-NO" dirty="0"/>
          </a:p>
          <a:p>
            <a:r>
              <a:rPr lang="nb-NO" dirty="0"/>
              <a:t>Kristen tro er dypest sett ikke en RELIGION med regler og ritualer, men en RELASJON til den oppstandne og levende Jesus Kristus.</a:t>
            </a:r>
          </a:p>
          <a:p>
            <a:r>
              <a:rPr lang="nb-NO" dirty="0"/>
              <a:t> </a:t>
            </a:r>
          </a:p>
          <a:p>
            <a:r>
              <a:rPr lang="nb-NO" b="1" dirty="0"/>
              <a:t>BIBELTROSKAP OG NESTEKJÆRLIGHET </a:t>
            </a:r>
            <a:br>
              <a:rPr lang="nb-NO" b="1" dirty="0"/>
            </a:br>
            <a:r>
              <a:rPr lang="nb-NO" dirty="0"/>
              <a:t>Som kristne må vi ta på alvor at bibeltroskap også handler om vår kjærlighet til medmennesker. Kjærlighetens høysang i 1 </a:t>
            </a:r>
            <a:r>
              <a:rPr lang="nb-NO" dirty="0" err="1"/>
              <a:t>Korinterbrev</a:t>
            </a:r>
            <a:r>
              <a:rPr lang="nb-NO" dirty="0"/>
              <a:t> 13 gir et krystallklart og ransakende budskap om dette:</a:t>
            </a:r>
          </a:p>
          <a:p>
            <a:r>
              <a:rPr lang="nb-NO" dirty="0"/>
              <a:t> </a:t>
            </a:r>
          </a:p>
          <a:p>
            <a:r>
              <a:rPr lang="nb-NO" b="1" dirty="0"/>
              <a:t>■ </a:t>
            </a:r>
            <a:r>
              <a:rPr lang="nb-NO" i="1" dirty="0"/>
              <a:t>Om jeg taler med menneskers og englers tunger, men ikke har kjærlighet, da er jeg bare drønnende malm eller en klingende bjelle. Om jeg har profetisk gave, kjenner alle hemmeligheter og eier all kunnskap, om jeg har all tro så jeg kan flytte fjell, men ikke har kjærlighet, da er jeg intet. Om jeg gir alt jeg eier til brød for de fattige, ja, om jeg gir meg selv til å brennes, men ikke har kjærlighet, da har jeg ingen ting vunnet. </a:t>
            </a:r>
            <a:r>
              <a:rPr lang="nb-NO" dirty="0"/>
              <a:t>(1 Kor 13,1-3)</a:t>
            </a:r>
          </a:p>
          <a:p>
            <a:r>
              <a:rPr lang="nb-NO" dirty="0"/>
              <a:t> </a:t>
            </a:r>
          </a:p>
          <a:p>
            <a:r>
              <a:rPr lang="nb-NO" dirty="0"/>
              <a:t>I møte med en kultur som på flere områder kolliderer med vår dypeste overbevisning, er også denne påminnelsen av Paulus i 2 Tim 1,7 av grunnleggende betydning:</a:t>
            </a:r>
            <a:br>
              <a:rPr lang="nb-NO" dirty="0"/>
            </a:br>
            <a:endParaRPr lang="nb-NO" dirty="0"/>
          </a:p>
          <a:p>
            <a:r>
              <a:rPr lang="nb-NO" i="1" dirty="0"/>
              <a:t>«Gud ga oss ikke en ånd som gjør motløs; vi fikk Ånden som gir </a:t>
            </a:r>
            <a:r>
              <a:rPr lang="nb-NO" b="1" i="1" dirty="0"/>
              <a:t>kraft</a:t>
            </a:r>
            <a:r>
              <a:rPr lang="nb-NO" i="1" dirty="0"/>
              <a:t>, </a:t>
            </a:r>
            <a:r>
              <a:rPr lang="nb-NO" b="1" i="1" dirty="0"/>
              <a:t>kjærlighet</a:t>
            </a:r>
            <a:r>
              <a:rPr lang="nb-NO" i="1" dirty="0"/>
              <a:t> og </a:t>
            </a:r>
            <a:r>
              <a:rPr lang="nb-NO" b="1" i="1" dirty="0"/>
              <a:t>visdom</a:t>
            </a:r>
            <a:r>
              <a:rPr lang="nb-NO" i="1" dirty="0"/>
              <a:t>» </a:t>
            </a:r>
            <a:r>
              <a:rPr lang="nb-NO" dirty="0"/>
              <a:t>(Bibel 2011). Dette er tre kvaliteter og verdier som vi vil trenge stadig mer av i årene framover. </a:t>
            </a:r>
          </a:p>
          <a:p>
            <a:endParaRPr lang="nb-NO" baseline="0"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13</a:t>
            </a:fld>
            <a:endParaRPr lang="nb-NO"/>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9252458B-C043-42BC-9E52-80AF829C2FB2}" type="datetime6">
              <a:rPr lang="nb-NO" smtClean="0"/>
              <a:t>mars 21</a:t>
            </a:fld>
            <a:endParaRPr lang="nb-NO"/>
          </a:p>
        </p:txBody>
      </p:sp>
    </p:spTree>
    <p:extLst>
      <p:ext uri="{BB962C8B-B14F-4D97-AF65-F5344CB8AC3E}">
        <p14:creationId xmlns:p14="http://schemas.microsoft.com/office/powerpoint/2010/main" val="3665864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341688" y="531813"/>
            <a:ext cx="3551237" cy="2663825"/>
          </a:xfrm>
        </p:spPr>
      </p:sp>
      <p:sp>
        <p:nvSpPr>
          <p:cNvPr id="3" name="Plassholder for notater 2"/>
          <p:cNvSpPr>
            <a:spLocks noGrp="1"/>
          </p:cNvSpPr>
          <p:nvPr>
            <p:ph type="body" idx="1"/>
          </p:nvPr>
        </p:nvSpPr>
        <p:spPr/>
        <p:txBody>
          <a:bodyPr/>
          <a:lstStyle/>
          <a:p>
            <a:r>
              <a:rPr lang="nb-NO" b="1" dirty="0"/>
              <a:t>ET TYDELIG JA-BUDSKAP</a:t>
            </a:r>
            <a:br>
              <a:rPr lang="nb-NO" dirty="0"/>
            </a:br>
            <a:br>
              <a:rPr lang="nb-NO" dirty="0"/>
            </a:br>
            <a:r>
              <a:rPr lang="nb-NO" dirty="0"/>
              <a:t>Kristnes utgangspunkt og motivasjon i mange ulike debatter er ikke først og fremst å si nei til ulike meninger og ideologier, men å si et tydelig JA til Guds gode vilje. </a:t>
            </a:r>
          </a:p>
          <a:p>
            <a:r>
              <a:rPr lang="nb-NO" dirty="0"/>
              <a:t>Av dette følger det selvsagt at vi sier nei til det motsatte. </a:t>
            </a:r>
          </a:p>
          <a:p>
            <a:r>
              <a:rPr lang="nb-NO" dirty="0"/>
              <a:t> </a:t>
            </a:r>
          </a:p>
          <a:p>
            <a:r>
              <a:rPr lang="nb-NO" dirty="0"/>
              <a:t>Vår reservasjon mot den radikale kjønnsideologien er altså en </a:t>
            </a:r>
            <a:r>
              <a:rPr lang="nb-NO" i="1" dirty="0"/>
              <a:t>konsekvens</a:t>
            </a:r>
            <a:r>
              <a:rPr lang="nb-NO" dirty="0"/>
              <a:t> av vårt JA. </a:t>
            </a:r>
          </a:p>
          <a:p>
            <a:r>
              <a:rPr lang="nb-NO" dirty="0"/>
              <a:t> </a:t>
            </a:r>
          </a:p>
          <a:p>
            <a:r>
              <a:rPr lang="nb-NO" dirty="0"/>
              <a:t>For å fram dette viktige anliggendet, bør vi alltid prøve å vinkle samtaler og vår egen refleksjon </a:t>
            </a:r>
            <a:r>
              <a:rPr lang="nb-NO" dirty="0" err="1"/>
              <a:t>utifra</a:t>
            </a:r>
            <a:r>
              <a:rPr lang="nb-NO" dirty="0"/>
              <a:t> det vi er </a:t>
            </a:r>
            <a:r>
              <a:rPr lang="nb-NO" i="1" dirty="0"/>
              <a:t>for</a:t>
            </a:r>
            <a:r>
              <a:rPr lang="nb-NO" dirty="0"/>
              <a:t>, og ikke først og fremst det vi reserverer oss </a:t>
            </a:r>
            <a:r>
              <a:rPr lang="nb-NO" i="1" dirty="0"/>
              <a:t>mot</a:t>
            </a:r>
            <a:r>
              <a:rPr lang="nb-NO" dirty="0"/>
              <a:t>. </a:t>
            </a:r>
          </a:p>
          <a:p>
            <a:r>
              <a:rPr lang="nb-NO" dirty="0"/>
              <a:t> </a:t>
            </a:r>
          </a:p>
          <a:p>
            <a:r>
              <a:rPr lang="nb-NO" dirty="0"/>
              <a:t>Hvis vi definerer debatten om kjønn, seksualitet og samliv som en kulturkamp, handler det for vår del først og fremst om en </a:t>
            </a:r>
            <a:r>
              <a:rPr lang="nb-NO" i="1" dirty="0"/>
              <a:t>forsvarskamp</a:t>
            </a:r>
            <a:r>
              <a:rPr lang="nb-NO" dirty="0"/>
              <a:t>. Vi forsvarer verdier, sannheter, skaperordninger og en virkelighetsforståelse som vi er overbevist om og tror på.  </a:t>
            </a:r>
          </a:p>
          <a:p>
            <a:r>
              <a:rPr lang="nb-NO" dirty="0"/>
              <a:t> </a:t>
            </a:r>
          </a:p>
          <a:p>
            <a:r>
              <a:rPr lang="nb-NO" dirty="0"/>
              <a:t>På samme tid oppfordrer Bibelen oss til å avsløre og imøtegå ideologier, tankesystemer og trender som bryter med Guds vilje og sannhet. Se f.eks. 2 Kor 10,3-5; 11,3-4 og Ef 6,10-20.</a:t>
            </a:r>
          </a:p>
          <a:p>
            <a:r>
              <a:rPr lang="nb-NO" dirty="0"/>
              <a:t> </a:t>
            </a:r>
          </a:p>
          <a:p>
            <a:r>
              <a:rPr lang="nb-NO" dirty="0"/>
              <a:t>Vi ønsker å løfte fram Guds gode vilje og bud, samtidig som vi ønsker å vise kristen nestekjærlighet overfor alle mennesker – også dem som er dypt uenige med oss. Vi skjelner klart mellom </a:t>
            </a:r>
            <a:r>
              <a:rPr lang="nb-NO" i="1" dirty="0"/>
              <a:t>ideologier</a:t>
            </a:r>
            <a:r>
              <a:rPr lang="nb-NO" dirty="0"/>
              <a:t> og </a:t>
            </a:r>
            <a:r>
              <a:rPr lang="nb-NO" i="1" dirty="0"/>
              <a:t>individer</a:t>
            </a:r>
            <a:r>
              <a:rPr lang="nb-NO" dirty="0"/>
              <a:t>, altså mellom sak og person. Vi ønsker våre medmennesker alt godt og ber Gud om hjelp til å møte alle med vennlighet og respekt. </a:t>
            </a:r>
          </a:p>
          <a:p>
            <a:r>
              <a:rPr lang="nb-NO" dirty="0"/>
              <a:t> </a:t>
            </a:r>
          </a:p>
          <a:p>
            <a:r>
              <a:rPr lang="nb-NO" dirty="0"/>
              <a:t>* Ja-budskapene på lysbildet er en gjengivelse av siste side i Ekteskapserklæringen. (Illustrasjonen)</a:t>
            </a:r>
          </a:p>
          <a:p>
            <a:r>
              <a:rPr lang="nb-NO" dirty="0"/>
              <a:t> </a:t>
            </a:r>
          </a:p>
          <a:p>
            <a:r>
              <a:rPr lang="nb-NO" b="1" dirty="0"/>
              <a:t>■ </a:t>
            </a:r>
            <a:r>
              <a:rPr lang="nb-NO" dirty="0"/>
              <a:t>Se link til tema-arket «</a:t>
            </a:r>
            <a:r>
              <a:rPr lang="nb-NO" i="1" dirty="0"/>
              <a:t>Det kristne Ja-budskapet</a:t>
            </a:r>
            <a:r>
              <a:rPr lang="nb-NO" dirty="0"/>
              <a:t>». </a:t>
            </a:r>
            <a:r>
              <a:rPr lang="nb-NO" dirty="0">
                <a:sym typeface="Wingdings 2"/>
              </a:rPr>
              <a:t></a:t>
            </a:r>
            <a:endParaRPr lang="nb-NO" dirty="0"/>
          </a:p>
          <a:p>
            <a:endParaRPr lang="nb-NO" sz="1100"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14</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72E7CBEF-C267-47B7-A804-33C5AF90C382}" type="datetime6">
              <a:rPr lang="nb-NO" smtClean="0"/>
              <a:t>mars 21</a:t>
            </a:fld>
            <a:endParaRPr lang="nb-NO"/>
          </a:p>
        </p:txBody>
      </p:sp>
    </p:spTree>
    <p:extLst>
      <p:ext uri="{BB962C8B-B14F-4D97-AF65-F5344CB8AC3E}">
        <p14:creationId xmlns:p14="http://schemas.microsoft.com/office/powerpoint/2010/main" val="1643496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Henvisninger og linker </a:t>
            </a:r>
            <a:endParaRPr lang="nb-NO" dirty="0"/>
          </a:p>
          <a:p>
            <a:r>
              <a:rPr lang="nb-NO" dirty="0"/>
              <a:t> </a:t>
            </a:r>
          </a:p>
          <a:p>
            <a:r>
              <a:rPr lang="nb-NO" dirty="0">
                <a:sym typeface="Wingdings 2"/>
              </a:rPr>
              <a:t></a:t>
            </a:r>
            <a:r>
              <a:rPr lang="nb-NO" dirty="0"/>
              <a:t> </a:t>
            </a:r>
            <a:r>
              <a:rPr lang="nb-NO" b="1" dirty="0"/>
              <a:t>Nyttig ressurs: </a:t>
            </a:r>
            <a:r>
              <a:rPr lang="nb-NO" dirty="0"/>
              <a:t>Les mer om lovgivningen omkring ekteskap på side </a:t>
            </a:r>
            <a:r>
              <a:rPr lang="nb-NO" u="sng" dirty="0"/>
              <a:t>61-63 i boka </a:t>
            </a:r>
            <a:r>
              <a:rPr lang="nb-NO" b="1" i="1" u="sng" dirty="0">
                <a:hlinkClick r:id="rId3"/>
              </a:rPr>
              <a:t>Samlivsetikk og kristen tro</a:t>
            </a:r>
            <a:r>
              <a:rPr lang="nb-NO" b="1" i="1" dirty="0"/>
              <a:t> </a:t>
            </a:r>
            <a:r>
              <a:rPr lang="nb-NO" dirty="0"/>
              <a:t>som kan leses på internett</a:t>
            </a:r>
            <a:r>
              <a:rPr lang="nb-NO" b="1" i="1" dirty="0"/>
              <a:t>.</a:t>
            </a:r>
            <a:r>
              <a:rPr lang="nb-NO" dirty="0"/>
              <a:t> Boka er en utredning fra et utvalg oppnevnt av lutherske organisasjoner og frikirker, publisert i 2011. Hele boka på 116 sider ligger tilgjengelig på nettet. Den anbefales som en nyttig ressursbok til ulike deler av tematikken rundt seksualitet, samliv og ekteskap: </a:t>
            </a:r>
            <a:r>
              <a:rPr lang="nb-NO" b="1" i="1" u="sng" dirty="0">
                <a:hlinkClick r:id="rId3"/>
              </a:rPr>
              <a:t>https://www.yumpu.com/no/document/view/18269033/samlivsetikk-og-kristen-tro-lunde-forlag</a:t>
            </a:r>
            <a:endParaRPr lang="nb-NO" dirty="0"/>
          </a:p>
          <a:p>
            <a:r>
              <a:rPr lang="nb-NO" b="1" i="1" dirty="0"/>
              <a:t>  </a:t>
            </a:r>
            <a:endParaRPr lang="nb-NO" dirty="0"/>
          </a:p>
          <a:p>
            <a:r>
              <a:rPr lang="nb-NO" dirty="0">
                <a:sym typeface="Wingdings 2"/>
              </a:rPr>
              <a:t></a:t>
            </a:r>
            <a:r>
              <a:rPr lang="nb-NO" dirty="0"/>
              <a:t> </a:t>
            </a:r>
            <a:r>
              <a:rPr lang="nb-NO" b="1" dirty="0"/>
              <a:t>Diverse ressurser om endring av juridisk kjønn og ulike sider ved trans-tematikken:</a:t>
            </a:r>
            <a:br>
              <a:rPr lang="nb-NO" b="1" dirty="0"/>
            </a:br>
            <a:r>
              <a:rPr lang="nb-NO" dirty="0"/>
              <a:t>a) Tema-arket </a:t>
            </a:r>
            <a:r>
              <a:rPr lang="nb-NO" i="1" dirty="0"/>
              <a:t>«</a:t>
            </a:r>
            <a:r>
              <a:rPr lang="nb-NO" i="1" u="sng" dirty="0">
                <a:hlinkClick r:id="rId4"/>
              </a:rPr>
              <a:t>Vidunderlige nye Norge: Der menn føder barn</a:t>
            </a:r>
            <a:r>
              <a:rPr lang="nb-NO" i="1" dirty="0"/>
              <a:t>». </a:t>
            </a:r>
            <a:r>
              <a:rPr lang="nb-NO" dirty="0"/>
              <a:t>Denne teksten er en lett bearbeidelse av en helsides tekst som ble publisert i flere aviser like før loven ble vedtatt i mai 2016.</a:t>
            </a:r>
          </a:p>
          <a:p>
            <a:r>
              <a:rPr lang="nb-NO" dirty="0"/>
              <a:t>b) Se ressurs-stoffet til PowerPoint-lysbildet </a:t>
            </a:r>
            <a:r>
              <a:rPr lang="nb-NO" i="1" dirty="0"/>
              <a:t>Endring av juridisk kjønn</a:t>
            </a:r>
            <a:r>
              <a:rPr lang="nb-NO" dirty="0"/>
              <a:t> i Tema 2.</a:t>
            </a:r>
          </a:p>
          <a:p>
            <a:r>
              <a:rPr lang="nb-NO" dirty="0"/>
              <a:t>c) En rekke artikler finnes i undermenyen </a:t>
            </a:r>
            <a:r>
              <a:rPr lang="nb-NO" i="1" dirty="0"/>
              <a:t>Gode og viktige avisartikler</a:t>
            </a:r>
            <a:r>
              <a:rPr lang="nb-NO" dirty="0"/>
              <a:t>, under hovedmenyen </a:t>
            </a:r>
            <a:r>
              <a:rPr lang="nb-NO" i="1" dirty="0"/>
              <a:t>Ressursbank </a:t>
            </a:r>
            <a:r>
              <a:rPr lang="nb-NO" dirty="0"/>
              <a:t>på Samlivsbanken.no</a:t>
            </a:r>
            <a:r>
              <a:rPr lang="nb-NO" i="1" dirty="0"/>
              <a:t>.</a:t>
            </a:r>
            <a:endParaRPr lang="nb-NO" dirty="0"/>
          </a:p>
          <a:p>
            <a:r>
              <a:rPr lang="nb-NO" dirty="0"/>
              <a:t>d) Nettstedet </a:t>
            </a:r>
            <a:r>
              <a:rPr lang="nb-NO" i="1" dirty="0"/>
              <a:t> </a:t>
            </a:r>
            <a:r>
              <a:rPr lang="nb-NO" i="1" u="sng" dirty="0">
                <a:hlinkClick r:id="rId5"/>
              </a:rPr>
              <a:t>www.transinfo.no</a:t>
            </a:r>
            <a:r>
              <a:rPr lang="nb-NO" i="1" dirty="0"/>
              <a:t> </a:t>
            </a:r>
            <a:r>
              <a:rPr lang="nb-NO" dirty="0" err="1"/>
              <a:t>innholder</a:t>
            </a:r>
            <a:r>
              <a:rPr lang="nb-NO" dirty="0"/>
              <a:t> mye og viktig stoff om de fleste sider ved transbevegelsen og dens agenda og budskap. Nettstedet driftes av folk som er skeptiske til transideologien.</a:t>
            </a:r>
          </a:p>
          <a:p>
            <a:r>
              <a:rPr lang="nb-NO" dirty="0"/>
              <a:t> </a:t>
            </a:r>
          </a:p>
          <a:p>
            <a:r>
              <a:rPr lang="nb-NO" dirty="0">
                <a:sym typeface="Wingdings 2"/>
              </a:rPr>
              <a:t></a:t>
            </a:r>
            <a:r>
              <a:rPr lang="nb-NO" dirty="0"/>
              <a:t> </a:t>
            </a:r>
            <a:r>
              <a:rPr lang="nb-NO" b="1" dirty="0"/>
              <a:t>Tema-arket</a:t>
            </a:r>
            <a:r>
              <a:rPr lang="nb-NO" i="1" dirty="0"/>
              <a:t> «</a:t>
            </a:r>
            <a:r>
              <a:rPr lang="nb-NO" i="1" u="sng" dirty="0">
                <a:hlinkClick r:id="rId6"/>
              </a:rPr>
              <a:t>Hva var Den norske kirkes lære om ekteskapet før 2017</a:t>
            </a:r>
            <a:r>
              <a:rPr lang="nb-NO" i="1" dirty="0"/>
              <a:t>». </a:t>
            </a:r>
            <a:endParaRPr lang="nb-NO" dirty="0"/>
          </a:p>
          <a:p>
            <a:r>
              <a:rPr lang="nb-NO" dirty="0"/>
              <a:t> </a:t>
            </a:r>
          </a:p>
          <a:p>
            <a:r>
              <a:rPr lang="nb-NO" dirty="0">
                <a:sym typeface="Wingdings 2"/>
              </a:rPr>
              <a:t></a:t>
            </a:r>
            <a:r>
              <a:rPr lang="nb-NO" b="1" dirty="0"/>
              <a:t> Tema-arket</a:t>
            </a:r>
            <a:r>
              <a:rPr lang="nb-NO" dirty="0"/>
              <a:t> «</a:t>
            </a:r>
            <a:r>
              <a:rPr lang="nb-NO" i="1" u="sng" dirty="0">
                <a:hlinkClick r:id="rId7"/>
              </a:rPr>
              <a:t>Det kristne Ja-budskapet</a:t>
            </a:r>
            <a:r>
              <a:rPr lang="nb-NO" dirty="0"/>
              <a:t>». Tema-arket inneholder 9 Ja-budskap og noen utvalgte Nei-budskap. </a:t>
            </a:r>
          </a:p>
          <a:p>
            <a:pPr marL="90139"/>
            <a:endParaRPr lang="nb-NO" dirty="0"/>
          </a:p>
        </p:txBody>
      </p:sp>
      <p:sp>
        <p:nvSpPr>
          <p:cNvPr id="4" name="Plassholder for topptekst 3"/>
          <p:cNvSpPr>
            <a:spLocks noGrp="1"/>
          </p:cNvSpPr>
          <p:nvPr>
            <p:ph type="hdr" sz="quarter"/>
          </p:nvPr>
        </p:nvSpPr>
        <p:spPr/>
        <p:txBody>
          <a:bodyPr/>
          <a:lstStyle/>
          <a:p>
            <a:r>
              <a:rPr lang="nb-NO"/>
              <a:t>"SAMLIVSREVOLUSJON - Tro, kjønn og samlivsetikk"</a:t>
            </a:r>
          </a:p>
        </p:txBody>
      </p:sp>
      <p:sp>
        <p:nvSpPr>
          <p:cNvPr id="5" name="Plassholder for bunntekst 4"/>
          <p:cNvSpPr>
            <a:spLocks noGrp="1"/>
          </p:cNvSpPr>
          <p:nvPr>
            <p:ph type="ftr" sz="quarter" idx="4"/>
          </p:nvPr>
        </p:nvSpPr>
        <p:spPr/>
        <p:txBody>
          <a:bodyPr/>
          <a:lstStyle/>
          <a:p>
            <a:endParaRPr lang="nb-NO"/>
          </a:p>
        </p:txBody>
      </p:sp>
      <p:sp>
        <p:nvSpPr>
          <p:cNvPr id="6" name="Plassholder for lysbildenummer 5"/>
          <p:cNvSpPr>
            <a:spLocks noGrp="1"/>
          </p:cNvSpPr>
          <p:nvPr>
            <p:ph type="sldNum" sz="quarter" idx="5"/>
          </p:nvPr>
        </p:nvSpPr>
        <p:spPr/>
        <p:txBody>
          <a:bodyPr/>
          <a:lstStyle/>
          <a:p>
            <a:fld id="{C8593401-7213-4FA8-8723-86291B2E8693}" type="slidenum">
              <a:rPr lang="nb-NO" smtClean="0"/>
              <a:t>15</a:t>
            </a:fld>
            <a:endParaRPr lang="nb-NO"/>
          </a:p>
        </p:txBody>
      </p:sp>
      <p:sp>
        <p:nvSpPr>
          <p:cNvPr id="7" name="Plassholder for dato 6"/>
          <p:cNvSpPr>
            <a:spLocks noGrp="1"/>
          </p:cNvSpPr>
          <p:nvPr>
            <p:ph type="dt" idx="10"/>
          </p:nvPr>
        </p:nvSpPr>
        <p:spPr/>
        <p:txBody>
          <a:bodyPr/>
          <a:lstStyle/>
          <a:p>
            <a:fld id="{DA38813E-6AFB-4102-A199-1AF88F99097A}" type="datetime6">
              <a:rPr lang="nb-NO" smtClean="0"/>
              <a:t>mars 21</a:t>
            </a:fld>
            <a:endParaRPr lang="nb-NO"/>
          </a:p>
        </p:txBody>
      </p:sp>
    </p:spTree>
    <p:extLst>
      <p:ext uri="{BB962C8B-B14F-4D97-AF65-F5344CB8AC3E}">
        <p14:creationId xmlns:p14="http://schemas.microsoft.com/office/powerpoint/2010/main" val="3745451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97509" defTabSz="988825">
              <a:defRPr/>
            </a:pPr>
            <a:r>
              <a:rPr lang="nb-NO" b="1" i="1" dirty="0">
                <a:latin typeface="Calibri" panose="020F0502020204030204" pitchFamily="34" charset="0"/>
                <a:ea typeface="Times New Roman" panose="02020603050405020304" pitchFamily="18" charset="0"/>
              </a:rPr>
              <a:t>NB: </a:t>
            </a:r>
            <a:r>
              <a:rPr lang="nb-NO" i="1" dirty="0">
                <a:latin typeface="Calibri" panose="020F0502020204030204" pitchFamily="34" charset="0"/>
                <a:ea typeface="Times New Roman" panose="02020603050405020304" pitchFamily="18" charset="0"/>
              </a:rPr>
              <a:t>I kommentarfeltet under det siste lysbildet i denne PowerPoint-presentasjonen ligger alle fotnotene som man finner i kommentarene under hvert lysbilde. Alle disse kommentarene er for øvrig samlet i et eget dokument som man finner på Samlivsbanken.no med tittelen «</a:t>
            </a:r>
            <a:r>
              <a:rPr lang="nb-NO" b="1" i="1" dirty="0">
                <a:latin typeface="Calibri" panose="020F0502020204030204" pitchFamily="34" charset="0"/>
                <a:ea typeface="Times New Roman" panose="02020603050405020304" pitchFamily="18" charset="0"/>
              </a:rPr>
              <a:t>Detaljert bakgrunnsstoff</a:t>
            </a:r>
            <a:r>
              <a:rPr lang="nb-NO" i="1" dirty="0">
                <a:latin typeface="Calibri" panose="020F0502020204030204" pitchFamily="34" charset="0"/>
                <a:ea typeface="Times New Roman" panose="02020603050405020304" pitchFamily="18" charset="0"/>
              </a:rPr>
              <a:t>».</a:t>
            </a:r>
          </a:p>
          <a:p>
            <a:pPr marL="97509" defTabSz="988825">
              <a:defRPr/>
            </a:pPr>
            <a:endParaRPr lang="nb-NO" i="1" dirty="0">
              <a:latin typeface="Calibri" panose="020F0502020204030204" pitchFamily="34" charset="0"/>
              <a:ea typeface="Times New Roman" panose="02020603050405020304" pitchFamily="18" charset="0"/>
            </a:endParaRPr>
          </a:p>
          <a:p>
            <a:r>
              <a:rPr lang="nb-NO" b="1" dirty="0"/>
              <a:t>VIKTIGE SPØRSMÅL</a:t>
            </a:r>
            <a:endParaRPr lang="nb-NO" dirty="0"/>
          </a:p>
          <a:p>
            <a:br>
              <a:rPr lang="nb-NO" dirty="0"/>
            </a:br>
            <a:r>
              <a:rPr lang="nb-NO" dirty="0"/>
              <a:t>De siste årene har debatten om kjønn og seksualitet, samliv, ekteskap og barn vært intens i ulike sammenhenger og på mange arenaer. Det som for få år siden var selvsagt for de aller fleste, er det nå svært delte meninger om. </a:t>
            </a:r>
            <a:br>
              <a:rPr lang="nb-NO" dirty="0"/>
            </a:br>
            <a:endParaRPr lang="nb-NO" dirty="0"/>
          </a:p>
          <a:p>
            <a:r>
              <a:rPr lang="nb-NO" dirty="0"/>
              <a:t>Gjennom hele historien, og fram til for få år siden, var de fleste i Norge enige om svaret på spørsmålene som blir presentert på lysbildet. De angår oss alle, ikke minst våre barn og barnebarn. Det er derfor ikke så rart at spørsmålene engasjerer. </a:t>
            </a:r>
            <a:br>
              <a:rPr lang="nb-NO" dirty="0"/>
            </a:br>
            <a:endParaRPr lang="nb-NO" dirty="0"/>
          </a:p>
          <a:p>
            <a:r>
              <a:rPr lang="nb-NO" dirty="0"/>
              <a:t>For mange kristne oppleves utviklingen som en stor utfordring. Mange er dessuten usikre og kanskje forvirret, og de vet ikke helt hva de skal mene i møte med presset fra media og venner, fra ungdomskulturen og fra skolens undervisning.</a:t>
            </a:r>
          </a:p>
          <a:p>
            <a:r>
              <a:rPr lang="nb-NO" dirty="0"/>
              <a:t> </a:t>
            </a:r>
          </a:p>
          <a:p>
            <a:r>
              <a:rPr lang="nb-NO" dirty="0"/>
              <a:t>Forhåpentligvis vil dette kurset gi mer kunnskap, klarhet og frimodighet.</a:t>
            </a:r>
          </a:p>
          <a:p>
            <a:pPr marL="97509" defTabSz="988825">
              <a:defRPr/>
            </a:pPr>
            <a:endParaRPr lang="nb-NO" i="1" dirty="0">
              <a:latin typeface="Calibri" panose="020F0502020204030204" pitchFamily="34" charset="0"/>
              <a:ea typeface="Times New Roman" panose="02020603050405020304" pitchFamily="18" charset="0"/>
            </a:endParaRPr>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2</a:t>
            </a:fld>
            <a:endParaRPr lang="nb-NO"/>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E973E448-2F6F-4D72-B259-27E7E8E601F2}" type="datetime6">
              <a:rPr lang="nb-NO" smtClean="0"/>
              <a:t>mars 21</a:t>
            </a:fld>
            <a:endParaRPr lang="nb-NO"/>
          </a:p>
        </p:txBody>
      </p:sp>
    </p:spTree>
    <p:extLst>
      <p:ext uri="{BB962C8B-B14F-4D97-AF65-F5344CB8AC3E}">
        <p14:creationId xmlns:p14="http://schemas.microsoft.com/office/powerpoint/2010/main" val="1940763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JESU BUDSKAP OG EKSEMPEL</a:t>
            </a:r>
            <a:br>
              <a:rPr lang="nb-NO" b="1" dirty="0"/>
            </a:br>
            <a:endParaRPr lang="nb-NO" dirty="0"/>
          </a:p>
          <a:p>
            <a:r>
              <a:rPr lang="nb-NO" dirty="0"/>
              <a:t>Jesu budskap og hans eksempel gir oss det vi trenger for å møte andre mennesker på en varm, respektfull og vennlig måte. Vi er ikke kalt til å fordømme mennesker, uansett hvor uenige vi er, og uansett hvordan de lever. Tvert imot: Jesus kaller oss til å fortelle andre at de er elsket av Gud og verdifulle i hans øyne, og at hans vilje er det beste for ethvert menneske – selv om den ikke alltid er det enkleste.</a:t>
            </a:r>
          </a:p>
          <a:p>
            <a:r>
              <a:rPr lang="nb-NO" dirty="0"/>
              <a:t> </a:t>
            </a:r>
          </a:p>
          <a:p>
            <a:r>
              <a:rPr lang="nb-NO" dirty="0"/>
              <a:t>Spørsmålet: «Hva ville Jesus ha gjort?» er svært aktuelt, også når det gjelder temaene som denne undervisningen inneholder. Vi trenger å lære av Jesus både når det gjelder ord, holdninger og handlinger. </a:t>
            </a:r>
          </a:p>
          <a:p>
            <a:r>
              <a:rPr lang="nb-NO" dirty="0"/>
              <a:t> </a:t>
            </a:r>
          </a:p>
          <a:p>
            <a:r>
              <a:rPr lang="nb-NO" dirty="0"/>
              <a:t>Det handler om tre grunnleggende sannheter i kristen tro og etikk:</a:t>
            </a:r>
          </a:p>
          <a:p>
            <a:r>
              <a:rPr lang="nb-NO" dirty="0"/>
              <a:t> </a:t>
            </a:r>
          </a:p>
          <a:p>
            <a:pPr lvl="0"/>
            <a:r>
              <a:rPr lang="nb-NO" dirty="0"/>
              <a:t>SKAPT OG ELSKET</a:t>
            </a:r>
          </a:p>
          <a:p>
            <a:pPr lvl="0"/>
            <a:r>
              <a:rPr lang="nb-NO" dirty="0"/>
              <a:t>NESTEKJÆRLIGHET</a:t>
            </a:r>
          </a:p>
          <a:p>
            <a:pPr lvl="0"/>
            <a:r>
              <a:rPr lang="nb-NO" dirty="0"/>
              <a:t>NÅDE OG SANNHET</a:t>
            </a:r>
          </a:p>
          <a:p>
            <a:r>
              <a:rPr lang="nb-NO" dirty="0"/>
              <a:t> </a:t>
            </a:r>
          </a:p>
          <a:p>
            <a:r>
              <a:rPr lang="nb-NO" b="1" dirty="0"/>
              <a:t>■ SKAPT OG ELSKET. </a:t>
            </a:r>
            <a:r>
              <a:rPr lang="nb-NO" dirty="0"/>
              <a:t>Mange sekulære nordmenn tror at kristne fordømmer dem, at vi anser oss som bedre enn andre, og at vi tror vi er mer verdifulle og høyere elsket av Gud enn dem. Sannheten er at vi alle er i samme båt: Skapt i Hans bilde, med et uutslettelig menneskeverd, elsket og verdifulle – samtidig som vi kontinuerlig bryter hans vilje og daglig trenger hans tilgivelse og en ny start.</a:t>
            </a:r>
          </a:p>
          <a:p>
            <a:endParaRPr lang="nb-NO" dirty="0"/>
          </a:p>
          <a:p>
            <a:r>
              <a:rPr lang="nb-NO" dirty="0"/>
              <a:t>Alle er elsket av Gud, men ikke alt i verden og i våre liv er i tråd med hans skapervilje. På grunn av svakhet og synd, selvopptatthet og sår trenger vi alle Guds veiledning og ledelse, tilgivelse og kraft.</a:t>
            </a:r>
          </a:p>
          <a:p>
            <a:r>
              <a:rPr lang="nb-NO" dirty="0"/>
              <a:t> </a:t>
            </a:r>
          </a:p>
          <a:p>
            <a:r>
              <a:rPr lang="nb-NO" b="1" dirty="0"/>
              <a:t>■ NESTEKJÆRLIGHET.</a:t>
            </a:r>
            <a:r>
              <a:rPr lang="nb-NO" dirty="0"/>
              <a:t>  Hvis Jesus er vårt forbilde og eksempel, og hvis vi ønsker å følge Ham og bli mer og mer lik Ham, er nestekjærlighet helt avgjørende. Jesus sier faktisk at budet om å elske sin neste som seg selv, er like viktig som å elske Gud. Se det dobbelte </a:t>
            </a:r>
            <a:r>
              <a:rPr lang="nb-NO" dirty="0" err="1"/>
              <a:t>kjærlighetsbud</a:t>
            </a:r>
            <a:r>
              <a:rPr lang="nb-NO" dirty="0"/>
              <a:t> i Matt 22,34-40.</a:t>
            </a:r>
          </a:p>
          <a:p>
            <a:r>
              <a:rPr lang="nb-NO" dirty="0"/>
              <a:t> </a:t>
            </a:r>
          </a:p>
          <a:p>
            <a:r>
              <a:rPr lang="nb-NO" dirty="0"/>
              <a:t>Kjærlighet er ikke en følelse, men ord, holdninger og handlinger som viser at vi ønsker folk alt godt, uansett hvem de er, hva de mener og hvordan de lever. Ekte kristen kjærlighet har som kjennetegn at den ofte elsker </a:t>
            </a:r>
            <a:r>
              <a:rPr lang="nb-NO" i="1" dirty="0"/>
              <a:t>på tross av</a:t>
            </a:r>
            <a:r>
              <a:rPr lang="nb-NO" dirty="0"/>
              <a:t> hva andre sier og gjør, ikke </a:t>
            </a:r>
            <a:r>
              <a:rPr lang="nb-NO" i="1" dirty="0"/>
              <a:t>på grunn av</a:t>
            </a:r>
            <a:r>
              <a:rPr lang="nb-NO" dirty="0"/>
              <a:t> at de er enige med oss. </a:t>
            </a:r>
          </a:p>
          <a:p>
            <a:r>
              <a:rPr lang="nb-NO" dirty="0"/>
              <a:t> </a:t>
            </a:r>
          </a:p>
          <a:p>
            <a:r>
              <a:rPr lang="nb-NO" b="1" dirty="0"/>
              <a:t>■ NÅDE OG SANNHET. </a:t>
            </a:r>
            <a:r>
              <a:rPr lang="nb-NO" dirty="0"/>
              <a:t>Se </a:t>
            </a:r>
            <a:r>
              <a:rPr lang="nb-NO" dirty="0" err="1"/>
              <a:t>Joh</a:t>
            </a:r>
            <a:r>
              <a:rPr lang="nb-NO" dirty="0"/>
              <a:t> 1,14 og 17. Jesus kom med begge deler. Nåde og sannhet hører intimt sammen. Nåde uten sannhet blir lett snillisme, relativisme og et </a:t>
            </a:r>
            <a:r>
              <a:rPr lang="nb-NO" dirty="0" err="1"/>
              <a:t>ubibelsk</a:t>
            </a:r>
            <a:r>
              <a:rPr lang="nb-NO" dirty="0"/>
              <a:t> budskap. På den annen side kan sannhet uten nåde lett utarte til selvrettferdighet, </a:t>
            </a:r>
            <a:r>
              <a:rPr lang="nb-NO" dirty="0" err="1"/>
              <a:t>hovmot</a:t>
            </a:r>
            <a:r>
              <a:rPr lang="nb-NO" dirty="0"/>
              <a:t> og harde hjerter. Jesus viste i sitt liv at rekkefølgen ofte har stor betydning: Først nåde, deretter sannhet. </a:t>
            </a:r>
          </a:p>
          <a:p>
            <a:r>
              <a:rPr lang="nb-NO" dirty="0"/>
              <a:t> </a:t>
            </a:r>
          </a:p>
          <a:p>
            <a:r>
              <a:rPr lang="nb-NO" dirty="0"/>
              <a:t>To vinger, to årer, to togskinner: Hvis en vinge faller av flyet, ender det i katastrofe. Hvis vi ror med bare én åre, beveger vi oss i ring, hvis en av togskinnene er skadet eller fjernet, går det helt galt.</a:t>
            </a:r>
          </a:p>
          <a:p>
            <a:r>
              <a:rPr lang="nb-NO" dirty="0"/>
              <a:t> </a:t>
            </a:r>
          </a:p>
          <a:p>
            <a:r>
              <a:rPr lang="nb-NO" dirty="0"/>
              <a:t>Ef 4,15: Idealet er å «være tro mot sannheten i kjærlighet».</a:t>
            </a:r>
            <a:endParaRPr lang="nb-NO" baseline="0"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3</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7ED8BCB5-F59A-4CB7-90B9-6E6DFE60291A}" type="datetime6">
              <a:rPr lang="nb-NO" smtClean="0"/>
              <a:t>mars 21</a:t>
            </a:fld>
            <a:endParaRPr lang="nb-NO"/>
          </a:p>
        </p:txBody>
      </p:sp>
    </p:spTree>
    <p:extLst>
      <p:ext uri="{BB962C8B-B14F-4D97-AF65-F5344CB8AC3E}">
        <p14:creationId xmlns:p14="http://schemas.microsoft.com/office/powerpoint/2010/main" val="295439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NOEN SENTRALE ÅRSTALL</a:t>
            </a:r>
            <a:br>
              <a:rPr lang="nb-NO" b="1" dirty="0"/>
            </a:br>
            <a:endParaRPr lang="nb-NO" dirty="0"/>
          </a:p>
          <a:p>
            <a:r>
              <a:rPr lang="nb-NO" b="1" dirty="0"/>
              <a:t>1972:</a:t>
            </a:r>
            <a:r>
              <a:rPr lang="nb-NO" dirty="0"/>
              <a:t> Fram til dette årstallet var samboerskap mellom mann og kvinne, og også seksuelle relasjoner mellom menn forbudt. (Det stod ingen ting i loven om relasjoner mellom kvinner.) Lovparagrafene var «sovende paragrafer» som markerte samfunnets prioritering av ekteskapet mellom mann og kvinne. Alle visste at det fantes samboere og folk med homoseksuell atferd, men i mange år før lovendringene var det ingen som hadde blitt bøtelagt, arrestert eller straffet fordi de var samboere eller hadde homofil atferd. </a:t>
            </a:r>
          </a:p>
          <a:p>
            <a:r>
              <a:rPr lang="nb-NO" dirty="0"/>
              <a:t> </a:t>
            </a:r>
          </a:p>
          <a:p>
            <a:r>
              <a:rPr lang="nb-NO" b="1" dirty="0"/>
              <a:t>1993: </a:t>
            </a:r>
            <a:r>
              <a:rPr lang="nb-NO" dirty="0"/>
              <a:t>Partnerskapsloven for par av samme kjønn ble vedtatt i Stortinget med én stemmes overvekt. Loven var så å si en kopi av ekteskapsloven, med nøyaktig de samme plikter og rettigheter som i et ekteskap. Men det fantes noen få unntak. Det viktigste unntaket var at loven kun var beregnet for voksne; barn var ikke inkludert i partnerskapsinstitusjonen. Det var derfor ikke åpning for at to av samme kjønn kunne adoptere barn, og heller ikke at kvinner i partnerskap kunne få statens hjelp til å få barn ved kunstig befruktning med sæd fra en donor.</a:t>
            </a:r>
          </a:p>
          <a:p>
            <a:r>
              <a:rPr lang="nb-NO" dirty="0"/>
              <a:t> </a:t>
            </a:r>
          </a:p>
          <a:p>
            <a:r>
              <a:rPr lang="nb-NO" dirty="0"/>
              <a:t>Ekteskap og partnerskap eksisterte som to parallelle institusjoner i 15 år – fra 1993 til 2008.</a:t>
            </a:r>
          </a:p>
          <a:p>
            <a:r>
              <a:rPr lang="nb-NO" b="1" dirty="0"/>
              <a:t> </a:t>
            </a:r>
            <a:endParaRPr lang="nb-NO" dirty="0"/>
          </a:p>
          <a:p>
            <a:r>
              <a:rPr lang="nb-NO" b="1" dirty="0"/>
              <a:t>2008: </a:t>
            </a:r>
            <a:r>
              <a:rPr lang="nb-NO" dirty="0"/>
              <a:t>I juni dette året presenterte departementet en </a:t>
            </a:r>
            <a:r>
              <a:rPr lang="nb-NO" dirty="0" err="1"/>
              <a:t>lovpakke</a:t>
            </a:r>
            <a:r>
              <a:rPr lang="nb-NO" dirty="0"/>
              <a:t> med endringer i 5 lover som angikk ekteskap, partnerskap, foreldreskap og barn. Stortinget vedtok disse endringene med stort flertall på én og samme dag i juni 2008. Lovendringene trådte i kraft 1. januar 2009. Etter den datoen er ikke lenger ekteskapet en institusjon kun for mann og kvinne, slik det fortsatt er i </a:t>
            </a:r>
            <a:r>
              <a:rPr lang="nb-NO" dirty="0" err="1"/>
              <a:t>ca</a:t>
            </a:r>
            <a:r>
              <a:rPr lang="nb-NO" dirty="0"/>
              <a:t> 170 av FNs 193 medlemsland.</a:t>
            </a:r>
          </a:p>
          <a:p>
            <a:r>
              <a:rPr lang="nb-NO" dirty="0"/>
              <a:t> </a:t>
            </a:r>
          </a:p>
          <a:p>
            <a:r>
              <a:rPr lang="nb-NO" dirty="0"/>
              <a:t>I Norge vil sannsynligvis nesten ingen barn og unge under 20 år huske at ekteskapet bare var for mann og kvinne. Mange tror sannsynligvis at den kjønnsnøytrale definisjonen av ekteskapet har vært vanlig i Norge i mange tiår, ja, kanskje helt tilbake til bestemor og bestefar var unge. De fleste unge vil heller ikke være informert om at Norge er blant ytterst få land i verden som har innført ekteskap for to av samme kjønn.</a:t>
            </a:r>
          </a:p>
          <a:p>
            <a:r>
              <a:rPr lang="nb-NO" dirty="0"/>
              <a:t> </a:t>
            </a:r>
          </a:p>
          <a:p>
            <a:r>
              <a:rPr lang="nb-NO" dirty="0"/>
              <a:t>I høringsrunden før stortingsvedtaket i 2008 var nesten alle kirkesamfunn og kristne organisasjoner tydelige på at en kjønnsnøytral ekteskapslov er i strid med den kristne forståelsen og teologien om ekteskapet. De aller fleste kristne (inkludert 9 av 11 biskoper i Den norske kirke, og 83 prosent av Kirkemøtet 2007) mente at ekteskapet pr definisjon er et samliv for mann og kvinne. </a:t>
            </a:r>
          </a:p>
          <a:p>
            <a:r>
              <a:rPr lang="nb-NO" dirty="0"/>
              <a:t> </a:t>
            </a:r>
          </a:p>
          <a:p>
            <a:r>
              <a:rPr lang="nb-NO" dirty="0"/>
              <a:t>Se mer info om norsk ekteskapslovgivning de siste generasjonene. </a:t>
            </a:r>
            <a:r>
              <a:rPr lang="nb-NO" dirty="0">
                <a:sym typeface="Wingdings 2"/>
              </a:rPr>
              <a:t></a:t>
            </a:r>
            <a:endParaRPr lang="nb-NO" dirty="0"/>
          </a:p>
          <a:p>
            <a:r>
              <a:rPr lang="nb-NO" dirty="0"/>
              <a:t> </a:t>
            </a:r>
          </a:p>
          <a:p>
            <a:r>
              <a:rPr lang="nb-NO" b="1" dirty="0"/>
              <a:t>2016: </a:t>
            </a:r>
            <a:r>
              <a:rPr lang="nb-NO" dirty="0"/>
              <a:t>Dette året vedtok Stortinget med stort flertall at enhver nordmann kan endre juridisk kjønn, når de måtte ønske det. Kontakt med lege eller helsepersonell er ikke nødvendig, heller ikke rådgivning av noe slag. Det eneste som trengs, er underskriften på et skjema. Det er ingen begrensninger på hvor ofte man kan endre kjønn, og i Norge er det nå lettere å endre kjønn enn å skifte navn.  Ifølge loven kan barn ned til 6 år skifte juridisk kjønn, dersom begge foreldrene er enige. </a:t>
            </a:r>
          </a:p>
          <a:p>
            <a:r>
              <a:rPr lang="nb-NO" dirty="0"/>
              <a:t> </a:t>
            </a:r>
          </a:p>
          <a:p>
            <a:r>
              <a:rPr lang="nb-NO" dirty="0"/>
              <a:t>Se nyttige ressurser angående trans-tematikk. </a:t>
            </a:r>
            <a:r>
              <a:rPr lang="nb-NO" dirty="0">
                <a:sym typeface="Wingdings 2"/>
              </a:rPr>
              <a:t></a:t>
            </a:r>
            <a:br>
              <a:rPr lang="nb-NO" dirty="0"/>
            </a:br>
            <a:br>
              <a:rPr lang="nb-NO" dirty="0"/>
            </a:br>
            <a:r>
              <a:rPr lang="nb-NO" b="1" dirty="0"/>
              <a:t>2017: </a:t>
            </a:r>
            <a:r>
              <a:rPr lang="nb-NO" dirty="0"/>
              <a:t>Et samlivsutvalg i Den norske kirke leverte i 2013 en utredning der flertallet anbefalte Kirkemøtet å innføre en kjønnsnøytral teologi og liturgi. Dette ble vedtatt i 2017. </a:t>
            </a:r>
          </a:p>
          <a:p>
            <a:r>
              <a:rPr lang="nb-NO" dirty="0"/>
              <a:t> </a:t>
            </a:r>
          </a:p>
          <a:p>
            <a:r>
              <a:rPr lang="nb-NO" b="1" dirty="0"/>
              <a:t>■</a:t>
            </a:r>
            <a:r>
              <a:rPr lang="nb-NO" dirty="0"/>
              <a:t> Mer info om debatten i Den norske kirke finnes på lysbilde 8 i dette temaet.</a:t>
            </a:r>
          </a:p>
          <a:p>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4</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9777A621-5086-48AE-97E5-90D1AA0B8B26}" type="datetime6">
              <a:rPr lang="nb-NO" smtClean="0"/>
              <a:t>mars 21</a:t>
            </a:fld>
            <a:endParaRPr lang="nb-NO"/>
          </a:p>
        </p:txBody>
      </p:sp>
    </p:spTree>
    <p:extLst>
      <p:ext uri="{BB962C8B-B14F-4D97-AF65-F5344CB8AC3E}">
        <p14:creationId xmlns:p14="http://schemas.microsoft.com/office/powerpoint/2010/main" val="134206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b-NO" b="1" dirty="0"/>
              <a:t>HVA VEDTOK STORTINGET I 2008?</a:t>
            </a:r>
            <a:endParaRPr lang="nb-NO" dirty="0"/>
          </a:p>
          <a:p>
            <a:r>
              <a:rPr lang="nb-NO" b="1" dirty="0"/>
              <a:t> </a:t>
            </a:r>
            <a:endParaRPr lang="nb-NO" dirty="0"/>
          </a:p>
          <a:p>
            <a:r>
              <a:rPr lang="nb-NO" b="1" dirty="0"/>
              <a:t>1) EKTESKAPSLOVEN. </a:t>
            </a:r>
            <a:r>
              <a:rPr lang="nb-NO" dirty="0"/>
              <a:t>Tidligere stod det i loven at ekteskap kunne inngås mellom én mann og én kvinne. Teksten ble endret til: «To personer av motsatt eller samme kjønn kan inngå ekteskap.»</a:t>
            </a:r>
          </a:p>
          <a:p>
            <a:r>
              <a:rPr lang="nb-NO" dirty="0"/>
              <a:t> </a:t>
            </a:r>
          </a:p>
          <a:p>
            <a:r>
              <a:rPr lang="nb-NO" b="1" dirty="0"/>
              <a:t>2) BIOTEKNOLOGILOVEN. </a:t>
            </a:r>
            <a:r>
              <a:rPr lang="nb-NO" dirty="0"/>
              <a:t>Stortinget vedtok at kvinnelige par i likekjønnede ekteskap eller i stabile samboerskap har rett til assistert befruktning med sæd fra en donor. Sæden kommer fra sædbanker ved Rikshospitalet og Haugesund sykehus.</a:t>
            </a:r>
          </a:p>
          <a:p>
            <a:br>
              <a:rPr lang="nb-NO" dirty="0"/>
            </a:br>
            <a:r>
              <a:rPr lang="nb-NO" b="1" dirty="0"/>
              <a:t>3) BARNELOVEN §4a. </a:t>
            </a:r>
            <a:r>
              <a:rPr lang="nb-NO" dirty="0"/>
              <a:t>«</a:t>
            </a:r>
            <a:r>
              <a:rPr lang="nb-NO" dirty="0" err="1"/>
              <a:t>Medmor</a:t>
            </a:r>
            <a:r>
              <a:rPr lang="nb-NO" dirty="0"/>
              <a:t>» er partner til kvinnen som føder. Hun blir </a:t>
            </a:r>
            <a:r>
              <a:rPr lang="nb-NO" dirty="0" err="1"/>
              <a:t>medmor</a:t>
            </a:r>
            <a:r>
              <a:rPr lang="nb-NO" dirty="0"/>
              <a:t> ved å skrive under på et skjema som hun sender til myndighetene. Hun har ingen biologisk relasjon til barnet. </a:t>
            </a:r>
            <a:r>
              <a:rPr lang="nb-NO" dirty="0" err="1"/>
              <a:t>Medmor</a:t>
            </a:r>
            <a:r>
              <a:rPr lang="nb-NO" dirty="0"/>
              <a:t> overtar alle fars rettigheter og plikter overfor barnet for all framtid. Barnet er </a:t>
            </a:r>
            <a:r>
              <a:rPr lang="nb-NO" dirty="0" err="1"/>
              <a:t>medmors</a:t>
            </a:r>
            <a:r>
              <a:rPr lang="nb-NO" dirty="0"/>
              <a:t> livsarving. Barnet vil arve slektsgården til sin </a:t>
            </a:r>
            <a:r>
              <a:rPr lang="nb-NO" dirty="0" err="1"/>
              <a:t>medmor</a:t>
            </a:r>
            <a:r>
              <a:rPr lang="nb-NO" dirty="0"/>
              <a:t>, dersom hun er odelsjente. </a:t>
            </a:r>
            <a:br>
              <a:rPr lang="nb-NO" dirty="0"/>
            </a:br>
            <a:br>
              <a:rPr lang="nb-NO" dirty="0"/>
            </a:br>
            <a:r>
              <a:rPr lang="nb-NO" dirty="0"/>
              <a:t>I Norge er det ikke tillatt med anonym sæddonor. Men fram til barnet er 15 år vil verken barnet eller moren ha mulighet til å vite noe om donoren. Ved fylte 15 år kan barnet henvende seg til Statens donorregister og få vite navnet på sæddonoren/ faren. (Fram til 2020 var aldersgrensen 18 år.)</a:t>
            </a:r>
            <a:br>
              <a:rPr lang="nb-NO" dirty="0"/>
            </a:br>
            <a:br>
              <a:rPr lang="nb-NO" dirty="0"/>
            </a:br>
            <a:r>
              <a:rPr lang="nb-NO" dirty="0"/>
              <a:t>I Norge kan en sæddonor bli far til ett eller flere donorbarn i inntil 6 familier. </a:t>
            </a:r>
          </a:p>
          <a:p>
            <a:r>
              <a:rPr lang="nb-NO" dirty="0"/>
              <a:t> </a:t>
            </a:r>
          </a:p>
          <a:p>
            <a:r>
              <a:rPr lang="nb-NO" dirty="0"/>
              <a:t>Flere hundre norske kvinner drar hvert år til utlandet for å få assistert befruktning, særlig til Danmark. Der tillater man også at donoren kan være anonym, dersom kvinnen ønsker det. Da vil barnet og kvinnen aldri ha mulighet til å få vite hvem donoren/faren er. I Danmark kan en sæddonor være far til 25 donorbarn.</a:t>
            </a:r>
          </a:p>
          <a:p>
            <a:r>
              <a:rPr lang="nb-NO" dirty="0"/>
              <a:t> </a:t>
            </a:r>
          </a:p>
          <a:p>
            <a:r>
              <a:rPr lang="nb-NO" b="1" dirty="0"/>
              <a:t>4) ADOPSJONSLOVEN</a:t>
            </a:r>
            <a:r>
              <a:rPr lang="nb-NO" dirty="0"/>
              <a:t>. Inntil nylig har ingen land vært villig til å sende sine adoptivbarn til likekjønnede foreldre i andre land. Barna har vanligvis hatt en vanskelig start i livet, og giverlandene ønsker at adoptivbarna skal få vokse opp med en mor og en far. I løpet av de siste årene har to land åpnet opp for å sende barn til likekjønnede par i andre land, nemlig Colombia og Brasil. </a:t>
            </a:r>
            <a:br>
              <a:rPr lang="nb-NO" dirty="0"/>
            </a:br>
            <a:br>
              <a:rPr lang="nb-NO" dirty="0"/>
            </a:br>
            <a:r>
              <a:rPr lang="nb-NO" dirty="0"/>
              <a:t>Mange land har de siste årene strammet inn muligheten for internasjonal adopsjon. De fleste land prøver nå å finne adoptivforeldre blant sine egne innbyggere. Det betyr blant annet at det er stor mangel på adoptivbarn i forhold til hvor mange par (av mann og kvinne) som ønsker å adoptere. Køen av par som ønsker å adoptere, er derfor lang – både i Norge og i andre vestlige land.</a:t>
            </a:r>
            <a:br>
              <a:rPr lang="nb-NO" dirty="0"/>
            </a:br>
            <a:br>
              <a:rPr lang="nb-NO" dirty="0"/>
            </a:br>
            <a:r>
              <a:rPr lang="nb-NO" dirty="0"/>
              <a:t>Argumentet om at det er bedre for et adoptivbarn å vokse opp med foreldre av samme kjønn enn å vokse opp på et barnehjem eller på gata, er derfor irrelevant og uten praktisk betydning. Det finnes nemlig ingen kø av barn som står klare til å bli adoptert av par i andre land.</a:t>
            </a:r>
          </a:p>
          <a:p>
            <a:r>
              <a:rPr lang="nb-NO" dirty="0"/>
              <a:t> </a:t>
            </a:r>
          </a:p>
          <a:p>
            <a:r>
              <a:rPr lang="nb-NO" b="1" dirty="0"/>
              <a:t>5) PARTNERSKAPSLOVEN.</a:t>
            </a:r>
            <a:r>
              <a:rPr lang="nb-NO" dirty="0"/>
              <a:t> Den kjønnsnøytrale ekteskapsloven erstattet </a:t>
            </a:r>
            <a:r>
              <a:rPr lang="nb-NO" b="1" dirty="0"/>
              <a:t>partnerskapsloven</a:t>
            </a:r>
            <a:r>
              <a:rPr lang="nb-NO" dirty="0"/>
              <a:t>, og denne ble derfor avskaffet. Ingen nye partnerskap er inngått etter 1. januar 2009, da de nye lovene trådte i kraft. To menn eller to kvinner i partnerskap fikk anledning til å velge om de ville omgjøre partnerskapet sitt til ekteskap. Under halvparten valgte å gjøre det, ettersom det var uten praktisk betydning hvis man ikke hadde planer om å få barn med statens hjelp.</a:t>
            </a:r>
          </a:p>
          <a:p>
            <a:r>
              <a:rPr lang="nb-NO" dirty="0"/>
              <a:t> </a:t>
            </a:r>
          </a:p>
          <a:p>
            <a:r>
              <a:rPr lang="nb-NO" b="1" dirty="0"/>
              <a:t>■ LIKEKJØNNET EKTESKAP I ANDRE LAND</a:t>
            </a:r>
            <a:endParaRPr lang="nb-NO" dirty="0"/>
          </a:p>
          <a:p>
            <a:r>
              <a:rPr lang="nb-NO" b="1" dirty="0"/>
              <a:t>29</a:t>
            </a:r>
            <a:r>
              <a:rPr lang="nb-NO" dirty="0"/>
              <a:t> av FNs 193 medlemsland har innført en kjønnsnøytral ekteskapslovgivning. </a:t>
            </a:r>
            <a:r>
              <a:rPr lang="nb-NO" b="1" dirty="0"/>
              <a:t>164</a:t>
            </a:r>
            <a:r>
              <a:rPr lang="nb-NO" dirty="0"/>
              <a:t> land har en lovgivning som definerer ekteskapet som en institusjon for mann og kvinne. </a:t>
            </a:r>
            <a:br>
              <a:rPr lang="nb-NO" dirty="0"/>
            </a:br>
            <a:r>
              <a:rPr lang="nb-NO" dirty="0"/>
              <a:t>      </a:t>
            </a:r>
          </a:p>
          <a:p>
            <a:r>
              <a:rPr lang="nb-NO" dirty="0"/>
              <a:t>I flere av de 29 landene er ikke likekjønnet adopsjon, assistert befruktning for kvinnelige par og/eller «</a:t>
            </a:r>
            <a:r>
              <a:rPr lang="nb-NO" dirty="0" err="1"/>
              <a:t>medmor</a:t>
            </a:r>
            <a:r>
              <a:rPr lang="nb-NO" dirty="0"/>
              <a:t>» inkludert i lovverket. Dette betyr at noen av disse landene har en lov som likner på den tidligere norske partnerskapsloven, men at de kaller institusjonen for «ekteskap» og ikke «partnerskap».  - Artikkelen «Likekjønnet ekteskap» på Wikipedia har en oversikt over de 29 landene. </a:t>
            </a:r>
          </a:p>
          <a:p>
            <a:br>
              <a:rPr lang="nb-NO" dirty="0"/>
            </a:br>
            <a:endParaRPr lang="nb-NO" dirty="0"/>
          </a:p>
        </p:txBody>
      </p:sp>
      <p:sp>
        <p:nvSpPr>
          <p:cNvPr id="4" name="Plassholder for lysbildenummer 3"/>
          <p:cNvSpPr>
            <a:spLocks noGrp="1"/>
          </p:cNvSpPr>
          <p:nvPr>
            <p:ph type="sldNum" sz="quarter" idx="5"/>
          </p:nvPr>
        </p:nvSpPr>
        <p:spPr/>
        <p:txBody>
          <a:bodyPr/>
          <a:lstStyle/>
          <a:p>
            <a:pPr>
              <a:defRPr/>
            </a:pPr>
            <a:fld id="{5F7565B7-8234-490B-9CBA-C36692FFCA27}" type="slidenum">
              <a:rPr lang="nb-NO" smtClean="0"/>
              <a:pPr>
                <a:defRPr/>
              </a:pPr>
              <a:t>5</a:t>
            </a:fld>
            <a:endParaRPr lang="nb-NO"/>
          </a:p>
        </p:txBody>
      </p:sp>
      <p:sp>
        <p:nvSpPr>
          <p:cNvPr id="2" name="Plassholder for bunntekst 1"/>
          <p:cNvSpPr>
            <a:spLocks noGrp="1"/>
          </p:cNvSpPr>
          <p:nvPr>
            <p:ph type="ftr" sz="quarter" idx="10"/>
          </p:nvPr>
        </p:nvSpPr>
        <p:spPr/>
        <p:txBody>
          <a:bodyPr/>
          <a:lstStyle/>
          <a:p>
            <a:r>
              <a:rPr lang="nb-NO"/>
              <a:t>Seminar over Ekteskapserklæringen</a:t>
            </a:r>
          </a:p>
        </p:txBody>
      </p:sp>
      <p:sp>
        <p:nvSpPr>
          <p:cNvPr id="3" name="Plassholder for topptekst 2"/>
          <p:cNvSpPr>
            <a:spLocks noGrp="1"/>
          </p:cNvSpPr>
          <p:nvPr>
            <p:ph type="hdr" sz="quarter" idx="11"/>
          </p:nvPr>
        </p:nvSpPr>
        <p:spPr/>
        <p:txBody>
          <a:bodyPr/>
          <a:lstStyle/>
          <a:p>
            <a:r>
              <a:rPr lang="nb-NO"/>
              <a:t>"SAMLIVSREVOLUSJON - Tro, kjønn og samlivsetikk"</a:t>
            </a:r>
          </a:p>
        </p:txBody>
      </p:sp>
      <p:sp>
        <p:nvSpPr>
          <p:cNvPr id="5" name="Plassholder for dato 4"/>
          <p:cNvSpPr>
            <a:spLocks noGrp="1"/>
          </p:cNvSpPr>
          <p:nvPr>
            <p:ph type="dt" idx="12"/>
          </p:nvPr>
        </p:nvSpPr>
        <p:spPr/>
        <p:txBody>
          <a:bodyPr/>
          <a:lstStyle/>
          <a:p>
            <a:fld id="{2EFAE479-1A45-4AB5-B571-435D5E4E43C0}" type="datetime6">
              <a:rPr lang="nb-NO" smtClean="0"/>
              <a:t>mars 21</a:t>
            </a:fld>
            <a:endParaRPr lang="nb-N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UANSVARLIG SAKSBEHANDLING</a:t>
            </a:r>
            <a:endParaRPr lang="nb-NO" dirty="0"/>
          </a:p>
          <a:p>
            <a:br>
              <a:rPr lang="nb-NO" b="1" dirty="0"/>
            </a:br>
            <a:r>
              <a:rPr lang="nb-NO" b="1" dirty="0"/>
              <a:t>1.</a:t>
            </a:r>
            <a:r>
              <a:rPr lang="nb-NO" dirty="0"/>
              <a:t> Instruksene som alle departementer jobber etter, sier at det ved viktige lovendringer skal gjennomføres en </a:t>
            </a:r>
            <a:r>
              <a:rPr lang="nb-NO" b="1" dirty="0"/>
              <a:t>offentlig utredning</a:t>
            </a:r>
            <a:r>
              <a:rPr lang="nb-NO" dirty="0"/>
              <a:t> (en såkalt NOU: Norsk Offentlig Utredning), en </a:t>
            </a:r>
            <a:r>
              <a:rPr lang="nb-NO" b="1" dirty="0"/>
              <a:t>konsekvensanalyse</a:t>
            </a:r>
            <a:r>
              <a:rPr lang="nb-NO" dirty="0"/>
              <a:t> og en </a:t>
            </a:r>
            <a:r>
              <a:rPr lang="nb-NO" b="1" dirty="0"/>
              <a:t>stortingsmelding</a:t>
            </a:r>
            <a:r>
              <a:rPr lang="nb-NO" dirty="0"/>
              <a:t>. I </a:t>
            </a:r>
            <a:r>
              <a:rPr lang="nb-NO" dirty="0" err="1"/>
              <a:t>lovprosessen</a:t>
            </a:r>
            <a:r>
              <a:rPr lang="nb-NO" dirty="0"/>
              <a:t> med ekteskapsloven manglet alt dette.</a:t>
            </a:r>
            <a:br>
              <a:rPr lang="nb-NO" dirty="0"/>
            </a:br>
            <a:br>
              <a:rPr lang="nb-NO" dirty="0"/>
            </a:br>
            <a:r>
              <a:rPr lang="nb-NO" dirty="0"/>
              <a:t>Regjeringspartiene og stortingsflertallet mente at i denne saken var det unødvendig å følge vanlige rutiner for ansvarlig saksbehandling. </a:t>
            </a:r>
            <a:br>
              <a:rPr lang="nb-NO" dirty="0"/>
            </a:br>
            <a:br>
              <a:rPr lang="nb-NO" dirty="0"/>
            </a:br>
            <a:r>
              <a:rPr lang="nb-NO" dirty="0"/>
              <a:t>Politikere og andre som var uenig i lovendringene, brukte ofte den uansvarlige saksbehandlingen som et viktig argument i debatten. Inge Løn</a:t>
            </a:r>
            <a:r>
              <a:rPr lang="nb-NO" b="1" dirty="0"/>
              <a:t>n</a:t>
            </a:r>
            <a:r>
              <a:rPr lang="nb-NO" dirty="0"/>
              <a:t>ing for eksempel, stortingsrepresentant fra Høyre, uttalte at han i hele sin politiske karriere aldri hadde vært med på en så «undermåls saksbehandling» i en viktig lovsak.</a:t>
            </a:r>
            <a:br>
              <a:rPr lang="nb-NO" dirty="0"/>
            </a:br>
            <a:endParaRPr lang="nb-NO" dirty="0"/>
          </a:p>
          <a:p>
            <a:r>
              <a:rPr lang="nb-NO" b="1" dirty="0"/>
              <a:t>2. FNs Barnekonvensjon: </a:t>
            </a:r>
            <a:br>
              <a:rPr lang="nb-NO" dirty="0"/>
            </a:br>
            <a:r>
              <a:rPr lang="nb-NO" i="1" dirty="0"/>
              <a:t>«Barnet skal, så langt det er mulig, ha rett til å kjenne sine foreldre og få omsorg fra dem. [...] Begge foreldre har et felles ansvar for barnets oppdragelse og utvikling» </a:t>
            </a:r>
            <a:r>
              <a:rPr lang="nb-NO" dirty="0"/>
              <a:t>(Artikkel 7.1 og 18.1).</a:t>
            </a:r>
          </a:p>
          <a:p>
            <a:r>
              <a:rPr lang="nb-NO" dirty="0"/>
              <a:t> </a:t>
            </a:r>
          </a:p>
          <a:p>
            <a:r>
              <a:rPr lang="nb-NO" dirty="0"/>
              <a:t>Se også </a:t>
            </a:r>
            <a:r>
              <a:rPr lang="nb-NO" dirty="0" err="1"/>
              <a:t>kap</a:t>
            </a:r>
            <a:r>
              <a:rPr lang="nb-NO" dirty="0"/>
              <a:t> 4 i </a:t>
            </a:r>
            <a:r>
              <a:rPr lang="nb-NO" i="1" dirty="0"/>
              <a:t>Ekteskapserklæringen</a:t>
            </a:r>
            <a:r>
              <a:rPr lang="nb-NO" dirty="0"/>
              <a:t>, tredje avsnitt.</a:t>
            </a:r>
          </a:p>
          <a:p>
            <a:r>
              <a:rPr lang="nb-NO" dirty="0"/>
              <a:t> </a:t>
            </a:r>
          </a:p>
          <a:p>
            <a:r>
              <a:rPr lang="nb-NO" dirty="0"/>
              <a:t>Stortinget har lovfestet at ingen lovgivning som angår barn, skal bryte med FNs Barnekonvensjon. Mange mener at Stortinget ved disse lovendringene brøt med denne regelen. Et viktig prinsipp i Barnekonvensjonen er «barnets beste». Er det til barns beste å bli født planlagt farløs, slik som lovendringene legger til rette for? </a:t>
            </a:r>
          </a:p>
          <a:p>
            <a:r>
              <a:rPr lang="nb-NO" dirty="0"/>
              <a:t> </a:t>
            </a:r>
          </a:p>
          <a:p>
            <a:r>
              <a:rPr lang="nb-NO" b="1" dirty="0"/>
              <a:t>3. Avstemningen.</a:t>
            </a:r>
            <a:endParaRPr lang="nb-NO" dirty="0"/>
          </a:p>
          <a:p>
            <a:r>
              <a:rPr lang="nb-NO" dirty="0"/>
              <a:t>Ap, SV og Venstre hadde programfestet kjønnsnøytral ekteskapslov på sine landsmøter i 2005. Men at Stortingets endelige vedtak i 2008 skulle angå fem forskjellige lover og inkludere ordningen med assistert befruktning for kvinnelige par, planlagt farløshet og institusjonen «</a:t>
            </a:r>
            <a:r>
              <a:rPr lang="nb-NO" dirty="0" err="1"/>
              <a:t>medmor</a:t>
            </a:r>
            <a:r>
              <a:rPr lang="nb-NO" dirty="0"/>
              <a:t>», var ikke kjent i 2005. Disse lovendringene ble tilføyd underveis. </a:t>
            </a:r>
          </a:p>
          <a:p>
            <a:r>
              <a:rPr lang="nb-NO" dirty="0"/>
              <a:t> </a:t>
            </a:r>
          </a:p>
          <a:p>
            <a:r>
              <a:rPr lang="nb-NO" dirty="0"/>
              <a:t>Verken Høyre eller Senterpartiet hadde programfestet noe om endringer i ekteskapsloven, og ingen av de to partiene støttet forslaget om kjønnsnøytral ekteskapslov i valgkampen før Stortingsvalget i 2005, heller tvert imot. Til slutt stemte likevel over halvparten av stortings-kandidatene i begge disse partiene sammen med flertallet. </a:t>
            </a:r>
          </a:p>
          <a:p>
            <a:r>
              <a:rPr lang="nb-NO" dirty="0"/>
              <a:t> </a:t>
            </a:r>
          </a:p>
          <a:p>
            <a:r>
              <a:rPr lang="nb-NO" dirty="0"/>
              <a:t>Lovendringene trådte i kraft 1. januar 2009.</a:t>
            </a:r>
          </a:p>
          <a:p>
            <a:endParaRPr lang="nb-NO" baseline="0" dirty="0">
              <a:latin typeface="+mn-lt"/>
            </a:endParaRPr>
          </a:p>
          <a:p>
            <a:endParaRPr lang="nb-NO"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6</a:t>
            </a:fld>
            <a:endParaRPr lang="nb-NO"/>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0992DEFC-AD86-4C3D-BE1A-956245F5BF58}" type="datetime6">
              <a:rPr lang="nb-NO" smtClean="0"/>
              <a:t>mars 21</a:t>
            </a:fld>
            <a:endParaRPr lang="nb-NO"/>
          </a:p>
        </p:txBody>
      </p:sp>
    </p:spTree>
    <p:extLst>
      <p:ext uri="{BB962C8B-B14F-4D97-AF65-F5344CB8AC3E}">
        <p14:creationId xmlns:p14="http://schemas.microsoft.com/office/powerpoint/2010/main" val="3448910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b-NO" altLang="nb-NO" baseline="0" dirty="0"/>
              <a:t>Teksten </a:t>
            </a:r>
            <a:r>
              <a:rPr lang="nb-NO" dirty="0"/>
              <a:t>i de tre punktene på lysbildet er ikke sitater fra noen lovtekst, men beskriver premisser og tankegangen bak lovene som ble endret og vedtatt i 2008. </a:t>
            </a:r>
          </a:p>
          <a:p>
            <a:r>
              <a:rPr lang="nb-NO" i="1" dirty="0"/>
              <a:t> </a:t>
            </a:r>
            <a:endParaRPr lang="nb-NO" dirty="0"/>
          </a:p>
          <a:p>
            <a:r>
              <a:rPr lang="nb-NO" dirty="0"/>
              <a:t>Teksten viser at det handler det om dyptgripende endringer med store ringvirkninger på mange plan.</a:t>
            </a:r>
            <a:endParaRPr lang="nb-NO" altLang="nb-NO" baseline="0" dirty="0"/>
          </a:p>
        </p:txBody>
      </p:sp>
      <p:sp>
        <p:nvSpPr>
          <p:cNvPr id="28676"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C13AD0-8A39-43C7-B3C1-498C59372EFB}" type="slidenum">
              <a:rPr lang="nb-NO" smtClean="0"/>
              <a:pPr fontAlgn="base">
                <a:spcBef>
                  <a:spcPct val="0"/>
                </a:spcBef>
                <a:spcAft>
                  <a:spcPct val="0"/>
                </a:spcAft>
                <a:defRPr/>
              </a:pPr>
              <a:t>7</a:t>
            </a:fld>
            <a:endParaRPr lang="nb-NO"/>
          </a:p>
        </p:txBody>
      </p:sp>
      <p:sp>
        <p:nvSpPr>
          <p:cNvPr id="2" name="Plassholder for topptekst 1"/>
          <p:cNvSpPr>
            <a:spLocks noGrp="1"/>
          </p:cNvSpPr>
          <p:nvPr>
            <p:ph type="hdr" sz="quarter" idx="10"/>
          </p:nvPr>
        </p:nvSpPr>
        <p:spPr/>
        <p:txBody>
          <a:bodyPr/>
          <a:lstStyle/>
          <a:p>
            <a:r>
              <a:rPr lang="nb-NO"/>
              <a:t>"SAMLIVSREVOLUSJON - Tro, kjønn og samlivsetikk"</a:t>
            </a:r>
          </a:p>
        </p:txBody>
      </p:sp>
      <p:sp>
        <p:nvSpPr>
          <p:cNvPr id="3" name="Plassholder for dato 2"/>
          <p:cNvSpPr>
            <a:spLocks noGrp="1"/>
          </p:cNvSpPr>
          <p:nvPr>
            <p:ph type="dt" idx="11"/>
          </p:nvPr>
        </p:nvSpPr>
        <p:spPr/>
        <p:txBody>
          <a:bodyPr/>
          <a:lstStyle/>
          <a:p>
            <a:fld id="{6132C077-5213-42C7-99C5-5BB91AE0F384}" type="datetime6">
              <a:rPr lang="nb-NO" smtClean="0"/>
              <a:t>mars 21</a:t>
            </a:fld>
            <a:endParaRPr lang="nb-N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dirty="0"/>
              <a:t>SAMLIVSDEBATTEN I DEN NORSKE KIRKE</a:t>
            </a:r>
            <a:endParaRPr lang="nb-NO" dirty="0"/>
          </a:p>
          <a:p>
            <a:r>
              <a:rPr lang="nb-NO" b="1" dirty="0"/>
              <a:t> </a:t>
            </a:r>
            <a:endParaRPr lang="nb-NO" dirty="0"/>
          </a:p>
          <a:p>
            <a:r>
              <a:rPr lang="nb-NO" b="1" dirty="0"/>
              <a:t>■ Fra </a:t>
            </a:r>
            <a:r>
              <a:rPr lang="nb-NO" b="1" dirty="0" err="1"/>
              <a:t>ca</a:t>
            </a:r>
            <a:r>
              <a:rPr lang="nb-NO" b="1" dirty="0"/>
              <a:t> 1990: </a:t>
            </a:r>
            <a:r>
              <a:rPr lang="nb-NO" dirty="0"/>
              <a:t>Fra begynnelsen av 1990-tallet ble debatten om homofilt samliv et stadig tilbakevendende tema i ulike organer i Den norske kirke. Fram til da hadde tematikken fått behandling i et par uttalelser fra Bispemøtet (f.eks. i 1977), men den kirkelige debatten foregikk for en stor del i den kristne dagspressen. </a:t>
            </a:r>
          </a:p>
          <a:p>
            <a:r>
              <a:rPr lang="nb-NO" dirty="0"/>
              <a:t> </a:t>
            </a:r>
          </a:p>
          <a:p>
            <a:r>
              <a:rPr lang="nb-NO" dirty="0"/>
              <a:t>På 1990-tallet ble forholdet mellom kristen etikk og homofilt samliv ved flere anledninger behandlet på bispemøter, i Kirkemøtet og i kirkelige utredninger. I 1995 kom det f.eks. en utredning med tittelen «Homofile i kirken». Fokus i debatten lå ikke på ekteskapet, men på følgende spørsmål: «Er homofilt samliv forenlig med kristen tro og etikk?»</a:t>
            </a:r>
          </a:p>
          <a:p>
            <a:r>
              <a:rPr lang="nb-NO" b="1" dirty="0"/>
              <a:t> </a:t>
            </a:r>
            <a:endParaRPr lang="nb-NO" dirty="0"/>
          </a:p>
          <a:p>
            <a:r>
              <a:rPr lang="nb-NO" b="1" dirty="0"/>
              <a:t>■ 1997: </a:t>
            </a:r>
            <a:r>
              <a:rPr lang="nb-NO" dirty="0"/>
              <a:t>Tre biskoper (Sigurd Osberg, Odd Bondevik og Halvor Bergan) skrev i 1997 en 30 siders utredning om samlivsetikk for Bispemøtet: «Kirkens enhet og troens fundamenter». Utredningen tok også opp spørsmålet om homofilt samliv kan defineres på linje med «ekteskap». En av konklusjonene i utredningen lyder slik: </a:t>
            </a:r>
            <a:r>
              <a:rPr lang="nb-NO" i="1" dirty="0"/>
              <a:t>«Å sidestille heterofilt ekteskap med homofilt samliv er i strid med grunnleggende etiske prinsipper i Bibelen og må anses som kirkesplittende vranglære.»</a:t>
            </a:r>
            <a:endParaRPr lang="nb-NO" dirty="0"/>
          </a:p>
          <a:p>
            <a:r>
              <a:rPr lang="nb-NO" b="1" dirty="0"/>
              <a:t> </a:t>
            </a:r>
            <a:endParaRPr lang="nb-NO" dirty="0"/>
          </a:p>
          <a:p>
            <a:r>
              <a:rPr lang="nb-NO" b="1" dirty="0"/>
              <a:t>■</a:t>
            </a:r>
            <a:r>
              <a:rPr lang="nb-NO" dirty="0">
                <a:effectLst/>
              </a:rPr>
              <a:t> </a:t>
            </a:r>
            <a:r>
              <a:rPr lang="nb-NO" b="1" dirty="0"/>
              <a:t>2004-2007:</a:t>
            </a:r>
            <a:r>
              <a:rPr lang="nb-NO" dirty="0"/>
              <a:t> Både Bispemøtet i 2004 og i 2005 uttalte </a:t>
            </a:r>
            <a:r>
              <a:rPr lang="nb-NO" i="1" dirty="0"/>
              <a:t>enstemmig</a:t>
            </a:r>
            <a:r>
              <a:rPr lang="nb-NO" dirty="0"/>
              <a:t> at ekteskapet ifølge kristen teologi er for mann og kvinne. De avviste derfor en kjønnsnøytral ekteskapsforståelse. Flere av biskopene var positive til homofilt samliv, men de var klare på at et slikt samliv ikke er et kristent ekteskap. I 2006 avviste 16 av 20 medlemmer i Den norsker kirkes Lærenemnd at ekteskapet kan være mellom to av samme kjønn. I 2007 stemte 83 prosent av Kirkemøtet for en uttalelse som i klartekst sa at ekteskapet er for mann og kvinne.</a:t>
            </a:r>
          </a:p>
          <a:p>
            <a:r>
              <a:rPr lang="nb-NO" b="1" dirty="0"/>
              <a:t> </a:t>
            </a:r>
            <a:endParaRPr lang="nb-NO" dirty="0"/>
          </a:p>
          <a:p>
            <a:r>
              <a:rPr lang="nb-NO" b="1" dirty="0"/>
              <a:t>■ 2013:</a:t>
            </a:r>
            <a:r>
              <a:rPr lang="nb-NO" dirty="0"/>
              <a:t> I februar dette året leverte et kirkelig samlivsutvalg sin utredning. Den hadde tittelen «Sammen». Utvalget var blitt nedsatt av Bispemøtet i 2009. Flertallet i dette utvalget anbefalte at Den norske kirke burde omdefinere ekteskapet og åpne for at to av samme kjønn kunne inngå ekteskap i kirken, slik Stortinget hadde lagt til rette for i 2008. </a:t>
            </a:r>
          </a:p>
          <a:p>
            <a:r>
              <a:rPr lang="nb-NO" dirty="0"/>
              <a:t> </a:t>
            </a:r>
          </a:p>
          <a:p>
            <a:r>
              <a:rPr lang="nb-NO" dirty="0"/>
              <a:t>Mellom 2009 og 2013 var samlivsdebatten i Den norske kirke lavmælt og avventende. De fleste gikk og ventet på at Samlivsutvalget skulle legge fram sin utredning. Først da denne kom i februar 2013, skjøt debatten om kirkens ekteskapsteologi fart. Fram til da hadde debatten primært handlet om hvordan kristne skulle forholde seg til homofilt samliv som sådan, og ikke om to av samme kjønn kunne inngå ekteskap. </a:t>
            </a:r>
          </a:p>
          <a:p>
            <a:r>
              <a:rPr lang="nb-NO" dirty="0"/>
              <a:t> </a:t>
            </a:r>
          </a:p>
          <a:p>
            <a:r>
              <a:rPr lang="nb-NO" dirty="0"/>
              <a:t>Fram til 2013 hadde alle uttalelser og vedtak fra kirkelige organer vært krystallklare på at ekteskapet er for mann og kvinne. Fra 2013 endret dette seg dramatisk. I løpet av de fire årene fra 2013 til 2017 gjorde flertallet i kirkens organer helomvending i spørsmålet om hva som er et kristent ekteskap.</a:t>
            </a:r>
          </a:p>
          <a:p>
            <a:r>
              <a:rPr lang="nb-NO" b="1" dirty="0"/>
              <a:t> </a:t>
            </a:r>
            <a:endParaRPr lang="nb-NO" dirty="0"/>
          </a:p>
          <a:p>
            <a:r>
              <a:rPr lang="nb-NO" b="1" dirty="0"/>
              <a:t>■ 2017: </a:t>
            </a:r>
            <a:r>
              <a:rPr lang="nb-NO" dirty="0"/>
              <a:t>I januar 2017 vedtok Kirkemøtet å innføre likekjønnet teologi og liturgi i Den norske kirke. Den nye liturgien er kjønnsnøytral og kan brukes av alle typer par. Men både prester og brudepar kan fortsatt velge å benytte den «gamle» liturgien ved inngåelse av ekteskap mellom mann og kvinne. </a:t>
            </a:r>
            <a:br>
              <a:rPr lang="nb-NO" dirty="0"/>
            </a:br>
            <a:endParaRPr lang="nb-NO" dirty="0"/>
          </a:p>
          <a:p>
            <a:r>
              <a:rPr lang="nb-NO" dirty="0"/>
              <a:t>På Kirkemøtet i 2014 hadde et forslag om å innføre likekjønnet teologi og liturgi blitt nedstemt. I 2015 ble valgordningen til Kirkemøtet endret, slik at hvem som helst kunne stille lister til valget. Organisasjonen </a:t>
            </a:r>
            <a:r>
              <a:rPr lang="nb-NO" i="1" dirty="0"/>
              <a:t>Åpen folkekirke</a:t>
            </a:r>
            <a:r>
              <a:rPr lang="nb-NO" dirty="0"/>
              <a:t> mobiliserte og fikk flertall på Kirkemøtet. På Kirkemøtet i 2016 stemte så et flertall for at Kirkerådet skulle forberede en liturgi for likekjønnet ekteskapsinngåelse. Denne ble så diskutert og vedtatt på Kirkemøtet i 2017.</a:t>
            </a:r>
          </a:p>
          <a:p>
            <a:r>
              <a:rPr lang="nb-NO" dirty="0"/>
              <a:t> </a:t>
            </a:r>
          </a:p>
          <a:p>
            <a:r>
              <a:rPr lang="nb-NO" b="1" dirty="0"/>
              <a:t>■ </a:t>
            </a:r>
            <a:r>
              <a:rPr lang="nb-NO" dirty="0"/>
              <a:t>Se mer dokumentasjon på hva kirkelige organer uttalte om ekteskapet på det informative tema-arket </a:t>
            </a:r>
            <a:r>
              <a:rPr lang="nb-NO" i="1" dirty="0"/>
              <a:t>«Hva var Den norske kirkes lære om ekteskapet før 2017?» </a:t>
            </a:r>
            <a:r>
              <a:rPr lang="nb-NO" dirty="0">
                <a:sym typeface="Wingdings 2"/>
              </a:rPr>
              <a:t></a:t>
            </a:r>
            <a:endParaRPr lang="nb-NO" dirty="0"/>
          </a:p>
          <a:p>
            <a:br>
              <a:rPr lang="nb-NO" dirty="0"/>
            </a:br>
            <a:endParaRPr lang="nb-NO" dirty="0"/>
          </a:p>
        </p:txBody>
      </p:sp>
      <p:sp>
        <p:nvSpPr>
          <p:cNvPr id="4" name="Plassholder for lysbildenummer 3"/>
          <p:cNvSpPr>
            <a:spLocks noGrp="1"/>
          </p:cNvSpPr>
          <p:nvPr>
            <p:ph type="sldNum" sz="quarter" idx="10"/>
          </p:nvPr>
        </p:nvSpPr>
        <p:spPr/>
        <p:txBody>
          <a:bodyPr/>
          <a:lstStyle/>
          <a:p>
            <a:fld id="{C8593401-7213-4FA8-8723-86291B2E8693}" type="slidenum">
              <a:rPr lang="nb-NO" smtClean="0"/>
              <a:t>8</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149C5D7E-9901-4FF9-89FF-3E78947B45D3}" type="datetime6">
              <a:rPr lang="nb-NO" smtClean="0"/>
              <a:t>mars 21</a:t>
            </a:fld>
            <a:endParaRPr lang="nb-NO"/>
          </a:p>
        </p:txBody>
      </p:sp>
    </p:spTree>
    <p:extLst>
      <p:ext uri="{BB962C8B-B14F-4D97-AF65-F5344CB8AC3E}">
        <p14:creationId xmlns:p14="http://schemas.microsoft.com/office/powerpoint/2010/main" val="134206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341688" y="531813"/>
            <a:ext cx="3551237" cy="2663825"/>
          </a:xfrm>
        </p:spPr>
      </p:sp>
      <p:sp>
        <p:nvSpPr>
          <p:cNvPr id="3" name="Plassholder for notater 2"/>
          <p:cNvSpPr>
            <a:spLocks noGrp="1"/>
          </p:cNvSpPr>
          <p:nvPr>
            <p:ph type="body" idx="1"/>
          </p:nvPr>
        </p:nvSpPr>
        <p:spPr/>
        <p:txBody>
          <a:bodyPr/>
          <a:lstStyle/>
          <a:p>
            <a:r>
              <a:rPr lang="nb-NO" b="1" dirty="0"/>
              <a:t>EN BIBELSK FORSTÅELSE AV EKTESKAPET</a:t>
            </a:r>
            <a:endParaRPr lang="nb-NO" dirty="0"/>
          </a:p>
          <a:p>
            <a:r>
              <a:rPr lang="nb-NO" dirty="0"/>
              <a:t> </a:t>
            </a:r>
          </a:p>
          <a:p>
            <a:r>
              <a:rPr lang="nb-NO" dirty="0"/>
              <a:t>På dette lysbildet finner vi en enkel og interessant framstilling av Bibelens lære om ekteskapet. Verset står i Skapelsesberetningen og siteres og bekreftes av både Jesus og Paulus.</a:t>
            </a:r>
          </a:p>
          <a:p>
            <a:r>
              <a:rPr lang="nb-NO" dirty="0"/>
              <a:t> </a:t>
            </a:r>
          </a:p>
          <a:p>
            <a:r>
              <a:rPr lang="nb-NO" dirty="0"/>
              <a:t>Dette verset har vært en av kjernetekstene i alle kristne bryllup i alle kirkesamfunn til alle tider. </a:t>
            </a:r>
          </a:p>
          <a:p>
            <a:r>
              <a:rPr lang="nb-NO" dirty="0"/>
              <a:t> </a:t>
            </a:r>
          </a:p>
          <a:p>
            <a:r>
              <a:rPr lang="nb-NO" dirty="0"/>
              <a:t>At ekteskapet er Guds skaperordning for én mann og én kvinne, har gjennom hele kirkehistorien vært et av de lærepunktene som det har vært størst enighet om – på tvers av kirkesamfunnene. Og det er det fortsatt. I verden i dag er det faktisk bare noen få prosent av alle kristne som tilhører et kirkesamfunn som har omdefinert ekteskapet i sine grunnvoller, slik Den norske kirke har gjort. (En oversikt i Vårt Land i november 2015 oppga at kun to prosent av verdens kristne tilhører slike kirkesamfunn.) </a:t>
            </a:r>
          </a:p>
          <a:p>
            <a:r>
              <a:rPr lang="nb-NO" dirty="0"/>
              <a:t> </a:t>
            </a:r>
          </a:p>
          <a:p>
            <a:r>
              <a:rPr lang="nb-NO" dirty="0"/>
              <a:t>Det er interessant å være klar over at uttrykket «</a:t>
            </a:r>
            <a:r>
              <a:rPr lang="nb-NO" i="1" dirty="0"/>
              <a:t>holde fast ved</a:t>
            </a:r>
            <a:r>
              <a:rPr lang="nb-NO" dirty="0"/>
              <a:t>»</a:t>
            </a:r>
            <a:r>
              <a:rPr lang="nb-NO" b="1" dirty="0"/>
              <a:t> </a:t>
            </a:r>
            <a:r>
              <a:rPr lang="nb-NO" dirty="0"/>
              <a:t>(</a:t>
            </a:r>
            <a:r>
              <a:rPr lang="nb-NO" i="1" dirty="0" err="1"/>
              <a:t>dabaq</a:t>
            </a:r>
            <a:r>
              <a:rPr lang="nb-NO" dirty="0"/>
              <a:t> på hebraisk) i bibelverset også har betydningen å «være limt sammen med».</a:t>
            </a:r>
          </a:p>
          <a:p>
            <a:br>
              <a:rPr lang="nb-NO" dirty="0"/>
            </a:br>
            <a:r>
              <a:rPr lang="nb-NO" dirty="0"/>
              <a:t>Bibeloversettelsen som blir brukt på lysbildet, er </a:t>
            </a:r>
            <a:r>
              <a:rPr lang="nb-NO" i="1" dirty="0"/>
              <a:t>Bibel 2011</a:t>
            </a:r>
            <a:r>
              <a:rPr lang="nb-NO" dirty="0"/>
              <a:t>, utgitt av Det norske Bibelselskap. Verset i et par andre norske bibeloversettelser lyder slik:</a:t>
            </a:r>
            <a:br>
              <a:rPr lang="nb-NO" dirty="0"/>
            </a:br>
            <a:r>
              <a:rPr lang="nb-NO" dirty="0"/>
              <a:t>	</a:t>
            </a:r>
          </a:p>
          <a:p>
            <a:r>
              <a:rPr lang="nb-NO" b="1" dirty="0"/>
              <a:t>■</a:t>
            </a:r>
            <a:r>
              <a:rPr lang="nb-NO" dirty="0"/>
              <a:t> Bibel 88/07, utgitt av Norsk Bibel: </a:t>
            </a:r>
            <a:r>
              <a:rPr lang="nb-NO" i="1" dirty="0"/>
              <a:t>«Derfor skal mannen forlate far og mor og holde seg til sin hustru, og de to skal være ett kjød.»</a:t>
            </a:r>
            <a:br>
              <a:rPr lang="nb-NO" i="1" dirty="0"/>
            </a:br>
            <a:endParaRPr lang="nb-NO" dirty="0"/>
          </a:p>
          <a:p>
            <a:r>
              <a:rPr lang="nb-NO" b="1" dirty="0"/>
              <a:t>■</a:t>
            </a:r>
            <a:r>
              <a:rPr lang="nb-NO" dirty="0"/>
              <a:t> Bibelen – Guds Ord, utgitt av Bibelforlaget: </a:t>
            </a:r>
            <a:r>
              <a:rPr lang="nb-NO" i="1" dirty="0"/>
              <a:t>«Derfor skal mannen forlate sin far og sin mor og være knyttet til sin hustru, og de to skal være ett legeme.»</a:t>
            </a:r>
            <a:br>
              <a:rPr lang="nb-NO" i="1" dirty="0"/>
            </a:br>
            <a:endParaRPr lang="nb-NO" dirty="0"/>
          </a:p>
          <a:p>
            <a:r>
              <a:rPr lang="nb-NO" b="1" i="1" dirty="0"/>
              <a:t> </a:t>
            </a:r>
            <a:br>
              <a:rPr lang="nb-NO" b="1" dirty="0"/>
            </a:br>
            <a:r>
              <a:rPr lang="nb-NO" dirty="0"/>
              <a:t>* Dette lysbildet blir også brukt i Tema 3.</a:t>
            </a:r>
          </a:p>
          <a:p>
            <a:endParaRPr lang="nb-NO" dirty="0">
              <a:effectLst/>
            </a:endParaRPr>
          </a:p>
        </p:txBody>
      </p:sp>
      <p:sp>
        <p:nvSpPr>
          <p:cNvPr id="4" name="Plassholder for lysbildenummer 3"/>
          <p:cNvSpPr>
            <a:spLocks noGrp="1"/>
          </p:cNvSpPr>
          <p:nvPr>
            <p:ph type="sldNum" sz="quarter" idx="10"/>
          </p:nvPr>
        </p:nvSpPr>
        <p:spPr/>
        <p:txBody>
          <a:bodyPr/>
          <a:lstStyle/>
          <a:p>
            <a:fld id="{C8593401-7213-4FA8-8723-86291B2E8693}" type="slidenum">
              <a:rPr lang="nb-NO" smtClean="0"/>
              <a:t>9</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
        <p:nvSpPr>
          <p:cNvPr id="6" name="Plassholder for topptekst 5"/>
          <p:cNvSpPr>
            <a:spLocks noGrp="1"/>
          </p:cNvSpPr>
          <p:nvPr>
            <p:ph type="hdr" sz="quarter" idx="12"/>
          </p:nvPr>
        </p:nvSpPr>
        <p:spPr/>
        <p:txBody>
          <a:bodyPr/>
          <a:lstStyle/>
          <a:p>
            <a:r>
              <a:rPr lang="nb-NO"/>
              <a:t>"SAMLIVSREVOLUSJON - Tro, kjønn og samlivsetikk"</a:t>
            </a:r>
          </a:p>
        </p:txBody>
      </p:sp>
      <p:sp>
        <p:nvSpPr>
          <p:cNvPr id="7" name="Plassholder for dato 6"/>
          <p:cNvSpPr>
            <a:spLocks noGrp="1"/>
          </p:cNvSpPr>
          <p:nvPr>
            <p:ph type="dt" idx="13"/>
          </p:nvPr>
        </p:nvSpPr>
        <p:spPr/>
        <p:txBody>
          <a:bodyPr/>
          <a:lstStyle/>
          <a:p>
            <a:fld id="{C99ACA02-55F0-452E-AACB-01FE1A944FB4}" type="datetime6">
              <a:rPr lang="nb-NO" smtClean="0"/>
              <a:t>mars 21</a:t>
            </a:fld>
            <a:endParaRPr lang="nb-NO"/>
          </a:p>
        </p:txBody>
      </p:sp>
    </p:spTree>
    <p:extLst>
      <p:ext uri="{BB962C8B-B14F-4D97-AF65-F5344CB8AC3E}">
        <p14:creationId xmlns:p14="http://schemas.microsoft.com/office/powerpoint/2010/main" val="2142510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25.03.2021</a:t>
            </a:fld>
            <a:endParaRPr lang="nb-NO"/>
          </a:p>
        </p:txBody>
      </p:sp>
      <p:sp>
        <p:nvSpPr>
          <p:cNvPr id="8" name="Slide Number Placeholder 7"/>
          <p:cNvSpPr>
            <a:spLocks noGrp="1"/>
          </p:cNvSpPr>
          <p:nvPr>
            <p:ph type="sldNum" sz="quarter" idx="11"/>
          </p:nvPr>
        </p:nvSpPr>
        <p:spPr/>
        <p:txBody>
          <a:bodyPr/>
          <a:lstStyle/>
          <a:p>
            <a:fld id="{A5E7F069-71CF-4026-95C5-5A3D859F4E40}"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25.03.2021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25.03.2021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25.03.2021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25.03.2021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25.03.2021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151522B-943B-48D1-B75F-BB8FE964F4B4}" type="datetimeFigureOut">
              <a:rPr lang="nb-NO" smtClean="0"/>
              <a:t>25.03.2021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25.03.2021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25.03.2021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25.03.2021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25.03.2021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151522B-943B-48D1-B75F-BB8FE964F4B4}" type="datetimeFigureOut">
              <a:rPr lang="nb-NO" smtClean="0"/>
              <a:t>25.03.2021</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7F069-71CF-4026-95C5-5A3D859F4E40}"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468387" y="1244757"/>
            <a:ext cx="8288089" cy="1680187"/>
          </a:xfrm>
        </p:spPr>
        <p:txBody>
          <a:bodyPr/>
          <a:lstStyle/>
          <a:p>
            <a:r>
              <a:rPr lang="nb-NO" sz="5400" dirty="0">
                <a:solidFill>
                  <a:srgbClr val="7030A0"/>
                </a:solidFill>
                <a:effectLst/>
                <a:latin typeface="Arial Black" panose="020B0A04020102020204" pitchFamily="34" charset="0"/>
              </a:rPr>
              <a:t>Samlivsdebatten </a:t>
            </a:r>
            <a:br>
              <a:rPr lang="nb-NO" sz="5400" dirty="0">
                <a:solidFill>
                  <a:srgbClr val="7030A0"/>
                </a:solidFill>
                <a:effectLst/>
                <a:latin typeface="Arial Black" panose="020B0A04020102020204" pitchFamily="34" charset="0"/>
              </a:rPr>
            </a:br>
            <a:r>
              <a:rPr lang="nb-NO" sz="4400" dirty="0">
                <a:solidFill>
                  <a:srgbClr val="7030A0"/>
                </a:solidFill>
                <a:effectLst/>
                <a:latin typeface="Arial Black" panose="020B0A04020102020204" pitchFamily="34" charset="0"/>
              </a:rPr>
              <a:t>og utviklingen </a:t>
            </a:r>
            <a:br>
              <a:rPr lang="nb-NO" sz="4400" dirty="0">
                <a:solidFill>
                  <a:srgbClr val="7030A0"/>
                </a:solidFill>
                <a:effectLst/>
                <a:latin typeface="Arial Black" panose="020B0A04020102020204" pitchFamily="34" charset="0"/>
              </a:rPr>
            </a:br>
            <a:r>
              <a:rPr lang="nb-NO" sz="4000" dirty="0">
                <a:solidFill>
                  <a:srgbClr val="7030A0"/>
                </a:solidFill>
                <a:effectLst/>
                <a:latin typeface="Arial Black" panose="020B0A04020102020204" pitchFamily="34" charset="0"/>
              </a:rPr>
              <a:t>i samfunn og kirke</a:t>
            </a:r>
            <a:endParaRPr lang="nb-NO" sz="7200" dirty="0">
              <a:solidFill>
                <a:srgbClr val="7030A0"/>
              </a:solidFill>
              <a:effectLst/>
              <a:latin typeface="Arial Black" panose="020B0A04020102020204" pitchFamily="34" charset="0"/>
            </a:endParaRPr>
          </a:p>
        </p:txBody>
      </p:sp>
      <p:sp>
        <p:nvSpPr>
          <p:cNvPr id="4" name="AutoShape 2" descr="Bilderesultat for polyamo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b-NO"/>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3848" y="3092963"/>
            <a:ext cx="2664296" cy="1776197"/>
          </a:xfrm>
          <a:prstGeom prst="rect">
            <a:avLst/>
          </a:prstGeom>
        </p:spPr>
      </p:pic>
      <p:sp>
        <p:nvSpPr>
          <p:cNvPr id="3" name="TekstSylinder 2"/>
          <p:cNvSpPr txBox="1"/>
          <p:nvPr/>
        </p:nvSpPr>
        <p:spPr>
          <a:xfrm>
            <a:off x="2555776" y="5085184"/>
            <a:ext cx="4032448" cy="646331"/>
          </a:xfrm>
          <a:prstGeom prst="rect">
            <a:avLst/>
          </a:prstGeom>
          <a:noFill/>
        </p:spPr>
        <p:txBody>
          <a:bodyPr wrap="square" rtlCol="0">
            <a:spAutoFit/>
          </a:bodyPr>
          <a:lstStyle/>
          <a:p>
            <a:pPr algn="ctr"/>
            <a:r>
              <a:rPr lang="nb-NO" sz="3600" dirty="0">
                <a:solidFill>
                  <a:srgbClr val="7030A0"/>
                </a:solidFill>
                <a:latin typeface="Arial Black" panose="020B0A04020102020204" pitchFamily="34" charset="0"/>
              </a:rPr>
              <a:t>Tema 1</a:t>
            </a:r>
          </a:p>
        </p:txBody>
      </p:sp>
    </p:spTree>
    <p:extLst>
      <p:ext uri="{BB962C8B-B14F-4D97-AF65-F5344CB8AC3E}">
        <p14:creationId xmlns:p14="http://schemas.microsoft.com/office/powerpoint/2010/main" val="285885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Sylinder 2"/>
          <p:cNvSpPr txBox="1"/>
          <p:nvPr/>
        </p:nvSpPr>
        <p:spPr>
          <a:xfrm>
            <a:off x="683568" y="305361"/>
            <a:ext cx="7848872" cy="1200329"/>
          </a:xfrm>
          <a:prstGeom prst="rect">
            <a:avLst/>
          </a:prstGeom>
          <a:noFill/>
        </p:spPr>
        <p:txBody>
          <a:bodyPr wrap="square" rtlCol="0">
            <a:spAutoFit/>
          </a:bodyPr>
          <a:lstStyle/>
          <a:p>
            <a:pPr algn="ctr"/>
            <a:r>
              <a:rPr lang="nb-NO" sz="4000" dirty="0">
                <a:solidFill>
                  <a:srgbClr val="7030A0"/>
                </a:solidFill>
                <a:latin typeface="Arial Black" panose="020B0A04020102020204" pitchFamily="34" charset="0"/>
              </a:rPr>
              <a:t>Utfordringen </a:t>
            </a:r>
            <a:br>
              <a:rPr lang="nb-NO" sz="4000" dirty="0">
                <a:solidFill>
                  <a:srgbClr val="7030A0"/>
                </a:solidFill>
                <a:latin typeface="Arial Black" panose="020B0A04020102020204" pitchFamily="34" charset="0"/>
              </a:rPr>
            </a:br>
            <a:r>
              <a:rPr lang="nb-NO" sz="3200" b="1" dirty="0">
                <a:latin typeface="+mj-lt"/>
              </a:rPr>
              <a:t>fra den radikale kjønnsideologien</a:t>
            </a:r>
            <a:endParaRPr lang="nb-NO" sz="1600" b="1" dirty="0">
              <a:latin typeface="+mj-lt"/>
            </a:endParaRPr>
          </a:p>
        </p:txBody>
      </p:sp>
      <p:sp>
        <p:nvSpPr>
          <p:cNvPr id="6" name="TekstSylinder 5"/>
          <p:cNvSpPr txBox="1"/>
          <p:nvPr/>
        </p:nvSpPr>
        <p:spPr>
          <a:xfrm>
            <a:off x="395536" y="1721996"/>
            <a:ext cx="8424936" cy="5770811"/>
          </a:xfrm>
          <a:prstGeom prst="rect">
            <a:avLst/>
          </a:prstGeom>
          <a:noFill/>
        </p:spPr>
        <p:txBody>
          <a:bodyPr wrap="square" rtlCol="0">
            <a:spAutoFit/>
          </a:bodyPr>
          <a:lstStyle/>
          <a:p>
            <a:r>
              <a:rPr lang="nb-NO" sz="2400" dirty="0">
                <a:latin typeface="+mj-lt"/>
              </a:rPr>
              <a:t>Denne ideologien frontkolliderer med grunnl</a:t>
            </a:r>
            <a:r>
              <a:rPr lang="nb-NO" sz="2400" dirty="0">
                <a:latin typeface="Arial" panose="020B0604020202020204" pitchFamily="34" charset="0"/>
                <a:cs typeface="Arial" panose="020B0604020202020204" pitchFamily="34" charset="0"/>
              </a:rPr>
              <a:t>eggende sannheter i kristen samlivsetikk – sannheter som er basert på biologi, barns gudgitte rettigheter og Bibelens budskap . </a:t>
            </a:r>
          </a:p>
          <a:p>
            <a:pPr algn="ctr"/>
            <a:endParaRPr lang="nb-NO" sz="1000" dirty="0">
              <a:latin typeface="Arial" panose="020B0604020202020204" pitchFamily="34" charset="0"/>
              <a:cs typeface="Arial" panose="020B0604020202020204" pitchFamily="34" charset="0"/>
            </a:endParaRPr>
          </a:p>
          <a:p>
            <a:pPr>
              <a:lnSpc>
                <a:spcPts val="4200"/>
              </a:lnSpc>
            </a:pPr>
            <a:r>
              <a:rPr lang="nb-NO" sz="2800" dirty="0">
                <a:latin typeface="Arial" panose="020B0604020202020204" pitchFamily="34" charset="0"/>
                <a:cs typeface="Arial" panose="020B0604020202020204" pitchFamily="34" charset="0"/>
              </a:rPr>
              <a:t>	1. </a:t>
            </a:r>
            <a:r>
              <a:rPr lang="nb-NO" sz="2800" b="1" dirty="0">
                <a:latin typeface="Arial" panose="020B0604020202020204" pitchFamily="34" charset="0"/>
                <a:cs typeface="Arial" panose="020B0604020202020204" pitchFamily="34" charset="0"/>
              </a:rPr>
              <a:t>Kjønn</a:t>
            </a:r>
            <a:endParaRPr lang="nb-NO" sz="2800" dirty="0">
              <a:latin typeface="Arial" panose="020B0604020202020204" pitchFamily="34" charset="0"/>
              <a:cs typeface="Arial" panose="020B0604020202020204" pitchFamily="34" charset="0"/>
            </a:endParaRPr>
          </a:p>
          <a:p>
            <a:pPr>
              <a:lnSpc>
                <a:spcPts val="4200"/>
              </a:lnSpc>
            </a:pPr>
            <a:r>
              <a:rPr lang="nb-NO" sz="2800" dirty="0">
                <a:latin typeface="Arial" panose="020B0604020202020204" pitchFamily="34" charset="0"/>
                <a:cs typeface="Arial" panose="020B0604020202020204" pitchFamily="34" charset="0"/>
              </a:rPr>
              <a:t>	2. </a:t>
            </a:r>
            <a:r>
              <a:rPr lang="nb-NO" sz="2800" b="1" dirty="0">
                <a:latin typeface="Arial" panose="020B0604020202020204" pitchFamily="34" charset="0"/>
                <a:cs typeface="Arial" panose="020B0604020202020204" pitchFamily="34" charset="0"/>
              </a:rPr>
              <a:t>Seksualitet</a:t>
            </a:r>
            <a:endParaRPr lang="nb-NO" sz="2800" dirty="0">
              <a:latin typeface="Arial" panose="020B0604020202020204" pitchFamily="34" charset="0"/>
              <a:cs typeface="Arial" panose="020B0604020202020204" pitchFamily="34" charset="0"/>
            </a:endParaRPr>
          </a:p>
          <a:p>
            <a:pPr>
              <a:lnSpc>
                <a:spcPts val="4200"/>
              </a:lnSpc>
            </a:pPr>
            <a:r>
              <a:rPr lang="nb-NO" sz="2800" dirty="0">
                <a:latin typeface="Arial" panose="020B0604020202020204" pitchFamily="34" charset="0"/>
                <a:cs typeface="Arial" panose="020B0604020202020204" pitchFamily="34" charset="0"/>
              </a:rPr>
              <a:t>	3. </a:t>
            </a:r>
            <a:r>
              <a:rPr lang="nb-NO" sz="2800" b="1" dirty="0">
                <a:latin typeface="Arial" panose="020B0604020202020204" pitchFamily="34" charset="0"/>
                <a:cs typeface="Arial" panose="020B0604020202020204" pitchFamily="34" charset="0"/>
              </a:rPr>
              <a:t>Foreldreskap</a:t>
            </a:r>
            <a:endParaRPr lang="nb-NO" sz="2800" dirty="0">
              <a:latin typeface="Arial" panose="020B0604020202020204" pitchFamily="34" charset="0"/>
              <a:cs typeface="Arial" panose="020B0604020202020204" pitchFamily="34" charset="0"/>
            </a:endParaRPr>
          </a:p>
          <a:p>
            <a:pPr>
              <a:lnSpc>
                <a:spcPts val="4200"/>
              </a:lnSpc>
            </a:pPr>
            <a:r>
              <a:rPr lang="nb-NO" sz="2800" dirty="0">
                <a:latin typeface="Arial" panose="020B0604020202020204" pitchFamily="34" charset="0"/>
                <a:cs typeface="Arial" panose="020B0604020202020204" pitchFamily="34" charset="0"/>
              </a:rPr>
              <a:t>	4. </a:t>
            </a:r>
            <a:r>
              <a:rPr lang="nb-NO" sz="2800" b="1" dirty="0">
                <a:latin typeface="Arial" panose="020B0604020202020204" pitchFamily="34" charset="0"/>
                <a:cs typeface="Arial" panose="020B0604020202020204" pitchFamily="34" charset="0"/>
              </a:rPr>
              <a:t>Barn</a:t>
            </a:r>
            <a:endParaRPr lang="nb-NO" sz="2800" dirty="0">
              <a:latin typeface="Arial" panose="020B0604020202020204" pitchFamily="34" charset="0"/>
              <a:cs typeface="Arial" panose="020B0604020202020204" pitchFamily="34" charset="0"/>
            </a:endParaRPr>
          </a:p>
          <a:p>
            <a:pPr>
              <a:lnSpc>
                <a:spcPts val="4200"/>
              </a:lnSpc>
            </a:pPr>
            <a:r>
              <a:rPr lang="nb-NO" sz="2800" dirty="0">
                <a:latin typeface="Arial" panose="020B0604020202020204" pitchFamily="34" charset="0"/>
                <a:cs typeface="Arial" panose="020B0604020202020204" pitchFamily="34" charset="0"/>
              </a:rPr>
              <a:t>	5. </a:t>
            </a:r>
            <a:r>
              <a:rPr lang="nb-NO" sz="2800" b="1" dirty="0">
                <a:latin typeface="Arial" panose="020B0604020202020204" pitchFamily="34" charset="0"/>
                <a:cs typeface="Arial" panose="020B0604020202020204" pitchFamily="34" charset="0"/>
              </a:rPr>
              <a:t>Ekteskap</a:t>
            </a:r>
            <a:endParaRPr lang="nb-NO" sz="2800" dirty="0">
              <a:latin typeface="Arial" panose="020B0604020202020204" pitchFamily="34" charset="0"/>
              <a:cs typeface="Arial" panose="020B0604020202020204" pitchFamily="34" charset="0"/>
            </a:endParaRPr>
          </a:p>
          <a:p>
            <a:pPr>
              <a:lnSpc>
                <a:spcPts val="4200"/>
              </a:lnSpc>
            </a:pPr>
            <a:r>
              <a:rPr lang="nb-NO" sz="2800" dirty="0">
                <a:latin typeface="Arial" panose="020B0604020202020204" pitchFamily="34" charset="0"/>
                <a:cs typeface="Arial" panose="020B0604020202020204" pitchFamily="34" charset="0"/>
              </a:rPr>
              <a:t>	6. </a:t>
            </a:r>
            <a:r>
              <a:rPr lang="nb-NO" sz="2800" b="1" dirty="0">
                <a:latin typeface="Arial" panose="020B0604020202020204" pitchFamily="34" charset="0"/>
                <a:cs typeface="Arial" panose="020B0604020202020204" pitchFamily="34" charset="0"/>
              </a:rPr>
              <a:t>Familie</a:t>
            </a:r>
            <a:endParaRPr lang="nb-NO" sz="2800" dirty="0">
              <a:latin typeface="Arial" panose="020B0604020202020204" pitchFamily="34" charset="0"/>
              <a:cs typeface="Arial" panose="020B0604020202020204" pitchFamily="34" charset="0"/>
            </a:endParaRPr>
          </a:p>
          <a:p>
            <a:endParaRPr lang="nb-NO" sz="900" dirty="0"/>
          </a:p>
          <a:p>
            <a:br>
              <a:rPr lang="nb-NO" sz="2200" i="1" dirty="0">
                <a:latin typeface="Arial" panose="020B0604020202020204" pitchFamily="34" charset="0"/>
                <a:cs typeface="Arial" panose="020B0604020202020204" pitchFamily="34" charset="0"/>
              </a:rPr>
            </a:br>
            <a:br>
              <a:rPr lang="nb-NO" sz="2400" i="1" dirty="0">
                <a:latin typeface="Arial" panose="020B0604020202020204" pitchFamily="34" charset="0"/>
                <a:cs typeface="Arial" panose="020B0604020202020204" pitchFamily="34" charset="0"/>
              </a:rPr>
            </a:br>
            <a:endParaRPr lang="nb-NO" sz="2200" i="1" dirty="0">
              <a:latin typeface="Arial" panose="020B0604020202020204" pitchFamily="34" charset="0"/>
              <a:cs typeface="Arial" panose="020B0604020202020204" pitchFamily="34" charset="0"/>
            </a:endParaRPr>
          </a:p>
        </p:txBody>
      </p:sp>
      <p:pic>
        <p:nvPicPr>
          <p:cNvPr id="7" name="Picture 2" descr="Bilderesultat for eXTENDED FAMILY WHI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90812" y="3150652"/>
            <a:ext cx="4274136" cy="2942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10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539552" y="548682"/>
            <a:ext cx="8712968" cy="6186309"/>
          </a:xfrm>
          <a:prstGeom prst="rect">
            <a:avLst/>
          </a:prstGeom>
        </p:spPr>
        <p:txBody>
          <a:bodyPr wrap="square">
            <a:spAutoFit/>
          </a:bodyPr>
          <a:lstStyle/>
          <a:p>
            <a:r>
              <a:rPr lang="nb-NO" sz="3600" dirty="0">
                <a:solidFill>
                  <a:srgbClr val="7030A0"/>
                </a:solidFill>
                <a:latin typeface="Arial Black" panose="020B0A04020102020204" pitchFamily="34" charset="0"/>
              </a:rPr>
              <a:t>Hva er </a:t>
            </a:r>
          </a:p>
          <a:p>
            <a:r>
              <a:rPr lang="nb-NO" sz="3600" dirty="0">
                <a:solidFill>
                  <a:srgbClr val="7030A0"/>
                </a:solidFill>
                <a:latin typeface="Arial Black" panose="020B0A04020102020204" pitchFamily="34" charset="0"/>
              </a:rPr>
              <a:t>TOLERANSE?</a:t>
            </a:r>
            <a:br>
              <a:rPr lang="nb-NO" sz="2000" b="1" dirty="0">
                <a:solidFill>
                  <a:srgbClr val="7030A0"/>
                </a:solidFill>
              </a:rPr>
            </a:br>
            <a:endParaRPr lang="nb-NO" sz="4400" b="1" dirty="0">
              <a:solidFill>
                <a:srgbClr val="7030A0"/>
              </a:solidFill>
            </a:endParaRPr>
          </a:p>
          <a:p>
            <a:r>
              <a:rPr lang="nb-NO" sz="2400" b="1" dirty="0">
                <a:latin typeface="+mj-lt"/>
              </a:rPr>
              <a:t>A. Misforstått oppfatning av toleranse:</a:t>
            </a:r>
          </a:p>
          <a:p>
            <a:br>
              <a:rPr lang="nb-NO" sz="600" dirty="0">
                <a:latin typeface="+mj-lt"/>
              </a:rPr>
            </a:br>
            <a:r>
              <a:rPr lang="nb-NO" sz="2400" i="1" dirty="0">
                <a:latin typeface="+mj-lt"/>
              </a:rPr>
              <a:t>«Du er bare tolerant hvis du mener at min mening og overbevisning er like bra som din.» </a:t>
            </a:r>
          </a:p>
          <a:p>
            <a:endParaRPr lang="nb-NO" sz="2000" dirty="0">
              <a:latin typeface="+mj-lt"/>
            </a:endParaRPr>
          </a:p>
          <a:p>
            <a:r>
              <a:rPr lang="nb-NO" sz="2400" b="1" dirty="0">
                <a:latin typeface="+mj-lt"/>
              </a:rPr>
              <a:t>B. Ekte toleranse:</a:t>
            </a:r>
            <a:br>
              <a:rPr lang="nb-NO" sz="2400" b="1" dirty="0">
                <a:latin typeface="+mj-lt"/>
              </a:rPr>
            </a:br>
            <a:endParaRPr lang="nb-NO" sz="900" b="1" dirty="0">
              <a:latin typeface="+mj-lt"/>
            </a:endParaRPr>
          </a:p>
          <a:p>
            <a:r>
              <a:rPr lang="nb-NO" sz="2400" i="1" dirty="0">
                <a:latin typeface="+mj-lt"/>
              </a:rPr>
              <a:t>«Jeg er dypt uenig med deg, men jeg vil uansett </a:t>
            </a:r>
          </a:p>
          <a:p>
            <a:r>
              <a:rPr lang="nb-NO" sz="2400" i="1" dirty="0">
                <a:latin typeface="+mj-lt"/>
              </a:rPr>
              <a:t>respektere og forsvare din rett til å mene det du gjør.»</a:t>
            </a:r>
            <a:br>
              <a:rPr lang="nb-NO" sz="2400" i="1" dirty="0">
                <a:latin typeface="+mj-lt"/>
              </a:rPr>
            </a:br>
            <a:endParaRPr lang="nb-NO" sz="2400" i="1" dirty="0">
              <a:latin typeface="+mj-lt"/>
            </a:endParaRPr>
          </a:p>
          <a:p>
            <a:r>
              <a:rPr lang="nb-NO" sz="2200" i="1" dirty="0">
                <a:latin typeface="+mj-lt"/>
              </a:rPr>
              <a:t>(Ofte kan det være nødvendig å tilføye: «Jeg håper du vil gjøre </a:t>
            </a:r>
            <a:br>
              <a:rPr lang="nb-NO" sz="2200" i="1" dirty="0">
                <a:latin typeface="+mj-lt"/>
              </a:rPr>
            </a:br>
            <a:r>
              <a:rPr lang="nb-NO" sz="2200" i="1" dirty="0">
                <a:latin typeface="+mj-lt"/>
              </a:rPr>
              <a:t>det samme overfor meg. Toleransen må være gjensidig, </a:t>
            </a:r>
          </a:p>
          <a:p>
            <a:r>
              <a:rPr lang="nb-NO" sz="2200" i="1" dirty="0">
                <a:latin typeface="+mj-lt"/>
              </a:rPr>
              <a:t>ikke enveiskjørt.»)</a:t>
            </a:r>
            <a:endParaRPr lang="nb-NO" sz="2200" dirty="0">
              <a:latin typeface="+mj-lt"/>
            </a:endParaRPr>
          </a:p>
          <a:p>
            <a:endParaRPr lang="nb-NO" sz="1100" dirty="0">
              <a:latin typeface="+mj-lt"/>
            </a:endParaRPr>
          </a:p>
        </p:txBody>
      </p:sp>
      <p:pic>
        <p:nvPicPr>
          <p:cNvPr id="2052" name="Picture 4" descr="home_collage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6464" y="260650"/>
            <a:ext cx="4644008" cy="1843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050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p:cNvSpPr/>
          <p:nvPr/>
        </p:nvSpPr>
        <p:spPr>
          <a:xfrm>
            <a:off x="467544" y="413221"/>
            <a:ext cx="8280920" cy="6447919"/>
          </a:xfrm>
          <a:prstGeom prst="rect">
            <a:avLst/>
          </a:prstGeom>
        </p:spPr>
        <p:txBody>
          <a:bodyPr wrap="square">
            <a:spAutoFit/>
          </a:bodyPr>
          <a:lstStyle/>
          <a:p>
            <a:r>
              <a:rPr lang="nb-NO" sz="3600" b="1" dirty="0">
                <a:solidFill>
                  <a:srgbClr val="7030A0"/>
                </a:solidFill>
                <a:latin typeface="Arial Black" panose="020B0A04020102020204" pitchFamily="34" charset="0"/>
              </a:rPr>
              <a:t>To løgner om toleranse</a:t>
            </a:r>
            <a:br>
              <a:rPr lang="nb-NO" sz="1600" b="1" dirty="0"/>
            </a:br>
            <a:endParaRPr lang="nb-NO" sz="1050" b="1" dirty="0"/>
          </a:p>
          <a:p>
            <a:r>
              <a:rPr lang="nb-NO" sz="2200" dirty="0">
                <a:latin typeface="+mj-lt"/>
              </a:rPr>
              <a:t>Den kjente pastoren Rick Warren er forfatter av </a:t>
            </a:r>
            <a:br>
              <a:rPr lang="nb-NO" sz="2200" dirty="0">
                <a:latin typeface="+mj-lt"/>
              </a:rPr>
            </a:br>
            <a:r>
              <a:rPr lang="nb-NO" sz="2200" dirty="0">
                <a:latin typeface="+mj-lt"/>
              </a:rPr>
              <a:t>vår tids mest solgte kristne bok: </a:t>
            </a:r>
            <a:r>
              <a:rPr lang="nb-NO" sz="2200" i="1" dirty="0">
                <a:latin typeface="+mj-lt"/>
              </a:rPr>
              <a:t>Et målrettet liv </a:t>
            </a:r>
            <a:br>
              <a:rPr lang="nb-NO" sz="2200" i="1" dirty="0">
                <a:latin typeface="+mj-lt"/>
              </a:rPr>
            </a:br>
            <a:r>
              <a:rPr lang="nb-NO" sz="2200" i="1" dirty="0">
                <a:latin typeface="+mj-lt"/>
              </a:rPr>
              <a:t>(The Purpose-Driven Life)</a:t>
            </a:r>
            <a:r>
              <a:rPr lang="nb-NO" sz="2200" dirty="0">
                <a:latin typeface="+mj-lt"/>
              </a:rPr>
              <a:t>. Han sier:</a:t>
            </a:r>
          </a:p>
          <a:p>
            <a:pPr algn="ctr"/>
            <a:br>
              <a:rPr lang="nb-NO" sz="1400" dirty="0">
                <a:latin typeface="+mj-lt"/>
              </a:rPr>
            </a:br>
            <a:endParaRPr lang="nb-NO" sz="1050" dirty="0">
              <a:latin typeface="+mj-lt"/>
            </a:endParaRPr>
          </a:p>
          <a:p>
            <a:pPr algn="ctr"/>
            <a:r>
              <a:rPr lang="nb-NO" sz="2400" dirty="0">
                <a:latin typeface="+mj-lt"/>
              </a:rPr>
              <a:t>«Vår kultur har akseptert to store løgner. </a:t>
            </a:r>
          </a:p>
          <a:p>
            <a:pPr algn="ctr"/>
            <a:r>
              <a:rPr lang="nb-NO" sz="2400" dirty="0">
                <a:latin typeface="+mj-lt"/>
              </a:rPr>
              <a:t>Den første er denne: </a:t>
            </a:r>
            <a:br>
              <a:rPr lang="nb-NO" sz="2400" dirty="0">
                <a:latin typeface="+mj-lt"/>
              </a:rPr>
            </a:br>
            <a:r>
              <a:rPr lang="nb-NO" sz="2400" b="1" dirty="0">
                <a:solidFill>
                  <a:srgbClr val="C00000"/>
                </a:solidFill>
                <a:latin typeface="+mj-lt"/>
              </a:rPr>
              <a:t>Hvis du er uenig i et menneskes livsstil, </a:t>
            </a:r>
            <a:br>
              <a:rPr lang="nb-NO" sz="2400" b="1" dirty="0">
                <a:solidFill>
                  <a:srgbClr val="C00000"/>
                </a:solidFill>
                <a:latin typeface="+mj-lt"/>
              </a:rPr>
            </a:br>
            <a:r>
              <a:rPr lang="nb-NO" sz="2400" b="1" dirty="0">
                <a:solidFill>
                  <a:srgbClr val="C00000"/>
                </a:solidFill>
                <a:latin typeface="+mj-lt"/>
              </a:rPr>
              <a:t>er det fordi du frykter eller hater dem.</a:t>
            </a:r>
          </a:p>
          <a:p>
            <a:pPr algn="ctr"/>
            <a:r>
              <a:rPr lang="nb-NO" sz="1400" dirty="0">
                <a:latin typeface="+mj-lt"/>
              </a:rPr>
              <a:t> </a:t>
            </a:r>
            <a:endParaRPr lang="nb-NO" sz="2000" dirty="0">
              <a:latin typeface="+mj-lt"/>
            </a:endParaRPr>
          </a:p>
          <a:p>
            <a:pPr algn="ctr"/>
            <a:r>
              <a:rPr lang="nb-NO" sz="2400" dirty="0">
                <a:latin typeface="+mj-lt"/>
              </a:rPr>
              <a:t>Den andre løgnen sier: </a:t>
            </a:r>
          </a:p>
          <a:p>
            <a:pPr algn="ctr"/>
            <a:r>
              <a:rPr lang="nb-NO" sz="2400" b="1" dirty="0">
                <a:solidFill>
                  <a:srgbClr val="C00000"/>
                </a:solidFill>
                <a:latin typeface="+mj-lt"/>
              </a:rPr>
              <a:t>Å elske noen betyr at du godtar alt de tror eller gjør. </a:t>
            </a:r>
          </a:p>
          <a:p>
            <a:pPr algn="ctr"/>
            <a:endParaRPr lang="nb-NO" sz="1200" dirty="0">
              <a:latin typeface="+mj-lt"/>
            </a:endParaRPr>
          </a:p>
          <a:p>
            <a:pPr algn="ctr"/>
            <a:r>
              <a:rPr lang="nb-NO" sz="2400" dirty="0">
                <a:latin typeface="+mj-lt"/>
              </a:rPr>
              <a:t>Begge løgnene er meningsløse. </a:t>
            </a:r>
            <a:br>
              <a:rPr lang="nb-NO" sz="2400" dirty="0">
                <a:latin typeface="+mj-lt"/>
              </a:rPr>
            </a:br>
            <a:r>
              <a:rPr lang="nb-NO" sz="2400" dirty="0">
                <a:latin typeface="+mj-lt"/>
              </a:rPr>
              <a:t>Du behøver ikke å gå på kompromiss med dine overbevisninger for å være barmhjertig.»</a:t>
            </a:r>
            <a:br>
              <a:rPr lang="nb-NO" sz="2400" b="1" dirty="0">
                <a:latin typeface="+mj-lt"/>
              </a:rPr>
            </a:br>
            <a:endParaRPr lang="nb-NO" sz="2400" dirty="0">
              <a:latin typeface="+mj-lt"/>
            </a:endParaRPr>
          </a:p>
        </p:txBody>
      </p:sp>
      <p:pic>
        <p:nvPicPr>
          <p:cNvPr id="4" name="Bil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8586" y="188640"/>
            <a:ext cx="2305902" cy="1728192"/>
          </a:xfrm>
          <a:prstGeom prst="rect">
            <a:avLst/>
          </a:prstGeom>
        </p:spPr>
      </p:pic>
    </p:spTree>
    <p:extLst>
      <p:ext uri="{BB962C8B-B14F-4D97-AF65-F5344CB8AC3E}">
        <p14:creationId xmlns:p14="http://schemas.microsoft.com/office/powerpoint/2010/main" val="87159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411760" y="346011"/>
            <a:ext cx="6496744" cy="1138773"/>
          </a:xfrm>
          <a:prstGeom prst="rect">
            <a:avLst/>
          </a:prstGeom>
          <a:noFill/>
        </p:spPr>
        <p:txBody>
          <a:bodyPr wrap="square" rtlCol="0">
            <a:spAutoFit/>
          </a:bodyPr>
          <a:lstStyle/>
          <a:p>
            <a:r>
              <a:rPr lang="nb-NO" sz="4000" dirty="0">
                <a:solidFill>
                  <a:srgbClr val="7030A0"/>
                </a:solidFill>
                <a:latin typeface="Arial Black" panose="020B0A04020102020204" pitchFamily="34" charset="0"/>
              </a:rPr>
              <a:t>Bibelens utfordring:</a:t>
            </a:r>
            <a:br>
              <a:rPr lang="nb-NO" sz="4000" dirty="0">
                <a:solidFill>
                  <a:srgbClr val="7030A0"/>
                </a:solidFill>
                <a:latin typeface="Arial Black" panose="020B0A04020102020204" pitchFamily="34" charset="0"/>
              </a:rPr>
            </a:br>
            <a:r>
              <a:rPr lang="nb-NO" sz="2800" b="1" dirty="0">
                <a:latin typeface="Arial Black" panose="020B0A04020102020204" pitchFamily="34" charset="0"/>
              </a:rPr>
              <a:t>Radikal og uventet kjærlighet </a:t>
            </a:r>
            <a:endParaRPr lang="nb-NO" sz="3200" b="1" dirty="0">
              <a:latin typeface="Arial Black" panose="020B0A04020102020204" pitchFamily="34" charset="0"/>
            </a:endParaRPr>
          </a:p>
        </p:txBody>
      </p:sp>
      <p:sp>
        <p:nvSpPr>
          <p:cNvPr id="3" name="TekstSylinder 2"/>
          <p:cNvSpPr txBox="1"/>
          <p:nvPr/>
        </p:nvSpPr>
        <p:spPr>
          <a:xfrm>
            <a:off x="323528" y="1870223"/>
            <a:ext cx="8440960" cy="4655121"/>
          </a:xfrm>
          <a:prstGeom prst="rect">
            <a:avLst/>
          </a:prstGeom>
          <a:noFill/>
        </p:spPr>
        <p:txBody>
          <a:bodyPr wrap="square" rtlCol="0">
            <a:spAutoFit/>
          </a:bodyPr>
          <a:lstStyle/>
          <a:p>
            <a:pPr algn="ctr"/>
            <a:r>
              <a:rPr lang="nb-NO" sz="2800" b="1" dirty="0">
                <a:latin typeface="Arial" panose="020B0604020202020204" pitchFamily="34" charset="0"/>
                <a:cs typeface="Arial" panose="020B0604020202020204" pitchFamily="34" charset="0"/>
              </a:rPr>
              <a:t>Jesus i Bergprekenen: Matteus 5,44-45</a:t>
            </a:r>
          </a:p>
          <a:p>
            <a:pPr algn="ctr"/>
            <a:br>
              <a:rPr lang="nb-NO" sz="1050" dirty="0">
                <a:latin typeface="Arial" panose="020B0604020202020204" pitchFamily="34" charset="0"/>
                <a:cs typeface="Arial" panose="020B0604020202020204" pitchFamily="34" charset="0"/>
              </a:rPr>
            </a:br>
            <a:r>
              <a:rPr lang="nb-NO" sz="2400" b="1" dirty="0">
                <a:solidFill>
                  <a:srgbClr val="C00000"/>
                </a:solidFill>
                <a:latin typeface="Arial" panose="020B0604020202020204" pitchFamily="34" charset="0"/>
                <a:cs typeface="Arial" panose="020B0604020202020204" pitchFamily="34" charset="0"/>
              </a:rPr>
              <a:t>Elsk</a:t>
            </a:r>
            <a:r>
              <a:rPr lang="nb-NO" sz="2400" b="1" dirty="0">
                <a:latin typeface="Arial" panose="020B0604020202020204" pitchFamily="34" charset="0"/>
                <a:cs typeface="Arial" panose="020B0604020202020204" pitchFamily="34" charset="0"/>
              </a:rPr>
              <a:t> deres fiender, </a:t>
            </a:r>
          </a:p>
          <a:p>
            <a:pPr algn="ctr"/>
            <a:r>
              <a:rPr lang="nb-NO" sz="2400" b="1" dirty="0" err="1">
                <a:solidFill>
                  <a:srgbClr val="C00000"/>
                </a:solidFill>
                <a:latin typeface="Arial" panose="020B0604020202020204" pitchFamily="34" charset="0"/>
                <a:cs typeface="Arial" panose="020B0604020202020204" pitchFamily="34" charset="0"/>
              </a:rPr>
              <a:t>velsign</a:t>
            </a:r>
            <a:r>
              <a:rPr lang="nb-NO" sz="2400" b="1" dirty="0">
                <a:solidFill>
                  <a:srgbClr val="C00000"/>
                </a:solidFill>
                <a:latin typeface="Arial" panose="020B0604020202020204" pitchFamily="34" charset="0"/>
                <a:cs typeface="Arial" panose="020B0604020202020204" pitchFamily="34" charset="0"/>
              </a:rPr>
              <a:t> </a:t>
            </a:r>
            <a:r>
              <a:rPr lang="nb-NO" sz="2400" b="1" dirty="0">
                <a:latin typeface="Arial" panose="020B0604020202020204" pitchFamily="34" charset="0"/>
                <a:cs typeface="Arial" panose="020B0604020202020204" pitchFamily="34" charset="0"/>
              </a:rPr>
              <a:t>dem som forbanner dere, </a:t>
            </a:r>
          </a:p>
          <a:p>
            <a:pPr algn="ctr"/>
            <a:r>
              <a:rPr lang="nb-NO" sz="2400" b="1" dirty="0">
                <a:solidFill>
                  <a:srgbClr val="C00000"/>
                </a:solidFill>
                <a:latin typeface="Arial" panose="020B0604020202020204" pitchFamily="34" charset="0"/>
                <a:cs typeface="Arial" panose="020B0604020202020204" pitchFamily="34" charset="0"/>
              </a:rPr>
              <a:t>gjør godt </a:t>
            </a:r>
            <a:r>
              <a:rPr lang="nb-NO" sz="2400" b="1" dirty="0">
                <a:latin typeface="Arial" panose="020B0604020202020204" pitchFamily="34" charset="0"/>
                <a:cs typeface="Arial" panose="020B0604020202020204" pitchFamily="34" charset="0"/>
              </a:rPr>
              <a:t>mot dem som hater dere, </a:t>
            </a:r>
          </a:p>
          <a:p>
            <a:pPr algn="ctr"/>
            <a:r>
              <a:rPr lang="nb-NO" sz="2400" b="1" dirty="0">
                <a:latin typeface="Arial" panose="020B0604020202020204" pitchFamily="34" charset="0"/>
                <a:cs typeface="Arial" panose="020B0604020202020204" pitchFamily="34" charset="0"/>
              </a:rPr>
              <a:t>og </a:t>
            </a:r>
            <a:r>
              <a:rPr lang="nb-NO" sz="2400" b="1" dirty="0">
                <a:solidFill>
                  <a:srgbClr val="C00000"/>
                </a:solidFill>
                <a:latin typeface="Arial" panose="020B0604020202020204" pitchFamily="34" charset="0"/>
                <a:cs typeface="Arial" panose="020B0604020202020204" pitchFamily="34" charset="0"/>
              </a:rPr>
              <a:t>be</a:t>
            </a:r>
            <a:r>
              <a:rPr lang="nb-NO" sz="2400" b="1" dirty="0">
                <a:latin typeface="Arial" panose="020B0604020202020204" pitchFamily="34" charset="0"/>
                <a:cs typeface="Arial" panose="020B0604020202020204" pitchFamily="34" charset="0"/>
              </a:rPr>
              <a:t> for dem som krenker dere og forfølger dere.</a:t>
            </a:r>
          </a:p>
          <a:p>
            <a:pPr algn="ctr"/>
            <a:endParaRPr lang="nb-NO" sz="2400" b="1" dirty="0">
              <a:latin typeface="Arial" panose="020B0604020202020204" pitchFamily="34" charset="0"/>
              <a:cs typeface="Arial" panose="020B0604020202020204" pitchFamily="34" charset="0"/>
            </a:endParaRPr>
          </a:p>
          <a:p>
            <a:pPr algn="ctr"/>
            <a:r>
              <a:rPr lang="nb-NO" sz="2800" b="1" dirty="0">
                <a:latin typeface="+mj-lt"/>
                <a:cs typeface="Arial" panose="020B0604020202020204" pitchFamily="34" charset="0"/>
              </a:rPr>
              <a:t>Paulus i 1 </a:t>
            </a:r>
            <a:r>
              <a:rPr lang="nb-NO" sz="2800" b="1" dirty="0" err="1">
                <a:latin typeface="+mj-lt"/>
                <a:cs typeface="Arial" panose="020B0604020202020204" pitchFamily="34" charset="0"/>
              </a:rPr>
              <a:t>Korinterbrev</a:t>
            </a:r>
            <a:r>
              <a:rPr lang="nb-NO" sz="2800" b="1" dirty="0">
                <a:latin typeface="+mj-lt"/>
                <a:cs typeface="Arial" panose="020B0604020202020204" pitchFamily="34" charset="0"/>
              </a:rPr>
              <a:t> 4,12-13:</a:t>
            </a:r>
          </a:p>
          <a:p>
            <a:pPr algn="ctr"/>
            <a:r>
              <a:rPr lang="nb-NO" sz="1100" b="1" dirty="0">
                <a:latin typeface="Arial" panose="020B0604020202020204" pitchFamily="34" charset="0"/>
                <a:cs typeface="Arial" panose="020B0604020202020204" pitchFamily="34" charset="0"/>
              </a:rPr>
              <a:t> </a:t>
            </a:r>
            <a:br>
              <a:rPr lang="nb-NO" sz="2600" b="1" dirty="0">
                <a:latin typeface="Arial" panose="020B0604020202020204" pitchFamily="34" charset="0"/>
                <a:cs typeface="Arial" panose="020B0604020202020204" pitchFamily="34" charset="0"/>
              </a:rPr>
            </a:br>
            <a:r>
              <a:rPr lang="nb-NO" sz="2400" b="1" dirty="0">
                <a:latin typeface="Arial" panose="020B0604020202020204" pitchFamily="34" charset="0"/>
                <a:cs typeface="Arial" panose="020B0604020202020204" pitchFamily="34" charset="0"/>
              </a:rPr>
              <a:t>Når vi blir utskjelt, </a:t>
            </a:r>
            <a:r>
              <a:rPr lang="nb-NO" sz="2400" b="1" dirty="0">
                <a:solidFill>
                  <a:srgbClr val="C00000"/>
                </a:solidFill>
                <a:latin typeface="Arial" panose="020B0604020202020204" pitchFamily="34" charset="0"/>
                <a:cs typeface="Arial" panose="020B0604020202020204" pitchFamily="34" charset="0"/>
              </a:rPr>
              <a:t>velsigner </a:t>
            </a:r>
            <a:r>
              <a:rPr lang="nb-NO" sz="2400" b="1" dirty="0">
                <a:latin typeface="Arial" panose="020B0604020202020204" pitchFamily="34" charset="0"/>
                <a:cs typeface="Arial" panose="020B0604020202020204" pitchFamily="34" charset="0"/>
              </a:rPr>
              <a:t>vi. </a:t>
            </a:r>
          </a:p>
          <a:p>
            <a:pPr algn="ctr"/>
            <a:r>
              <a:rPr lang="nb-NO" sz="2400" b="1" dirty="0">
                <a:latin typeface="Arial" panose="020B0604020202020204" pitchFamily="34" charset="0"/>
                <a:cs typeface="Arial" panose="020B0604020202020204" pitchFamily="34" charset="0"/>
              </a:rPr>
              <a:t>Når vi blir forfulgt, </a:t>
            </a:r>
            <a:r>
              <a:rPr lang="nb-NO" sz="2400" b="1" dirty="0">
                <a:solidFill>
                  <a:srgbClr val="C00000"/>
                </a:solidFill>
                <a:latin typeface="Arial" panose="020B0604020202020204" pitchFamily="34" charset="0"/>
                <a:cs typeface="Arial" panose="020B0604020202020204" pitchFamily="34" charset="0"/>
              </a:rPr>
              <a:t>holder vi ut</a:t>
            </a:r>
            <a:r>
              <a:rPr lang="nb-NO" sz="2400" b="1" dirty="0">
                <a:latin typeface="Arial" panose="020B0604020202020204" pitchFamily="34" charset="0"/>
                <a:cs typeface="Arial" panose="020B0604020202020204" pitchFamily="34" charset="0"/>
              </a:rPr>
              <a:t>. </a:t>
            </a:r>
          </a:p>
          <a:p>
            <a:pPr algn="ctr"/>
            <a:r>
              <a:rPr lang="nb-NO" sz="2400" b="1" dirty="0">
                <a:latin typeface="Arial" panose="020B0604020202020204" pitchFamily="34" charset="0"/>
                <a:cs typeface="Arial" panose="020B0604020202020204" pitchFamily="34" charset="0"/>
              </a:rPr>
              <a:t>Når noen håner oss, svarer vi med </a:t>
            </a:r>
            <a:r>
              <a:rPr lang="nb-NO" sz="2400" b="1" dirty="0">
                <a:solidFill>
                  <a:srgbClr val="C00000"/>
                </a:solidFill>
                <a:latin typeface="Arial" panose="020B0604020202020204" pitchFamily="34" charset="0"/>
                <a:cs typeface="Arial" panose="020B0604020202020204" pitchFamily="34" charset="0"/>
              </a:rPr>
              <a:t>vennlighet</a:t>
            </a:r>
            <a:r>
              <a:rPr lang="nb-NO" sz="2400" b="1" dirty="0">
                <a:latin typeface="Arial" panose="020B0604020202020204" pitchFamily="34" charset="0"/>
                <a:cs typeface="Arial" panose="020B0604020202020204" pitchFamily="34" charset="0"/>
              </a:rPr>
              <a:t>.</a:t>
            </a:r>
          </a:p>
          <a:p>
            <a:pPr algn="ctr"/>
            <a:endParaRPr lang="nb-NO" sz="2600" b="1" dirty="0">
              <a:latin typeface="Arial" panose="020B0604020202020204" pitchFamily="34" charset="0"/>
              <a:cs typeface="Arial" panose="020B0604020202020204" pitchFamily="34" charset="0"/>
            </a:endParaRPr>
          </a:p>
        </p:txBody>
      </p:sp>
      <p:pic>
        <p:nvPicPr>
          <p:cNvPr id="4" name="Bil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476672"/>
            <a:ext cx="1224136" cy="1224136"/>
          </a:xfrm>
          <a:prstGeom prst="rect">
            <a:avLst/>
          </a:prstGeom>
        </p:spPr>
      </p:pic>
    </p:spTree>
    <p:extLst>
      <p:ext uri="{BB962C8B-B14F-4D97-AF65-F5344CB8AC3E}">
        <p14:creationId xmlns:p14="http://schemas.microsoft.com/office/powerpoint/2010/main" val="2703851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395537" y="332656"/>
            <a:ext cx="8280920" cy="1138773"/>
          </a:xfrm>
          <a:prstGeom prst="rect">
            <a:avLst/>
          </a:prstGeom>
          <a:noFill/>
        </p:spPr>
        <p:txBody>
          <a:bodyPr wrap="square" rtlCol="0">
            <a:spAutoFit/>
          </a:bodyPr>
          <a:lstStyle/>
          <a:p>
            <a:pPr algn="ctr"/>
            <a:r>
              <a:rPr lang="nb-NO" sz="2400" dirty="0">
                <a:solidFill>
                  <a:srgbClr val="7030A0"/>
                </a:solidFill>
                <a:latin typeface="Arial Black" panose="020B0A04020102020204" pitchFamily="34" charset="0"/>
              </a:rPr>
              <a:t>Det kristne svaret:</a:t>
            </a:r>
          </a:p>
          <a:p>
            <a:pPr algn="ctr"/>
            <a:r>
              <a:rPr lang="nb-NO" sz="4400" dirty="0">
                <a:solidFill>
                  <a:srgbClr val="7030A0"/>
                </a:solidFill>
                <a:latin typeface="Arial Black" panose="020B0A04020102020204" pitchFamily="34" charset="0"/>
              </a:rPr>
              <a:t>Et tydelig JA-budskap</a:t>
            </a:r>
          </a:p>
        </p:txBody>
      </p:sp>
      <p:pic>
        <p:nvPicPr>
          <p:cNvPr id="5" name="Bild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354451">
            <a:off x="5346306" y="3674034"/>
            <a:ext cx="2903961" cy="2043871"/>
          </a:xfrm>
          <a:prstGeom prst="rect">
            <a:avLst/>
          </a:prstGeom>
          <a:ln>
            <a:solidFill>
              <a:schemeClr val="bg1">
                <a:lumMod val="95000"/>
              </a:schemeClr>
            </a:solidFill>
          </a:ln>
        </p:spPr>
      </p:pic>
      <p:sp>
        <p:nvSpPr>
          <p:cNvPr id="2" name="Ellipse 1"/>
          <p:cNvSpPr/>
          <p:nvPr/>
        </p:nvSpPr>
        <p:spPr>
          <a:xfrm rot="21358730">
            <a:off x="5607012" y="3954698"/>
            <a:ext cx="2347192" cy="637746"/>
          </a:xfrm>
          <a:prstGeom prst="ellipse">
            <a:avLst/>
          </a:prstGeom>
          <a:noFill/>
          <a:ln w="12700" cmpd="sng">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rgbClr val="FF0000"/>
              </a:solidFill>
            </a:endParaRPr>
          </a:p>
        </p:txBody>
      </p:sp>
      <p:sp>
        <p:nvSpPr>
          <p:cNvPr id="6" name="TekstSylinder 5"/>
          <p:cNvSpPr txBox="1"/>
          <p:nvPr/>
        </p:nvSpPr>
        <p:spPr>
          <a:xfrm>
            <a:off x="539554" y="1628800"/>
            <a:ext cx="7344814" cy="5139869"/>
          </a:xfrm>
          <a:prstGeom prst="rect">
            <a:avLst/>
          </a:prstGeom>
          <a:noFill/>
        </p:spPr>
        <p:txBody>
          <a:bodyPr wrap="square" rtlCol="0">
            <a:spAutoFit/>
          </a:bodyPr>
          <a:lstStyle/>
          <a:p>
            <a:pPr marL="342900" indent="-342900">
              <a:buFont typeface="Wingdings"/>
              <a:buChar char=""/>
            </a:pPr>
            <a:r>
              <a:rPr lang="nb-NO" sz="2400" b="1" dirty="0">
                <a:latin typeface="+mj-lt"/>
              </a:rPr>
              <a:t>JA</a:t>
            </a:r>
            <a:r>
              <a:rPr lang="nb-NO" sz="2400" dirty="0">
                <a:latin typeface="+mj-lt"/>
              </a:rPr>
              <a:t> til Bibelen som forpliktende autoritet for tro, </a:t>
            </a:r>
            <a:br>
              <a:rPr lang="nb-NO" sz="2400" dirty="0">
                <a:latin typeface="+mj-lt"/>
              </a:rPr>
            </a:br>
            <a:r>
              <a:rPr lang="nb-NO" sz="2400" dirty="0">
                <a:latin typeface="+mj-lt"/>
              </a:rPr>
              <a:t>lære og liv.</a:t>
            </a:r>
          </a:p>
          <a:p>
            <a:pPr marL="342900" indent="-342900">
              <a:buFont typeface="Wingdings"/>
              <a:buChar char=""/>
            </a:pPr>
            <a:r>
              <a:rPr lang="nb-NO" sz="2400" b="1" dirty="0">
                <a:latin typeface="+mj-lt"/>
              </a:rPr>
              <a:t>JA</a:t>
            </a:r>
            <a:r>
              <a:rPr lang="nb-NO" sz="2400" dirty="0">
                <a:latin typeface="+mj-lt"/>
              </a:rPr>
              <a:t> til ekteskapet som Guds skaperordning for </a:t>
            </a:r>
            <a:br>
              <a:rPr lang="nb-NO" sz="2400" dirty="0">
                <a:latin typeface="+mj-lt"/>
              </a:rPr>
            </a:br>
            <a:r>
              <a:rPr lang="nb-NO" sz="2400" dirty="0">
                <a:latin typeface="+mj-lt"/>
              </a:rPr>
              <a:t>én mann og én kvinne.</a:t>
            </a:r>
          </a:p>
          <a:p>
            <a:pPr marL="342900" indent="-342900">
              <a:buFont typeface="Wingdings"/>
              <a:buChar char=""/>
            </a:pPr>
            <a:r>
              <a:rPr lang="nb-NO" sz="2400" b="1" dirty="0">
                <a:latin typeface="+mj-lt"/>
              </a:rPr>
              <a:t>JA</a:t>
            </a:r>
            <a:r>
              <a:rPr lang="nb-NO" sz="2400" dirty="0">
                <a:latin typeface="+mj-lt"/>
              </a:rPr>
              <a:t> til mor-far-barn-relasjonens særstilling og </a:t>
            </a:r>
            <a:br>
              <a:rPr lang="nb-NO" sz="2400" dirty="0">
                <a:latin typeface="+mj-lt"/>
              </a:rPr>
            </a:br>
            <a:r>
              <a:rPr lang="nb-NO" sz="2400" dirty="0">
                <a:latin typeface="+mj-lt"/>
              </a:rPr>
              <a:t>unike betydning.</a:t>
            </a:r>
          </a:p>
          <a:p>
            <a:pPr marL="342900" indent="-342900">
              <a:buFont typeface="Wingdings"/>
              <a:buChar char=""/>
            </a:pPr>
            <a:r>
              <a:rPr lang="nb-NO" sz="2400" b="1" dirty="0">
                <a:latin typeface="+mj-lt"/>
              </a:rPr>
              <a:t>JA</a:t>
            </a:r>
            <a:r>
              <a:rPr lang="nb-NO" sz="2400" dirty="0">
                <a:latin typeface="+mj-lt"/>
              </a:rPr>
              <a:t> til barns gudgitte rett til </a:t>
            </a:r>
            <a:br>
              <a:rPr lang="nb-NO" sz="2400" dirty="0">
                <a:latin typeface="+mj-lt"/>
              </a:rPr>
            </a:br>
            <a:r>
              <a:rPr lang="nb-NO" sz="2400" dirty="0">
                <a:latin typeface="+mj-lt"/>
              </a:rPr>
              <a:t>å kjenne sin egen mor og far.</a:t>
            </a:r>
          </a:p>
          <a:p>
            <a:pPr marL="342900" indent="-342900">
              <a:buFont typeface="Wingdings"/>
              <a:buChar char=""/>
            </a:pPr>
            <a:r>
              <a:rPr lang="nb-NO" sz="2400" b="1" dirty="0">
                <a:latin typeface="+mj-lt"/>
              </a:rPr>
              <a:t>JA</a:t>
            </a:r>
            <a:r>
              <a:rPr lang="nb-NO" sz="2400" dirty="0">
                <a:latin typeface="+mj-lt"/>
              </a:rPr>
              <a:t> til barneperspektivet i </a:t>
            </a:r>
            <a:br>
              <a:rPr lang="nb-NO" sz="2400" dirty="0">
                <a:latin typeface="+mj-lt"/>
              </a:rPr>
            </a:br>
            <a:r>
              <a:rPr lang="nb-NO" sz="2400" dirty="0">
                <a:latin typeface="+mj-lt"/>
              </a:rPr>
              <a:t>kirkens teologi og praksis.</a:t>
            </a:r>
          </a:p>
          <a:p>
            <a:br>
              <a:rPr lang="nb-NO" sz="1200" dirty="0">
                <a:latin typeface="+mj-lt"/>
              </a:rPr>
            </a:br>
            <a:r>
              <a:rPr lang="nb-NO" sz="2200" i="1" dirty="0">
                <a:latin typeface="+mj-lt"/>
              </a:rPr>
              <a:t>Vår tro og vårt budskap bygger på </a:t>
            </a:r>
            <a:br>
              <a:rPr lang="nb-NO" sz="2200" i="1" dirty="0">
                <a:latin typeface="+mj-lt"/>
              </a:rPr>
            </a:br>
            <a:r>
              <a:rPr lang="nb-NO" sz="2200" i="1" dirty="0">
                <a:latin typeface="+mj-lt"/>
              </a:rPr>
              <a:t>et tydelig JA til Guds gode vilje på alle livsområder  – </a:t>
            </a:r>
          </a:p>
          <a:p>
            <a:r>
              <a:rPr lang="nb-NO" sz="2200" i="1" dirty="0">
                <a:latin typeface="+mj-lt"/>
              </a:rPr>
              <a:t>også i spørsmål om seksualitet og samliv.  </a:t>
            </a:r>
          </a:p>
        </p:txBody>
      </p:sp>
    </p:spTree>
    <p:extLst>
      <p:ext uri="{BB962C8B-B14F-4D97-AF65-F5344CB8AC3E}">
        <p14:creationId xmlns:p14="http://schemas.microsoft.com/office/powerpoint/2010/main" val="188437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4FB3F33B-0366-4DB8-8FDA-E9B101063E6D}"/>
              </a:ext>
            </a:extLst>
          </p:cNvPr>
          <p:cNvSpPr txBox="1"/>
          <p:nvPr/>
        </p:nvSpPr>
        <p:spPr>
          <a:xfrm>
            <a:off x="323528" y="980728"/>
            <a:ext cx="8496944" cy="4832092"/>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Fotnotene </a:t>
            </a:r>
            <a:br>
              <a:rPr lang="nb-NO" sz="4400" dirty="0">
                <a:solidFill>
                  <a:srgbClr val="7030A0"/>
                </a:solidFill>
                <a:latin typeface="Arial Black" panose="020B0A04020102020204" pitchFamily="34" charset="0"/>
              </a:rPr>
            </a:br>
            <a:r>
              <a:rPr lang="nb-NO" sz="4400" dirty="0">
                <a:solidFill>
                  <a:srgbClr val="7030A0"/>
                </a:solidFill>
                <a:latin typeface="Arial Black" panose="020B0A04020102020204" pitchFamily="34" charset="0"/>
              </a:rPr>
              <a:t>og mange linker til </a:t>
            </a:r>
          </a:p>
          <a:p>
            <a:pPr algn="ctr"/>
            <a:r>
              <a:rPr lang="nb-NO" sz="4400" dirty="0">
                <a:solidFill>
                  <a:srgbClr val="7030A0"/>
                </a:solidFill>
                <a:latin typeface="Arial Black" panose="020B0A04020102020204" pitchFamily="34" charset="0"/>
              </a:rPr>
              <a:t>bakgrunnsstoffet i Tema 1</a:t>
            </a:r>
          </a:p>
          <a:p>
            <a:pPr algn="ctr"/>
            <a:endParaRPr lang="nb-NO" sz="4400" dirty="0">
              <a:solidFill>
                <a:srgbClr val="7030A0"/>
              </a:solidFill>
              <a:latin typeface="Arial Black" panose="020B0A04020102020204" pitchFamily="34" charset="0"/>
            </a:endParaRPr>
          </a:p>
          <a:p>
            <a:pPr algn="ctr"/>
            <a:r>
              <a:rPr lang="nb-NO" sz="2400" b="1" dirty="0">
                <a:latin typeface="+mj-lt"/>
              </a:rPr>
              <a:t>Alle fotnotene finnes </a:t>
            </a:r>
            <a:br>
              <a:rPr lang="nb-NO" sz="2400" b="1" dirty="0">
                <a:latin typeface="+mj-lt"/>
              </a:rPr>
            </a:br>
            <a:r>
              <a:rPr lang="nb-NO" sz="2400" b="1" dirty="0">
                <a:solidFill>
                  <a:srgbClr val="C00000"/>
                </a:solidFill>
                <a:latin typeface="+mj-lt"/>
              </a:rPr>
              <a:t>i kommentarfeltet under dette lysbildet</a:t>
            </a:r>
            <a:r>
              <a:rPr lang="nb-NO" sz="2400" b="1" dirty="0">
                <a:latin typeface="+mj-lt"/>
              </a:rPr>
              <a:t>.</a:t>
            </a:r>
          </a:p>
          <a:p>
            <a:pPr algn="ctr"/>
            <a:endParaRPr lang="nb-NO" sz="2400" b="1" dirty="0">
              <a:latin typeface="+mj-lt"/>
            </a:endParaRPr>
          </a:p>
          <a:p>
            <a:pPr algn="ctr"/>
            <a:r>
              <a:rPr lang="nb-NO" sz="2000" b="1" dirty="0">
                <a:latin typeface="+mj-lt"/>
              </a:rPr>
              <a:t>Fotnotene og dokumentet </a:t>
            </a:r>
            <a:r>
              <a:rPr lang="nb-NO" sz="2000" b="1" i="1" dirty="0">
                <a:latin typeface="+mj-lt"/>
              </a:rPr>
              <a:t>Detaljert bakgrunnsstoff  </a:t>
            </a:r>
            <a:r>
              <a:rPr lang="nb-NO" sz="2000" b="1" dirty="0">
                <a:latin typeface="+mj-lt"/>
              </a:rPr>
              <a:t>til Tema 1 </a:t>
            </a:r>
            <a:br>
              <a:rPr lang="nb-NO" sz="2000" b="1" dirty="0">
                <a:latin typeface="+mj-lt"/>
              </a:rPr>
            </a:br>
            <a:r>
              <a:rPr lang="nb-NO" sz="2000" b="1" dirty="0">
                <a:latin typeface="+mj-lt"/>
              </a:rPr>
              <a:t>er også samlet i et PDF- og i et Word-dokument </a:t>
            </a:r>
          </a:p>
          <a:p>
            <a:pPr algn="ctr"/>
            <a:r>
              <a:rPr lang="nb-NO" sz="2000" b="1" dirty="0">
                <a:latin typeface="+mj-lt"/>
              </a:rPr>
              <a:t>som ligger på Samlivsbanken.no</a:t>
            </a:r>
          </a:p>
        </p:txBody>
      </p:sp>
    </p:spTree>
    <p:extLst>
      <p:ext uri="{BB962C8B-B14F-4D97-AF65-F5344CB8AC3E}">
        <p14:creationId xmlns:p14="http://schemas.microsoft.com/office/powerpoint/2010/main" val="66669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Sylinder 5"/>
          <p:cNvSpPr txBox="1"/>
          <p:nvPr/>
        </p:nvSpPr>
        <p:spPr>
          <a:xfrm>
            <a:off x="467544" y="260648"/>
            <a:ext cx="5040560" cy="1077218"/>
          </a:xfrm>
          <a:prstGeom prst="rect">
            <a:avLst/>
          </a:prstGeom>
          <a:noFill/>
        </p:spPr>
        <p:txBody>
          <a:bodyPr wrap="square" rtlCol="0">
            <a:spAutoFit/>
          </a:bodyPr>
          <a:lstStyle/>
          <a:p>
            <a:r>
              <a:rPr lang="nb-NO" sz="4000" dirty="0">
                <a:solidFill>
                  <a:srgbClr val="7030A0"/>
                </a:solidFill>
                <a:latin typeface="Arial Black" panose="020B0A04020102020204" pitchFamily="34" charset="0"/>
              </a:rPr>
              <a:t>Viktige spørsmål </a:t>
            </a:r>
            <a:br>
              <a:rPr lang="nb-NO" sz="3200" dirty="0">
                <a:solidFill>
                  <a:srgbClr val="7030A0"/>
                </a:solidFill>
                <a:latin typeface="Arial Black" panose="020B0A04020102020204" pitchFamily="34" charset="0"/>
              </a:rPr>
            </a:br>
            <a:r>
              <a:rPr lang="nb-NO" sz="2400" dirty="0">
                <a:solidFill>
                  <a:srgbClr val="7030A0"/>
                </a:solidFill>
                <a:latin typeface="Arial Black" panose="020B0A04020102020204" pitchFamily="34" charset="0"/>
              </a:rPr>
              <a:t>om kjønn, samliv og barn</a:t>
            </a:r>
            <a:endParaRPr lang="nb-NO" sz="3200" dirty="0">
              <a:solidFill>
                <a:srgbClr val="7030A0"/>
              </a:solidFill>
              <a:latin typeface="Arial Black" panose="020B0A04020102020204" pitchFamily="34" charset="0"/>
            </a:endParaRPr>
          </a:p>
        </p:txBody>
      </p:sp>
      <p:sp>
        <p:nvSpPr>
          <p:cNvPr id="8" name="TekstSylinder 7"/>
          <p:cNvSpPr txBox="1"/>
          <p:nvPr/>
        </p:nvSpPr>
        <p:spPr>
          <a:xfrm>
            <a:off x="179512" y="1556792"/>
            <a:ext cx="9145016" cy="5216813"/>
          </a:xfrm>
          <a:prstGeom prst="rect">
            <a:avLst/>
          </a:prstGeom>
          <a:noFill/>
        </p:spPr>
        <p:txBody>
          <a:bodyPr wrap="square" rtlCol="0">
            <a:spAutoFit/>
          </a:bodyPr>
          <a:lstStyle/>
          <a:p>
            <a:pPr marL="285750" indent="-285750">
              <a:buFont typeface="Arial" charset="0"/>
              <a:buChar char="•"/>
            </a:pPr>
            <a:r>
              <a:rPr lang="nb-NO" sz="2400" b="1" dirty="0">
                <a:latin typeface="Arial" panose="020B0604020202020204" pitchFamily="34" charset="0"/>
                <a:cs typeface="Arial" panose="020B0604020202020204" pitchFamily="34" charset="0"/>
              </a:rPr>
              <a:t>Er verden og mennesket skapt? Står vi ansvarlige overfor en Skaper? </a:t>
            </a:r>
            <a:r>
              <a:rPr lang="nb-NO" sz="2200" dirty="0">
                <a:latin typeface="Arial" panose="020B0604020202020204" pitchFamily="34" charset="0"/>
                <a:cs typeface="Arial" panose="020B0604020202020204" pitchFamily="34" charset="0"/>
              </a:rPr>
              <a:t>– Eller finnes det ingen autoritet over og utenfor oss?</a:t>
            </a:r>
          </a:p>
          <a:p>
            <a:pPr marL="285750" indent="-285750">
              <a:buFont typeface="Arial" charset="0"/>
              <a:buChar char="•"/>
            </a:pPr>
            <a:endParaRPr lang="nb-NO" sz="105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Har barn rett til å kjenne sin egen mor og far og deres slekt?</a:t>
            </a:r>
            <a:r>
              <a:rPr lang="nb-NO" sz="2200" b="1" dirty="0">
                <a:latin typeface="Arial" panose="020B0604020202020204" pitchFamily="34" charset="0"/>
                <a:cs typeface="Arial" panose="020B0604020202020204" pitchFamily="34" charset="0"/>
              </a:rPr>
              <a:t> </a:t>
            </a:r>
            <a:r>
              <a:rPr lang="nb-NO" sz="2200" dirty="0">
                <a:latin typeface="Arial" panose="020B0604020202020204" pitchFamily="34" charset="0"/>
                <a:cs typeface="Arial" panose="020B0604020202020204" pitchFamily="34" charset="0"/>
              </a:rPr>
              <a:t>- Eller har biologiske foreldre og slektninger liten betydning? Kan far og mor like gjerne byttes ut med en omsorgsperson av motsatt kjønn? Er planlagt farløshet og </a:t>
            </a:r>
            <a:r>
              <a:rPr lang="nb-NO" sz="2200" dirty="0" err="1">
                <a:latin typeface="Arial" panose="020B0604020202020204" pitchFamily="34" charset="0"/>
                <a:cs typeface="Arial" panose="020B0604020202020204" pitchFamily="34" charset="0"/>
              </a:rPr>
              <a:t>morløshet</a:t>
            </a:r>
            <a:r>
              <a:rPr lang="nb-NO" sz="2200" dirty="0">
                <a:latin typeface="Arial" panose="020B0604020202020204" pitchFamily="34" charset="0"/>
                <a:cs typeface="Arial" panose="020B0604020202020204" pitchFamily="34" charset="0"/>
              </a:rPr>
              <a:t> til barns beste?</a:t>
            </a:r>
          </a:p>
          <a:p>
            <a:endParaRPr lang="nb-NO" sz="105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Er ekteskapet Guds skaperordning for én mann og </a:t>
            </a:r>
            <a:br>
              <a:rPr lang="nb-NO" sz="2400" b="1" dirty="0">
                <a:latin typeface="Arial" panose="020B0604020202020204" pitchFamily="34" charset="0"/>
                <a:cs typeface="Arial" panose="020B0604020202020204" pitchFamily="34" charset="0"/>
              </a:rPr>
            </a:br>
            <a:r>
              <a:rPr lang="nb-NO" sz="2400" b="1" dirty="0">
                <a:latin typeface="Arial" panose="020B0604020202020204" pitchFamily="34" charset="0"/>
                <a:cs typeface="Arial" panose="020B0604020202020204" pitchFamily="34" charset="0"/>
              </a:rPr>
              <a:t>én kvinne? </a:t>
            </a:r>
            <a:r>
              <a:rPr lang="nb-NO" sz="2200" dirty="0">
                <a:latin typeface="Arial" panose="020B0604020202020204" pitchFamily="34" charset="0"/>
                <a:cs typeface="Arial" panose="020B0604020202020204" pitchFamily="34" charset="0"/>
              </a:rPr>
              <a:t>- Eller er ekteskapet en menneskelig oppfinnelse,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som vi står fritt til å definere som vi måtte ønske?</a:t>
            </a:r>
            <a:br>
              <a:rPr lang="nb-NO" sz="2200" dirty="0">
                <a:latin typeface="Arial" panose="020B0604020202020204" pitchFamily="34" charset="0"/>
                <a:cs typeface="Arial" panose="020B0604020202020204" pitchFamily="34" charset="0"/>
              </a:rPr>
            </a:br>
            <a:endParaRPr lang="nb-NO" sz="110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Er samliv og ekteskap bare for to personer? </a:t>
            </a:r>
            <a:r>
              <a:rPr lang="nb-NO" sz="2200" dirty="0">
                <a:latin typeface="Arial" panose="020B0604020202020204" pitchFamily="34" charset="0"/>
                <a:cs typeface="Arial" panose="020B0604020202020204" pitchFamily="34" charset="0"/>
              </a:rPr>
              <a:t>- Eller er tre </a:t>
            </a:r>
            <a:br>
              <a:rPr lang="nb-NO" sz="2200" dirty="0">
                <a:latin typeface="Arial" panose="020B0604020202020204" pitchFamily="34" charset="0"/>
                <a:cs typeface="Arial" panose="020B0604020202020204" pitchFamily="34" charset="0"/>
              </a:rPr>
            </a:br>
            <a:r>
              <a:rPr lang="nb-NO" sz="2200" dirty="0">
                <a:latin typeface="Arial" panose="020B0604020202020204" pitchFamily="34" charset="0"/>
                <a:cs typeface="Arial" panose="020B0604020202020204" pitchFamily="34" charset="0"/>
              </a:rPr>
              <a:t>eller fire personer like bra? Hvorfor? Hvorfor ikke?</a:t>
            </a:r>
          </a:p>
          <a:p>
            <a:endParaRPr lang="nb-NO" sz="1000" dirty="0">
              <a:latin typeface="Arial" panose="020B0604020202020204" pitchFamily="34" charset="0"/>
              <a:cs typeface="Arial" panose="020B0604020202020204" pitchFamily="34" charset="0"/>
            </a:endParaRPr>
          </a:p>
          <a:p>
            <a:pPr marL="285750" indent="-285750">
              <a:buFont typeface="Arial" charset="0"/>
              <a:buChar char="•"/>
            </a:pPr>
            <a:r>
              <a:rPr lang="nb-NO" sz="2400" b="1" dirty="0">
                <a:latin typeface="Arial" panose="020B0604020202020204" pitchFamily="34" charset="0"/>
                <a:cs typeface="Arial" panose="020B0604020202020204" pitchFamily="34" charset="0"/>
              </a:rPr>
              <a:t>Er kjønn bestemt av biologi? </a:t>
            </a:r>
            <a:r>
              <a:rPr lang="nb-NO" sz="2200" dirty="0">
                <a:latin typeface="Arial" panose="020B0604020202020204" pitchFamily="34" charset="0"/>
                <a:cs typeface="Arial" panose="020B0604020202020204" pitchFamily="34" charset="0"/>
              </a:rPr>
              <a:t>Eller av følelser? </a:t>
            </a:r>
          </a:p>
        </p:txBody>
      </p:sp>
      <p:pic>
        <p:nvPicPr>
          <p:cNvPr id="9" name="Picture 2" descr="Image result for Tee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8144" y="316574"/>
            <a:ext cx="2232248" cy="1168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86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260648"/>
            <a:ext cx="8514219" cy="6532558"/>
          </a:xfrm>
          <a:prstGeom prst="rect">
            <a:avLst/>
          </a:prstGeom>
          <a:noFill/>
          <a:ln w="0">
            <a:noFill/>
          </a:ln>
        </p:spPr>
        <p:txBody>
          <a:bodyPr wrap="square" rtlCol="0">
            <a:spAutoFit/>
          </a:bodyPr>
          <a:lstStyle/>
          <a:p>
            <a:r>
              <a:rPr lang="nb-NO" sz="4000" dirty="0">
                <a:solidFill>
                  <a:srgbClr val="7030A0"/>
                </a:solidFill>
                <a:latin typeface="Arial Black" panose="020B0A04020102020204" pitchFamily="34" charset="0"/>
                <a:cs typeface="Arial" panose="020B0604020202020204" pitchFamily="34" charset="0"/>
              </a:rPr>
              <a:t>  Jesu budskap og eksempel</a:t>
            </a:r>
          </a:p>
          <a:p>
            <a:endParaRPr lang="nb-NO" sz="1050" dirty="0">
              <a:latin typeface="Arial" panose="020B0604020202020204" pitchFamily="34" charset="0"/>
              <a:cs typeface="Arial" panose="020B0604020202020204" pitchFamily="34" charset="0"/>
            </a:endParaRPr>
          </a:p>
          <a:p>
            <a:r>
              <a:rPr lang="nb-NO" sz="2400" dirty="0">
                <a:solidFill>
                  <a:srgbClr val="C00000"/>
                </a:solidFill>
                <a:latin typeface="Berlin Sans FB Demi" panose="020E0802020502020306" pitchFamily="34" charset="0"/>
                <a:cs typeface="Arial" panose="020B0604020202020204" pitchFamily="34" charset="0"/>
                <a:sym typeface="Wingdings"/>
              </a:rPr>
              <a:t></a:t>
            </a:r>
            <a:r>
              <a:rPr lang="nb-NO" sz="2400" dirty="0">
                <a:latin typeface="Berlin Sans FB Demi" panose="020E0802020502020306" pitchFamily="34" charset="0"/>
                <a:cs typeface="Arial" panose="020B0604020202020204" pitchFamily="34" charset="0"/>
                <a:sym typeface="Wingdings"/>
              </a:rPr>
              <a:t> </a:t>
            </a:r>
            <a:r>
              <a:rPr lang="nb-NO" sz="2400" b="1" dirty="0">
                <a:latin typeface="Arial" panose="020B0604020202020204" pitchFamily="34" charset="0"/>
                <a:cs typeface="Arial" panose="020B0604020202020204" pitchFamily="34" charset="0"/>
              </a:rPr>
              <a:t>SKAPT OG ELSKET</a:t>
            </a:r>
            <a:endParaRPr lang="nb-NO" sz="2200" b="1" dirty="0">
              <a:latin typeface="Arial" panose="020B0604020202020204" pitchFamily="34" charset="0"/>
              <a:cs typeface="Arial" panose="020B0604020202020204" pitchFamily="34" charset="0"/>
            </a:endParaRPr>
          </a:p>
          <a:p>
            <a:r>
              <a:rPr lang="nb-NO" sz="2400" dirty="0">
                <a:latin typeface="Arial" panose="020B0604020202020204" pitchFamily="34" charset="0"/>
                <a:cs typeface="Arial" panose="020B0604020202020204" pitchFamily="34" charset="0"/>
              </a:rPr>
              <a:t>Alle mennesker er skapt av Gud og har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samme verdi og menneskeverd. Vi er alle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høyt elsket av Ham. Samtidig lever vi i en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ufullkommen verden, der ikke alt fungerer slik Gud ønsker. </a:t>
            </a:r>
            <a:br>
              <a:rPr lang="nb-NO" sz="2000" dirty="0">
                <a:latin typeface="Arial" panose="020B0604020202020204" pitchFamily="34" charset="0"/>
                <a:cs typeface="Arial" panose="020B0604020202020204" pitchFamily="34" charset="0"/>
              </a:rPr>
            </a:br>
            <a:endParaRPr lang="nb-NO" sz="900" dirty="0">
              <a:latin typeface="Arial" panose="020B0604020202020204" pitchFamily="34" charset="0"/>
              <a:cs typeface="Arial" panose="020B0604020202020204" pitchFamily="34" charset="0"/>
            </a:endParaRPr>
          </a:p>
          <a:p>
            <a:r>
              <a:rPr lang="nb-NO" sz="2800" dirty="0">
                <a:solidFill>
                  <a:srgbClr val="C00000"/>
                </a:solidFill>
                <a:latin typeface="Berlin Sans FB Demi" panose="020E0802020502020306" pitchFamily="34" charset="0"/>
                <a:cs typeface="Arial" panose="020B0604020202020204" pitchFamily="34" charset="0"/>
                <a:sym typeface="Wingdings"/>
              </a:rPr>
              <a:t> </a:t>
            </a:r>
            <a:r>
              <a:rPr lang="nb-NO" sz="2400" b="1" dirty="0">
                <a:latin typeface="Arial" panose="020B0604020202020204" pitchFamily="34" charset="0"/>
                <a:cs typeface="Arial" panose="020B0604020202020204" pitchFamily="34" charset="0"/>
              </a:rPr>
              <a:t>NESTEKJÆRLIGHET</a:t>
            </a:r>
          </a:p>
          <a:p>
            <a:r>
              <a:rPr lang="nb-NO" sz="2400" dirty="0">
                <a:latin typeface="Arial" panose="020B0604020202020204" pitchFamily="34" charset="0"/>
                <a:cs typeface="Arial" panose="020B0604020202020204" pitchFamily="34" charset="0"/>
              </a:rPr>
              <a:t>Kristne er kalt til å møte alle mennesker med Jesu kjærlighet – i ord, holdninger og handlinger. Guds ord oppfordrer oss til å vise respekt, vennlighet, likeverd, empati, osv. overfor alle – også dem vi kanskje er dypt uenige med. </a:t>
            </a:r>
            <a:br>
              <a:rPr lang="nb-NO" sz="2400" dirty="0">
                <a:latin typeface="Arial" panose="020B0604020202020204" pitchFamily="34" charset="0"/>
                <a:cs typeface="Arial" panose="020B0604020202020204" pitchFamily="34" charset="0"/>
              </a:rPr>
            </a:br>
            <a:endParaRPr lang="nb-NO" sz="900" dirty="0">
              <a:latin typeface="Arial" panose="020B0604020202020204" pitchFamily="34" charset="0"/>
              <a:cs typeface="Arial" panose="020B0604020202020204" pitchFamily="34" charset="0"/>
            </a:endParaRPr>
          </a:p>
          <a:p>
            <a:r>
              <a:rPr lang="nb-NO" sz="2800" dirty="0">
                <a:solidFill>
                  <a:srgbClr val="C00000"/>
                </a:solidFill>
                <a:latin typeface="Berlin Sans FB Demi" panose="020E0802020502020306" pitchFamily="34" charset="0"/>
                <a:cs typeface="Arial" panose="020B0604020202020204" pitchFamily="34" charset="0"/>
                <a:sym typeface="Wingdings"/>
              </a:rPr>
              <a:t> </a:t>
            </a:r>
            <a:r>
              <a:rPr lang="nb-NO" sz="2400" b="1" dirty="0">
                <a:latin typeface="Arial" panose="020B0604020202020204" pitchFamily="34" charset="0"/>
                <a:cs typeface="Arial" panose="020B0604020202020204" pitchFamily="34" charset="0"/>
              </a:rPr>
              <a:t>NÅDE og SANNHET</a:t>
            </a:r>
          </a:p>
          <a:p>
            <a:r>
              <a:rPr lang="nb-NO" sz="2400" dirty="0">
                <a:latin typeface="Arial" panose="020B0604020202020204" pitchFamily="34" charset="0"/>
                <a:cs typeface="Arial" panose="020B0604020202020204" pitchFamily="34" charset="0"/>
              </a:rPr>
              <a:t>Begge deler er nødvendig og bibelsk – ikke bare </a:t>
            </a:r>
            <a:r>
              <a:rPr lang="nb-NO" sz="2400" i="1" dirty="0">
                <a:latin typeface="Arial" panose="020B0604020202020204" pitchFamily="34" charset="0"/>
                <a:cs typeface="Arial" panose="020B0604020202020204" pitchFamily="34" charset="0"/>
              </a:rPr>
              <a:t>nåde</a:t>
            </a:r>
            <a:r>
              <a:rPr lang="nb-NO" sz="2400" dirty="0">
                <a:latin typeface="Arial" panose="020B0604020202020204" pitchFamily="34" charset="0"/>
                <a:cs typeface="Arial" panose="020B0604020202020204" pitchFamily="34" charset="0"/>
              </a:rPr>
              <a:t> eller bare </a:t>
            </a:r>
            <a:r>
              <a:rPr lang="nb-NO" sz="2400" i="1" dirty="0">
                <a:latin typeface="Arial" panose="020B0604020202020204" pitchFamily="34" charset="0"/>
                <a:cs typeface="Arial" panose="020B0604020202020204" pitchFamily="34" charset="0"/>
              </a:rPr>
              <a:t>sannhet</a:t>
            </a:r>
            <a:r>
              <a:rPr lang="nb-NO" sz="2400" dirty="0">
                <a:latin typeface="Arial" panose="020B0604020202020204" pitchFamily="34" charset="0"/>
                <a:cs typeface="Arial" panose="020B0604020202020204" pitchFamily="34" charset="0"/>
              </a:rPr>
              <a:t>. Det er som to vinger, to årer, to togskinner. Begge er viktige og uunnværlige. </a:t>
            </a:r>
            <a:r>
              <a:rPr lang="nb-NO" sz="2000" dirty="0">
                <a:latin typeface="Arial" panose="020B0604020202020204" pitchFamily="34" charset="0"/>
                <a:cs typeface="Arial" panose="020B0604020202020204" pitchFamily="34" charset="0"/>
              </a:rPr>
              <a:t>(Se </a:t>
            </a:r>
            <a:r>
              <a:rPr lang="nb-NO" sz="2000" dirty="0" err="1">
                <a:latin typeface="Arial" panose="020B0604020202020204" pitchFamily="34" charset="0"/>
                <a:cs typeface="Arial" panose="020B0604020202020204" pitchFamily="34" charset="0"/>
              </a:rPr>
              <a:t>Joh</a:t>
            </a:r>
            <a:r>
              <a:rPr lang="nb-NO" sz="2000" dirty="0">
                <a:latin typeface="Arial" panose="020B0604020202020204" pitchFamily="34" charset="0"/>
                <a:cs typeface="Arial" panose="020B0604020202020204" pitchFamily="34" charset="0"/>
              </a:rPr>
              <a:t> 1,14.17 og Ef 4,15)</a:t>
            </a:r>
          </a:p>
          <a:p>
            <a:endParaRPr lang="nb-NO" sz="600" dirty="0">
              <a:latin typeface="Arial" panose="020B0604020202020204" pitchFamily="34" charset="0"/>
              <a:cs typeface="Arial" panose="020B0604020202020204" pitchFamily="34" charset="0"/>
            </a:endParaRPr>
          </a:p>
        </p:txBody>
      </p:sp>
      <p:pic>
        <p:nvPicPr>
          <p:cNvPr id="5" name="Picture 2" descr="Image result for Tee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1664" y="1052736"/>
            <a:ext cx="2162784"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53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tel 1"/>
          <p:cNvSpPr>
            <a:spLocks noGrp="1"/>
          </p:cNvSpPr>
          <p:nvPr>
            <p:ph type="title"/>
          </p:nvPr>
        </p:nvSpPr>
        <p:spPr>
          <a:xfrm>
            <a:off x="341784" y="692696"/>
            <a:ext cx="8478688" cy="792088"/>
          </a:xfrm>
        </p:spPr>
        <p:txBody>
          <a:bodyPr/>
          <a:lstStyle/>
          <a:p>
            <a:pPr>
              <a:defRPr/>
            </a:pPr>
            <a:r>
              <a:rPr lang="nb-NO" sz="4000" dirty="0">
                <a:solidFill>
                  <a:srgbClr val="7030A0"/>
                </a:solidFill>
                <a:effectLst/>
                <a:latin typeface="Arial Black" panose="020B0A04020102020204" pitchFamily="34" charset="0"/>
              </a:rPr>
              <a:t>Noen sentrale årstall</a:t>
            </a:r>
            <a:br>
              <a:rPr lang="nb-NO" sz="4000" dirty="0">
                <a:solidFill>
                  <a:srgbClr val="7030A0"/>
                </a:solidFill>
                <a:effectLst/>
                <a:latin typeface="Arial Black" panose="020B0A04020102020204" pitchFamily="34" charset="0"/>
              </a:rPr>
            </a:br>
            <a:r>
              <a:rPr lang="nb-NO" sz="2800" dirty="0">
                <a:solidFill>
                  <a:srgbClr val="7030A0"/>
                </a:solidFill>
                <a:effectLst/>
                <a:latin typeface="Arial Black" panose="020B0A04020102020204" pitchFamily="34" charset="0"/>
              </a:rPr>
              <a:t>i norsk lovgivning </a:t>
            </a:r>
            <a:endParaRPr lang="nb-NO" sz="4400" dirty="0">
              <a:solidFill>
                <a:srgbClr val="7030A0"/>
              </a:solidFill>
              <a:effectLst/>
              <a:latin typeface="Arial Black" panose="020B0A04020102020204" pitchFamily="34" charset="0"/>
            </a:endParaRPr>
          </a:p>
        </p:txBody>
      </p:sp>
      <p:sp>
        <p:nvSpPr>
          <p:cNvPr id="14" name="Pil høyre 13"/>
          <p:cNvSpPr/>
          <p:nvPr/>
        </p:nvSpPr>
        <p:spPr>
          <a:xfrm>
            <a:off x="-108520" y="3645024"/>
            <a:ext cx="90730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ekstSylinder 15"/>
          <p:cNvSpPr txBox="1"/>
          <p:nvPr/>
        </p:nvSpPr>
        <p:spPr>
          <a:xfrm>
            <a:off x="179512" y="3759423"/>
            <a:ext cx="9001000" cy="461665"/>
          </a:xfrm>
          <a:prstGeom prst="rect">
            <a:avLst/>
          </a:prstGeom>
          <a:noFill/>
        </p:spPr>
        <p:txBody>
          <a:bodyPr wrap="square" rtlCol="0">
            <a:spAutoFit/>
          </a:bodyPr>
          <a:lstStyle/>
          <a:p>
            <a:r>
              <a:rPr lang="nb-NO" sz="2400" b="1" dirty="0">
                <a:solidFill>
                  <a:schemeClr val="bg1"/>
                </a:solidFill>
                <a:latin typeface="+mj-lt"/>
              </a:rPr>
              <a:t>  1972</a:t>
            </a:r>
            <a:r>
              <a:rPr lang="nb-NO" b="1" dirty="0">
                <a:latin typeface="+mj-lt"/>
              </a:rPr>
              <a:t>	                      </a:t>
            </a:r>
            <a:r>
              <a:rPr lang="nb-NO" sz="2400" b="1" dirty="0">
                <a:solidFill>
                  <a:schemeClr val="bg1"/>
                </a:solidFill>
                <a:latin typeface="+mj-lt"/>
              </a:rPr>
              <a:t>1993</a:t>
            </a:r>
            <a:r>
              <a:rPr lang="nb-NO" b="1" dirty="0">
                <a:latin typeface="+mj-lt"/>
              </a:rPr>
              <a:t>	       </a:t>
            </a:r>
            <a:r>
              <a:rPr lang="nb-NO" sz="2400" b="1" dirty="0">
                <a:solidFill>
                  <a:schemeClr val="bg1"/>
                </a:solidFill>
                <a:latin typeface="+mj-lt"/>
              </a:rPr>
              <a:t>2008</a:t>
            </a:r>
            <a:r>
              <a:rPr lang="nb-NO" b="1" dirty="0">
                <a:latin typeface="+mj-lt"/>
              </a:rPr>
              <a:t>	</a:t>
            </a:r>
            <a:r>
              <a:rPr lang="nb-NO" b="1" dirty="0">
                <a:solidFill>
                  <a:schemeClr val="bg1"/>
                </a:solidFill>
              </a:rPr>
              <a:t>     </a:t>
            </a:r>
            <a:r>
              <a:rPr lang="nb-NO" sz="2400" b="1" dirty="0">
                <a:solidFill>
                  <a:schemeClr val="bg1"/>
                </a:solidFill>
                <a:latin typeface="Arial" panose="020B0604020202020204" pitchFamily="34" charset="0"/>
                <a:cs typeface="Arial" panose="020B0604020202020204" pitchFamily="34" charset="0"/>
              </a:rPr>
              <a:t>2016</a:t>
            </a:r>
            <a:r>
              <a:rPr lang="nb-NO" b="1" dirty="0">
                <a:solidFill>
                  <a:schemeClr val="bg1"/>
                </a:solidFill>
              </a:rPr>
              <a:t>       </a:t>
            </a:r>
            <a:r>
              <a:rPr lang="nb-NO" sz="2400" b="1" dirty="0">
                <a:solidFill>
                  <a:schemeClr val="bg1"/>
                </a:solidFill>
                <a:latin typeface="+mj-lt"/>
              </a:rPr>
              <a:t>2017         ?</a:t>
            </a:r>
            <a:endParaRPr lang="nb-NO" b="1" dirty="0">
              <a:solidFill>
                <a:schemeClr val="bg1"/>
              </a:solidFill>
              <a:latin typeface="+mj-lt"/>
            </a:endParaRPr>
          </a:p>
        </p:txBody>
      </p:sp>
      <p:sp>
        <p:nvSpPr>
          <p:cNvPr id="18" name="TekstSylinder 17"/>
          <p:cNvSpPr txBox="1"/>
          <p:nvPr/>
        </p:nvSpPr>
        <p:spPr>
          <a:xfrm>
            <a:off x="467544" y="1819601"/>
            <a:ext cx="2520280" cy="1569660"/>
          </a:xfrm>
          <a:prstGeom prst="rect">
            <a:avLst/>
          </a:prstGeom>
          <a:noFill/>
        </p:spPr>
        <p:txBody>
          <a:bodyPr wrap="square" rtlCol="0">
            <a:spAutoFit/>
          </a:bodyPr>
          <a:lstStyle/>
          <a:p>
            <a:r>
              <a:rPr lang="nb-NO" sz="2400" dirty="0">
                <a:latin typeface="+mj-lt"/>
              </a:rPr>
              <a:t>Forbud mot samboerskap og homoseksuell atferd avskaffet.</a:t>
            </a:r>
          </a:p>
        </p:txBody>
      </p:sp>
      <p:cxnSp>
        <p:nvCxnSpPr>
          <p:cNvPr id="20" name="Rett linje 19"/>
          <p:cNvCxnSpPr/>
          <p:nvPr/>
        </p:nvCxnSpPr>
        <p:spPr>
          <a:xfrm flipH="1">
            <a:off x="896683" y="3356992"/>
            <a:ext cx="218933" cy="330422"/>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29" name="Rektangel 28"/>
          <p:cNvSpPr/>
          <p:nvPr/>
        </p:nvSpPr>
        <p:spPr>
          <a:xfrm>
            <a:off x="827584" y="4725144"/>
            <a:ext cx="2718048" cy="1200329"/>
          </a:xfrm>
          <a:prstGeom prst="rect">
            <a:avLst/>
          </a:prstGeom>
        </p:spPr>
        <p:txBody>
          <a:bodyPr wrap="square">
            <a:spAutoFit/>
          </a:bodyPr>
          <a:lstStyle/>
          <a:p>
            <a:pPr lvl="0"/>
            <a:r>
              <a:rPr lang="nb-NO" altLang="nb-NO" sz="2400" dirty="0">
                <a:solidFill>
                  <a:prstClr val="black"/>
                </a:solidFill>
                <a:latin typeface="Arial" panose="020B0604020202020204" pitchFamily="34" charset="0"/>
                <a:cs typeface="Arial" panose="020B0604020202020204" pitchFamily="34" charset="0"/>
              </a:rPr>
              <a:t>Partnerskapsloven for par av samme kjønn ble innført.</a:t>
            </a:r>
            <a:endParaRPr lang="nb-NO" sz="2400" dirty="0">
              <a:solidFill>
                <a:prstClr val="black"/>
              </a:solidFill>
            </a:endParaRPr>
          </a:p>
        </p:txBody>
      </p:sp>
      <p:sp>
        <p:nvSpPr>
          <p:cNvPr id="30" name="TekstSylinder 29"/>
          <p:cNvSpPr txBox="1"/>
          <p:nvPr/>
        </p:nvSpPr>
        <p:spPr>
          <a:xfrm>
            <a:off x="3995936" y="1827737"/>
            <a:ext cx="2178497" cy="1569660"/>
          </a:xfrm>
          <a:prstGeom prst="rect">
            <a:avLst/>
          </a:prstGeom>
          <a:noFill/>
        </p:spPr>
        <p:txBody>
          <a:bodyPr wrap="square" rtlCol="0">
            <a:spAutoFit/>
          </a:bodyPr>
          <a:lstStyle/>
          <a:p>
            <a:r>
              <a:rPr lang="nb-NO" sz="2400" dirty="0">
                <a:latin typeface="+mj-lt"/>
              </a:rPr>
              <a:t>Kjønnsnøytral ekteskapslov </a:t>
            </a:r>
            <a:br>
              <a:rPr lang="nb-NO" sz="2400" dirty="0">
                <a:latin typeface="+mj-lt"/>
              </a:rPr>
            </a:br>
            <a:r>
              <a:rPr lang="nb-NO" sz="2400" dirty="0">
                <a:latin typeface="+mj-lt"/>
              </a:rPr>
              <a:t>+ endringer i </a:t>
            </a:r>
            <a:br>
              <a:rPr lang="nb-NO" sz="2400" dirty="0">
                <a:latin typeface="+mj-lt"/>
              </a:rPr>
            </a:br>
            <a:r>
              <a:rPr lang="nb-NO" sz="2400" dirty="0">
                <a:latin typeface="+mj-lt"/>
              </a:rPr>
              <a:t>4 andre lover.</a:t>
            </a:r>
          </a:p>
        </p:txBody>
      </p:sp>
      <p:cxnSp>
        <p:nvCxnSpPr>
          <p:cNvPr id="31" name="Rett linje 30"/>
          <p:cNvCxnSpPr>
            <a:cxnSpLocks/>
          </p:cNvCxnSpPr>
          <p:nvPr/>
        </p:nvCxnSpPr>
        <p:spPr>
          <a:xfrm flipV="1">
            <a:off x="2460095" y="4278287"/>
            <a:ext cx="311705" cy="446857"/>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cxnSp>
        <p:nvCxnSpPr>
          <p:cNvPr id="36" name="Rett linje 35"/>
          <p:cNvCxnSpPr>
            <a:cxnSpLocks/>
          </p:cNvCxnSpPr>
          <p:nvPr/>
        </p:nvCxnSpPr>
        <p:spPr>
          <a:xfrm>
            <a:off x="4752020" y="3366741"/>
            <a:ext cx="0" cy="335483"/>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41" name="TekstSylinder 40"/>
          <p:cNvSpPr txBox="1"/>
          <p:nvPr/>
        </p:nvSpPr>
        <p:spPr>
          <a:xfrm>
            <a:off x="6216335" y="4739660"/>
            <a:ext cx="2820161" cy="1569660"/>
          </a:xfrm>
          <a:prstGeom prst="rect">
            <a:avLst/>
          </a:prstGeom>
          <a:noFill/>
        </p:spPr>
        <p:txBody>
          <a:bodyPr wrap="square" rtlCol="0">
            <a:spAutoFit/>
          </a:bodyPr>
          <a:lstStyle/>
          <a:p>
            <a:r>
              <a:rPr lang="nb-NO" sz="2400" dirty="0">
                <a:latin typeface="+mj-lt"/>
              </a:rPr>
              <a:t>Den norske kirke omdefinerte ekte-skapet og innførte likekjønnet liturgi.</a:t>
            </a:r>
          </a:p>
        </p:txBody>
      </p:sp>
      <p:cxnSp>
        <p:nvCxnSpPr>
          <p:cNvPr id="52" name="Rett linje 51"/>
          <p:cNvCxnSpPr/>
          <p:nvPr/>
        </p:nvCxnSpPr>
        <p:spPr>
          <a:xfrm flipV="1">
            <a:off x="7482399" y="4293096"/>
            <a:ext cx="0" cy="432048"/>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1823467"/>
            <a:ext cx="2295525" cy="1533525"/>
          </a:xfrm>
          <a:prstGeom prst="rect">
            <a:avLst/>
          </a:prstGeom>
        </p:spPr>
      </p:pic>
      <p:sp>
        <p:nvSpPr>
          <p:cNvPr id="7" name="TekstSylinder 6">
            <a:extLst>
              <a:ext uri="{FF2B5EF4-FFF2-40B4-BE49-F238E27FC236}">
                <a16:creationId xmlns:a16="http://schemas.microsoft.com/office/drawing/2014/main" id="{15D86130-A49E-4A14-865F-52565BC85671}"/>
              </a:ext>
            </a:extLst>
          </p:cNvPr>
          <p:cNvSpPr txBox="1"/>
          <p:nvPr/>
        </p:nvSpPr>
        <p:spPr>
          <a:xfrm>
            <a:off x="3942183" y="4725144"/>
            <a:ext cx="2213993" cy="1200329"/>
          </a:xfrm>
          <a:prstGeom prst="rect">
            <a:avLst/>
          </a:prstGeom>
          <a:noFill/>
        </p:spPr>
        <p:txBody>
          <a:bodyPr wrap="square" rtlCol="0">
            <a:spAutoFit/>
          </a:bodyPr>
          <a:lstStyle/>
          <a:p>
            <a:r>
              <a:rPr lang="nb-NO" sz="2400" dirty="0">
                <a:latin typeface="Arial" panose="020B0604020202020204" pitchFamily="34" charset="0"/>
                <a:cs typeface="Arial" panose="020B0604020202020204" pitchFamily="34" charset="0"/>
              </a:rPr>
              <a:t>Lov om endring av juridisk kjønn.</a:t>
            </a:r>
          </a:p>
        </p:txBody>
      </p:sp>
      <p:cxnSp>
        <p:nvCxnSpPr>
          <p:cNvPr id="21" name="Rett linje 20">
            <a:extLst>
              <a:ext uri="{FF2B5EF4-FFF2-40B4-BE49-F238E27FC236}">
                <a16:creationId xmlns:a16="http://schemas.microsoft.com/office/drawing/2014/main" id="{EA7D8477-ABDE-4751-B8DD-34C5F3D564FA}"/>
              </a:ext>
            </a:extLst>
          </p:cNvPr>
          <p:cNvCxnSpPr>
            <a:cxnSpLocks/>
          </p:cNvCxnSpPr>
          <p:nvPr/>
        </p:nvCxnSpPr>
        <p:spPr>
          <a:xfrm flipV="1">
            <a:off x="5364088" y="4293096"/>
            <a:ext cx="810345" cy="576065"/>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2464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1"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tel 1"/>
          <p:cNvSpPr>
            <a:spLocks noGrp="1"/>
          </p:cNvSpPr>
          <p:nvPr>
            <p:ph type="ctrTitle"/>
          </p:nvPr>
        </p:nvSpPr>
        <p:spPr>
          <a:xfrm>
            <a:off x="467544" y="260648"/>
            <a:ext cx="8136904" cy="1440160"/>
          </a:xfrm>
          <a:ln>
            <a:miter lim="800000"/>
            <a:headEnd/>
            <a:tailEnd/>
          </a:ln>
        </p:spPr>
        <p:txBody>
          <a:bodyPr/>
          <a:lstStyle/>
          <a:p>
            <a:pPr algn="ctr">
              <a:lnSpc>
                <a:spcPts val="4800"/>
              </a:lnSpc>
              <a:defRPr/>
            </a:pPr>
            <a:r>
              <a:rPr lang="nb-NO" sz="4000" dirty="0">
                <a:solidFill>
                  <a:srgbClr val="7030A0"/>
                </a:solidFill>
                <a:effectLst/>
                <a:latin typeface="Arial Black" panose="020B0A04020102020204" pitchFamily="34" charset="0"/>
              </a:rPr>
              <a:t>Juni 2008: Stortinget vedtok radikale endringer i 5 lover</a:t>
            </a:r>
          </a:p>
        </p:txBody>
      </p:sp>
      <p:sp>
        <p:nvSpPr>
          <p:cNvPr id="3" name="Undertittel 2"/>
          <p:cNvSpPr>
            <a:spLocks noGrp="1"/>
          </p:cNvSpPr>
          <p:nvPr>
            <p:ph type="subTitle" idx="1"/>
          </p:nvPr>
        </p:nvSpPr>
        <p:spPr>
          <a:xfrm>
            <a:off x="251520" y="1844824"/>
            <a:ext cx="8892480" cy="4941168"/>
          </a:xfrm>
        </p:spPr>
        <p:txBody>
          <a:bodyPr>
            <a:normAutofit/>
          </a:bodyPr>
          <a:lstStyle/>
          <a:p>
            <a:pPr marL="514350" marR="0" indent="-514350" algn="l">
              <a:buFont typeface="Wingdings 2" pitchFamily="18" charset="2"/>
              <a:buAutoNum type="arabicParenR"/>
            </a:pPr>
            <a:r>
              <a:rPr lang="nb-NO" altLang="nb-NO" b="1" dirty="0">
                <a:solidFill>
                  <a:srgbClr val="C00000"/>
                </a:solidFill>
                <a:latin typeface="Arial" panose="020B0604020202020204" pitchFamily="34" charset="0"/>
                <a:cs typeface="Arial" panose="020B0604020202020204" pitchFamily="34" charset="0"/>
              </a:rPr>
              <a:t>Ekteskapsloven §1</a:t>
            </a:r>
            <a:r>
              <a:rPr lang="nb-NO" altLang="nb-NO" dirty="0">
                <a:solidFill>
                  <a:schemeClr val="tx1"/>
                </a:solidFill>
                <a:latin typeface="Arial" panose="020B0604020202020204" pitchFamily="34" charset="0"/>
                <a:cs typeface="Arial" panose="020B0604020202020204" pitchFamily="34" charset="0"/>
              </a:rPr>
              <a:t>: Kjønnsnøytral </a:t>
            </a:r>
            <a:br>
              <a:rPr lang="nb-NO" altLang="nb-NO" dirty="0">
                <a:solidFill>
                  <a:schemeClr val="tx1"/>
                </a:solidFill>
                <a:latin typeface="Arial" panose="020B0604020202020204" pitchFamily="34" charset="0"/>
                <a:cs typeface="Arial" panose="020B0604020202020204" pitchFamily="34" charset="0"/>
              </a:rPr>
            </a:br>
            <a:r>
              <a:rPr lang="nb-NO" altLang="nb-NO" dirty="0">
                <a:solidFill>
                  <a:schemeClr val="tx1"/>
                </a:solidFill>
                <a:latin typeface="Arial" panose="020B0604020202020204" pitchFamily="34" charset="0"/>
                <a:cs typeface="Arial" panose="020B0604020202020204" pitchFamily="34" charset="0"/>
              </a:rPr>
              <a:t>definisjon: </a:t>
            </a:r>
            <a:r>
              <a:rPr lang="nb-NO" altLang="nb-NO" i="1" dirty="0">
                <a:solidFill>
                  <a:schemeClr val="tx1"/>
                </a:solidFill>
                <a:latin typeface="Arial" panose="020B0604020202020204" pitchFamily="34" charset="0"/>
                <a:cs typeface="Arial" panose="020B0604020202020204" pitchFamily="34" charset="0"/>
              </a:rPr>
              <a:t>«</a:t>
            </a:r>
            <a:r>
              <a:rPr lang="nb-NO" i="1" dirty="0">
                <a:solidFill>
                  <a:schemeClr val="tx1"/>
                </a:solidFill>
              </a:rPr>
              <a:t>To personer av motsatt </a:t>
            </a:r>
            <a:br>
              <a:rPr lang="nb-NO" i="1" dirty="0">
                <a:solidFill>
                  <a:schemeClr val="tx1"/>
                </a:solidFill>
              </a:rPr>
            </a:br>
            <a:r>
              <a:rPr lang="nb-NO" i="1" dirty="0">
                <a:solidFill>
                  <a:schemeClr val="tx1"/>
                </a:solidFill>
              </a:rPr>
              <a:t>eller samme kjønn kan inngå ekteskap.</a:t>
            </a:r>
            <a:r>
              <a:rPr lang="nb-NO" altLang="nb-NO" i="1" dirty="0">
                <a:solidFill>
                  <a:schemeClr val="tx1"/>
                </a:solidFill>
                <a:latin typeface="Arial" panose="020B0604020202020204" pitchFamily="34" charset="0"/>
                <a:cs typeface="Arial" panose="020B0604020202020204" pitchFamily="34" charset="0"/>
              </a:rPr>
              <a:t>»</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Bioteknologiloven</a:t>
            </a:r>
            <a:r>
              <a:rPr lang="nb-NO" altLang="nb-NO" sz="2400" dirty="0">
                <a:solidFill>
                  <a:schemeClr val="tx1"/>
                </a:solidFill>
                <a:latin typeface="Arial" panose="020B0604020202020204" pitchFamily="34" charset="0"/>
                <a:cs typeface="Arial" panose="020B0604020202020204" pitchFamily="34" charset="0"/>
              </a:rPr>
              <a:t>: To kvinner i parforhold får statens </a:t>
            </a:r>
            <a:br>
              <a:rPr lang="nb-NO" altLang="nb-NO" sz="2400" dirty="0">
                <a:solidFill>
                  <a:schemeClr val="tx1"/>
                </a:solidFill>
                <a:latin typeface="Arial" panose="020B0604020202020204" pitchFamily="34" charset="0"/>
                <a:cs typeface="Arial" panose="020B0604020202020204" pitchFamily="34" charset="0"/>
              </a:rPr>
            </a:br>
            <a:r>
              <a:rPr lang="nb-NO" altLang="nb-NO" sz="2400" dirty="0">
                <a:solidFill>
                  <a:schemeClr val="tx1"/>
                </a:solidFill>
                <a:latin typeface="Arial" panose="020B0604020202020204" pitchFamily="34" charset="0"/>
                <a:cs typeface="Arial" panose="020B0604020202020204" pitchFamily="34" charset="0"/>
              </a:rPr>
              <a:t>hjelp til å føde barn ved assistert befruktning med sæd fra en donor.</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Barneloven</a:t>
            </a:r>
            <a:r>
              <a:rPr lang="nb-NO" altLang="nb-NO" sz="2400" dirty="0">
                <a:solidFill>
                  <a:srgbClr val="C00000"/>
                </a:solidFill>
                <a:latin typeface="Arial" panose="020B0604020202020204" pitchFamily="34" charset="0"/>
                <a:cs typeface="Arial" panose="020B0604020202020204" pitchFamily="34" charset="0"/>
              </a:rPr>
              <a:t> </a:t>
            </a:r>
            <a:r>
              <a:rPr lang="nb-NO" altLang="nb-NO" sz="2400" b="1" dirty="0">
                <a:solidFill>
                  <a:srgbClr val="C00000"/>
                </a:solidFill>
                <a:latin typeface="Arial" panose="020B0604020202020204" pitchFamily="34" charset="0"/>
                <a:cs typeface="Arial" panose="020B0604020202020204" pitchFamily="34" charset="0"/>
              </a:rPr>
              <a:t>§4a</a:t>
            </a:r>
            <a:r>
              <a:rPr lang="nb-NO" altLang="nb-NO" sz="2400" dirty="0">
                <a:solidFill>
                  <a:schemeClr val="tx1"/>
                </a:solidFill>
                <a:latin typeface="Arial" panose="020B0604020202020204" pitchFamily="34" charset="0"/>
                <a:cs typeface="Arial" panose="020B0604020202020204" pitchFamily="34" charset="0"/>
              </a:rPr>
              <a:t>: </a:t>
            </a:r>
            <a:r>
              <a:rPr lang="nb-NO" altLang="nb-NO" i="1" dirty="0">
                <a:solidFill>
                  <a:schemeClr val="tx1"/>
                </a:solidFill>
                <a:latin typeface="Arial" panose="020B0604020202020204" pitchFamily="34" charset="0"/>
                <a:cs typeface="Arial" panose="020B0604020202020204" pitchFamily="34" charset="0"/>
              </a:rPr>
              <a:t>«</a:t>
            </a:r>
            <a:r>
              <a:rPr lang="nb-NO" altLang="nb-NO" sz="2400" i="1" dirty="0" err="1">
                <a:solidFill>
                  <a:schemeClr val="tx1"/>
                </a:solidFill>
                <a:latin typeface="Arial" panose="020B0604020202020204" pitchFamily="34" charset="0"/>
                <a:cs typeface="Arial" panose="020B0604020202020204" pitchFamily="34" charset="0"/>
              </a:rPr>
              <a:t>Eit</a:t>
            </a:r>
            <a:r>
              <a:rPr lang="nb-NO" altLang="nb-NO" sz="2400" i="1" dirty="0">
                <a:solidFill>
                  <a:schemeClr val="tx1"/>
                </a:solidFill>
                <a:latin typeface="Arial" panose="020B0604020202020204" pitchFamily="34" charset="0"/>
                <a:cs typeface="Arial" panose="020B0604020202020204" pitchFamily="34" charset="0"/>
              </a:rPr>
              <a:t> barn kan </a:t>
            </a:r>
            <a:r>
              <a:rPr lang="nb-NO" altLang="nb-NO" sz="2400" i="1" dirty="0" err="1">
                <a:solidFill>
                  <a:schemeClr val="tx1"/>
                </a:solidFill>
                <a:latin typeface="Arial" panose="020B0604020202020204" pitchFamily="34" charset="0"/>
                <a:cs typeface="Arial" panose="020B0604020202020204" pitchFamily="34" charset="0"/>
              </a:rPr>
              <a:t>ikkje</a:t>
            </a:r>
            <a:r>
              <a:rPr lang="nb-NO" altLang="nb-NO" sz="2400" i="1" dirty="0">
                <a:solidFill>
                  <a:schemeClr val="tx1"/>
                </a:solidFill>
                <a:latin typeface="Arial" panose="020B0604020202020204" pitchFamily="34" charset="0"/>
                <a:cs typeface="Arial" panose="020B0604020202020204" pitchFamily="34" charset="0"/>
              </a:rPr>
              <a:t> ha både </a:t>
            </a:r>
            <a:r>
              <a:rPr lang="nb-NO" altLang="nb-NO" sz="2400" i="1" dirty="0" err="1">
                <a:solidFill>
                  <a:schemeClr val="tx1"/>
                </a:solidFill>
                <a:latin typeface="Arial" panose="020B0604020202020204" pitchFamily="34" charset="0"/>
                <a:cs typeface="Arial" panose="020B0604020202020204" pitchFamily="34" charset="0"/>
              </a:rPr>
              <a:t>ein</a:t>
            </a:r>
            <a:r>
              <a:rPr lang="nb-NO" altLang="nb-NO" sz="2400" i="1" dirty="0">
                <a:solidFill>
                  <a:schemeClr val="tx1"/>
                </a:solidFill>
                <a:latin typeface="Arial" panose="020B0604020202020204" pitchFamily="34" charset="0"/>
                <a:cs typeface="Arial" panose="020B0604020202020204" pitchFamily="34" charset="0"/>
              </a:rPr>
              <a:t> far og ei </a:t>
            </a:r>
            <a:r>
              <a:rPr lang="nb-NO" altLang="nb-NO" sz="2400" i="1" dirty="0" err="1">
                <a:solidFill>
                  <a:schemeClr val="tx1"/>
                </a:solidFill>
                <a:latin typeface="Arial" panose="020B0604020202020204" pitchFamily="34" charset="0"/>
                <a:cs typeface="Arial" panose="020B0604020202020204" pitchFamily="34" charset="0"/>
              </a:rPr>
              <a:t>medmor</a:t>
            </a:r>
            <a:r>
              <a:rPr lang="nb-NO" altLang="nb-NO" sz="2400" i="1" dirty="0">
                <a:solidFill>
                  <a:schemeClr val="tx1"/>
                </a:solidFill>
                <a:latin typeface="Arial" panose="020B0604020202020204" pitchFamily="34" charset="0"/>
                <a:cs typeface="Arial" panose="020B0604020202020204" pitchFamily="34" charset="0"/>
              </a:rPr>
              <a:t>.» </a:t>
            </a:r>
            <a:r>
              <a:rPr lang="nb-NO" altLang="nb-NO" sz="2400" dirty="0" err="1">
                <a:solidFill>
                  <a:schemeClr val="tx1"/>
                </a:solidFill>
                <a:latin typeface="Arial" panose="020B0604020202020204" pitchFamily="34" charset="0"/>
                <a:cs typeface="Arial" panose="020B0604020202020204" pitchFamily="34" charset="0"/>
              </a:rPr>
              <a:t>Dvs</a:t>
            </a:r>
            <a:r>
              <a:rPr lang="nb-NO" altLang="nb-NO" sz="2400" dirty="0">
                <a:solidFill>
                  <a:schemeClr val="tx1"/>
                </a:solidFill>
                <a:latin typeface="Arial" panose="020B0604020202020204" pitchFamily="34" charset="0"/>
                <a:cs typeface="Arial" panose="020B0604020202020204" pitchFamily="34" charset="0"/>
              </a:rPr>
              <a:t>: Et barn med ”</a:t>
            </a:r>
            <a:r>
              <a:rPr lang="nb-NO" altLang="nb-NO" sz="2400" dirty="0" err="1">
                <a:solidFill>
                  <a:schemeClr val="tx1"/>
                </a:solidFill>
                <a:latin typeface="Arial" panose="020B0604020202020204" pitchFamily="34" charset="0"/>
                <a:cs typeface="Arial" panose="020B0604020202020204" pitchFamily="34" charset="0"/>
              </a:rPr>
              <a:t>medmor</a:t>
            </a:r>
            <a:r>
              <a:rPr lang="nb-NO" altLang="nb-NO" sz="2400" dirty="0">
                <a:solidFill>
                  <a:schemeClr val="tx1"/>
                </a:solidFill>
                <a:latin typeface="Arial" panose="020B0604020202020204" pitchFamily="34" charset="0"/>
                <a:cs typeface="Arial" panose="020B0604020202020204" pitchFamily="34" charset="0"/>
              </a:rPr>
              <a:t>” har ingen far og farsslekt. </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Adopsjonsloven</a:t>
            </a:r>
            <a:r>
              <a:rPr lang="nb-NO" altLang="nb-NO" sz="2400" dirty="0">
                <a:solidFill>
                  <a:schemeClr val="tx1"/>
                </a:solidFill>
                <a:latin typeface="Arial" panose="020B0604020202020204" pitchFamily="34" charset="0"/>
                <a:cs typeface="Arial" panose="020B0604020202020204" pitchFamily="34" charset="0"/>
              </a:rPr>
              <a:t>: To menn eller to kvinner kan adoptere utenlandske og norske barn på lik linje med mann og kvinne.</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Partnerskapsloven</a:t>
            </a:r>
            <a:r>
              <a:rPr lang="nb-NO" altLang="nb-NO" sz="2400" dirty="0">
                <a:solidFill>
                  <a:schemeClr val="tx1"/>
                </a:solidFill>
                <a:latin typeface="Arial" panose="020B0604020202020204" pitchFamily="34" charset="0"/>
                <a:cs typeface="Arial" panose="020B0604020202020204" pitchFamily="34" charset="0"/>
              </a:rPr>
              <a:t>: Avskaffet.</a:t>
            </a:r>
            <a:endParaRPr lang="nb-NO" altLang="nb-NO" sz="1100" dirty="0">
              <a:solidFill>
                <a:schemeClr val="tx1"/>
              </a:solidFill>
              <a:latin typeface="Arial" panose="020B0604020202020204" pitchFamily="34" charset="0"/>
              <a:cs typeface="Arial" panose="020B0604020202020204" pitchFamily="34" charset="0"/>
            </a:endParaRPr>
          </a:p>
        </p:txBody>
      </p:sp>
      <p:pic>
        <p:nvPicPr>
          <p:cNvPr id="4" name="Bil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1822320"/>
            <a:ext cx="2088232" cy="1174631"/>
          </a:xfrm>
          <a:prstGeom prst="rect">
            <a:avLst/>
          </a:prstGeom>
        </p:spPr>
      </p:pic>
    </p:spTree>
    <p:extLst>
      <p:ext uri="{BB962C8B-B14F-4D97-AF65-F5344CB8AC3E}">
        <p14:creationId xmlns:p14="http://schemas.microsoft.com/office/powerpoint/2010/main" val="171108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451693"/>
            <a:ext cx="8424936" cy="6232475"/>
          </a:xfrm>
          <a:prstGeom prst="rect">
            <a:avLst/>
          </a:prstGeom>
          <a:noFill/>
        </p:spPr>
        <p:txBody>
          <a:bodyPr wrap="square" rtlCol="0">
            <a:spAutoFit/>
          </a:bodyPr>
          <a:lstStyle/>
          <a:p>
            <a:pPr algn="ctr"/>
            <a:r>
              <a:rPr lang="nb-NO" altLang="nb-NO" sz="4000" b="1" dirty="0">
                <a:solidFill>
                  <a:srgbClr val="7030A0"/>
                </a:solidFill>
                <a:latin typeface="Arial Black" panose="020B0A04020102020204" pitchFamily="34" charset="0"/>
                <a:cs typeface="Arial" panose="020B0604020202020204" pitchFamily="34" charset="0"/>
              </a:rPr>
              <a:t>Uansvarlig saksbehandling</a:t>
            </a:r>
          </a:p>
          <a:p>
            <a:endParaRPr lang="nb-NO" altLang="nb-NO" sz="1400" dirty="0">
              <a:latin typeface="Arial" panose="020B0604020202020204" pitchFamily="34" charset="0"/>
              <a:cs typeface="Arial" panose="020B0604020202020204" pitchFamily="34" charset="0"/>
            </a:endParaRPr>
          </a:p>
          <a:p>
            <a:r>
              <a:rPr lang="nb-NO" altLang="nb-NO" sz="2400" b="1" dirty="0">
                <a:latin typeface="Arial" panose="020B0604020202020204" pitchFamily="34" charset="0"/>
                <a:cs typeface="Arial" panose="020B0604020202020204" pitchFamily="34" charset="0"/>
              </a:rPr>
              <a:t>1.</a:t>
            </a:r>
            <a:r>
              <a:rPr lang="nb-NO" altLang="nb-NO" sz="2400" dirty="0">
                <a:latin typeface="Arial" panose="020B0604020202020204" pitchFamily="34" charset="0"/>
                <a:cs typeface="Arial" panose="020B0604020202020204" pitchFamily="34" charset="0"/>
              </a:rPr>
              <a:t> De radikale lovendringene i 2008 ble vedtatt …</a:t>
            </a:r>
          </a:p>
          <a:p>
            <a:br>
              <a:rPr lang="nb-NO" altLang="nb-NO" sz="1100" dirty="0">
                <a:latin typeface="Arial" panose="020B0604020202020204" pitchFamily="34" charset="0"/>
                <a:cs typeface="Arial" panose="020B0604020202020204" pitchFamily="34" charset="0"/>
              </a:rPr>
            </a:br>
            <a:r>
              <a:rPr lang="nb-NO" altLang="nb-NO" sz="2600" dirty="0">
                <a:latin typeface="Arial" panose="020B0604020202020204" pitchFamily="34" charset="0"/>
                <a:cs typeface="Arial" panose="020B0604020202020204" pitchFamily="34" charset="0"/>
              </a:rPr>
              <a:t>	</a:t>
            </a:r>
            <a:r>
              <a:rPr lang="nb-NO" altLang="nb-NO" sz="2400" b="1" dirty="0">
                <a:latin typeface="Arial" panose="020B0604020202020204" pitchFamily="34" charset="0"/>
                <a:cs typeface="Arial" panose="020B0604020202020204" pitchFamily="34" charset="0"/>
              </a:rPr>
              <a:t>a) uten offentlig utredning (NOU),</a:t>
            </a:r>
            <a:br>
              <a:rPr lang="nb-NO" altLang="nb-NO" sz="2400" b="1"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	b) uten konsekvensanalyse,</a:t>
            </a:r>
            <a:br>
              <a:rPr lang="nb-NO" altLang="nb-NO" sz="2400" b="1"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	c) uten stortingsmelding.</a:t>
            </a:r>
            <a:br>
              <a:rPr lang="nb-NO" altLang="nb-NO" sz="2400" b="1" dirty="0">
                <a:latin typeface="Arial" panose="020B0604020202020204" pitchFamily="34" charset="0"/>
                <a:cs typeface="Arial" panose="020B0604020202020204" pitchFamily="34" charset="0"/>
              </a:rPr>
            </a:br>
            <a:endParaRPr lang="nb-NO" altLang="nb-NO" sz="1050" b="1" dirty="0">
              <a:latin typeface="Arial" panose="020B0604020202020204" pitchFamily="34" charset="0"/>
              <a:cs typeface="Arial" panose="020B0604020202020204" pitchFamily="34" charset="0"/>
            </a:endParaRPr>
          </a:p>
          <a:p>
            <a:r>
              <a:rPr lang="nb-NO" altLang="nb-NO" sz="2400" dirty="0">
                <a:latin typeface="Arial" panose="020B0604020202020204" pitchFamily="34" charset="0"/>
                <a:cs typeface="Arial" panose="020B0604020202020204" pitchFamily="34" charset="0"/>
              </a:rPr>
              <a:t>Alt manglet!  * Inge Lønning: «Undermåls saksbehandling».</a:t>
            </a:r>
            <a:endParaRPr lang="nb-NO" altLang="nb-NO" sz="2600" dirty="0">
              <a:latin typeface="Arial" panose="020B0604020202020204" pitchFamily="34" charset="0"/>
              <a:cs typeface="Arial" panose="020B0604020202020204" pitchFamily="34" charset="0"/>
            </a:endParaRPr>
          </a:p>
          <a:p>
            <a:endParaRPr lang="nb-NO" altLang="nb-NO" sz="1400" dirty="0">
              <a:latin typeface="Arial" panose="020B0604020202020204" pitchFamily="34" charset="0"/>
              <a:cs typeface="Arial" panose="020B0604020202020204" pitchFamily="34" charset="0"/>
            </a:endParaRPr>
          </a:p>
          <a:p>
            <a:r>
              <a:rPr lang="nb-NO" altLang="nb-NO" sz="2400" b="1" dirty="0">
                <a:latin typeface="Arial" panose="020B0604020202020204" pitchFamily="34" charset="0"/>
                <a:cs typeface="Arial" panose="020B0604020202020204" pitchFamily="34" charset="0"/>
              </a:rPr>
              <a:t>2.</a:t>
            </a:r>
            <a:r>
              <a:rPr lang="nb-NO" altLang="nb-NO" sz="2400" dirty="0">
                <a:latin typeface="Arial" panose="020B0604020202020204" pitchFamily="34" charset="0"/>
                <a:cs typeface="Arial" panose="020B0604020202020204" pitchFamily="34" charset="0"/>
              </a:rPr>
              <a:t> Brudd på et viktig prinsipp i FNs Barnekonvensjon:</a:t>
            </a:r>
          </a:p>
          <a:p>
            <a:r>
              <a:rPr lang="nb-NO" sz="2400" i="1" dirty="0">
                <a:latin typeface="Arial" panose="020B0604020202020204" pitchFamily="34" charset="0"/>
                <a:cs typeface="Arial" panose="020B0604020202020204" pitchFamily="34" charset="0"/>
              </a:rPr>
              <a:t>«Barnet skal, så langt det er mulig, ha rett til å kjenne sine foreldre og få omsorg fra dem.» </a:t>
            </a:r>
            <a:endParaRPr lang="nb-NO" altLang="nb-NO" sz="1600" dirty="0">
              <a:latin typeface="Arial" panose="020B0604020202020204" pitchFamily="34" charset="0"/>
              <a:cs typeface="Arial" panose="020B0604020202020204" pitchFamily="34" charset="0"/>
            </a:endParaRPr>
          </a:p>
          <a:p>
            <a:br>
              <a:rPr lang="nb-NO" altLang="nb-NO" sz="1400"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3. Avstemningen i Stortinget:</a:t>
            </a:r>
            <a:br>
              <a:rPr lang="nb-NO" altLang="nb-NO" sz="2400" b="1"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 </a:t>
            </a:r>
            <a:r>
              <a:rPr lang="nb-NO" altLang="nb-NO" sz="2400" dirty="0">
                <a:latin typeface="Arial" panose="020B0604020202020204" pitchFamily="34" charset="0"/>
                <a:cs typeface="Arial" panose="020B0604020202020204" pitchFamily="34" charset="0"/>
              </a:rPr>
              <a:t>Ap, SV og Venstre stemte enstemmig </a:t>
            </a:r>
            <a:r>
              <a:rPr lang="nb-NO" altLang="nb-NO" sz="2400" b="1" i="1" dirty="0">
                <a:latin typeface="Arial" panose="020B0604020202020204" pitchFamily="34" charset="0"/>
                <a:cs typeface="Arial" panose="020B0604020202020204" pitchFamily="34" charset="0"/>
              </a:rPr>
              <a:t>for</a:t>
            </a:r>
            <a:r>
              <a:rPr lang="nb-NO" altLang="nb-NO" sz="2400" dirty="0">
                <a:latin typeface="Arial" panose="020B0604020202020204" pitchFamily="34" charset="0"/>
                <a:cs typeface="Arial" panose="020B0604020202020204" pitchFamily="34" charset="0"/>
              </a:rPr>
              <a:t>.</a:t>
            </a:r>
          </a:p>
          <a:p>
            <a:r>
              <a:rPr lang="nb-NO" altLang="nb-NO" sz="2400" dirty="0">
                <a:latin typeface="Arial" panose="020B0604020202020204" pitchFamily="34" charset="0"/>
                <a:cs typeface="Arial" panose="020B0604020202020204" pitchFamily="34" charset="0"/>
              </a:rPr>
              <a:t>* Høyre og Senterpartiet var delt. </a:t>
            </a:r>
          </a:p>
          <a:p>
            <a:r>
              <a:rPr lang="nb-NO" altLang="nb-NO" sz="2400" dirty="0">
                <a:latin typeface="Arial" panose="020B0604020202020204" pitchFamily="34" charset="0"/>
                <a:cs typeface="Arial" panose="020B0604020202020204" pitchFamily="34" charset="0"/>
              </a:rPr>
              <a:t>* KrF og FrP stemte enstemmig </a:t>
            </a:r>
            <a:r>
              <a:rPr lang="nb-NO" altLang="nb-NO" sz="2400" b="1" i="1" dirty="0">
                <a:latin typeface="Arial" panose="020B0604020202020204" pitchFamily="34" charset="0"/>
                <a:cs typeface="Arial" panose="020B0604020202020204" pitchFamily="34" charset="0"/>
              </a:rPr>
              <a:t>mot</a:t>
            </a:r>
            <a:r>
              <a:rPr lang="nb-NO" altLang="nb-NO" sz="2400" dirty="0">
                <a:latin typeface="Arial" panose="020B0604020202020204" pitchFamily="34" charset="0"/>
                <a:cs typeface="Arial" panose="020B0604020202020204" pitchFamily="34" charset="0"/>
              </a:rPr>
              <a:t>. </a:t>
            </a:r>
            <a:endParaRPr lang="nb-NO" sz="2600" dirty="0"/>
          </a:p>
        </p:txBody>
      </p:sp>
      <p:pic>
        <p:nvPicPr>
          <p:cNvPr id="1026" name="Picture 2" descr="Storting - panorami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0456" y="4584759"/>
            <a:ext cx="3030988" cy="2273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8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innhold 2"/>
          <p:cNvSpPr txBox="1">
            <a:spLocks/>
          </p:cNvSpPr>
          <p:nvPr/>
        </p:nvSpPr>
        <p:spPr bwMode="auto">
          <a:xfrm>
            <a:off x="457200" y="1556792"/>
            <a:ext cx="843528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18288"/>
          <a:lstStyle>
            <a:lvl1pPr marL="273050" indent="-273050" eaLnBrk="0" hangingPunct="0">
              <a:spcBef>
                <a:spcPct val="20000"/>
              </a:spcBef>
              <a:buClr>
                <a:srgbClr val="9BBB5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9BBB5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8064A2"/>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9pPr>
          </a:lstStyle>
          <a:p>
            <a:pPr marL="0" indent="0" eaLnBrk="1" hangingPunct="1">
              <a:buClr>
                <a:srgbClr val="0BD0D9"/>
              </a:buClr>
              <a:buNone/>
            </a:pPr>
            <a:r>
              <a:rPr lang="nb-NO" altLang="nb-NO" sz="2000" b="1" dirty="0">
                <a:latin typeface="Arial" panose="020B0604020202020204" pitchFamily="34" charset="0"/>
                <a:cs typeface="Arial" panose="020B0604020202020204" pitchFamily="34" charset="0"/>
                <a:sym typeface="Wingdings"/>
              </a:rPr>
              <a:t>1.</a:t>
            </a:r>
            <a:r>
              <a:rPr lang="nb-NO" altLang="nb-NO" sz="2000" dirty="0">
                <a:latin typeface="Arial" panose="020B0604020202020204" pitchFamily="34" charset="0"/>
                <a:cs typeface="Arial" panose="020B0604020202020204" pitchFamily="34" charset="0"/>
                <a:sym typeface="Wingdings"/>
              </a:rPr>
              <a:t> </a:t>
            </a:r>
            <a:r>
              <a:rPr lang="nb-NO" altLang="nb-NO" sz="2200" b="1" dirty="0">
                <a:latin typeface="Arial" panose="020B0604020202020204" pitchFamily="34" charset="0"/>
                <a:cs typeface="Arial" panose="020B0604020202020204" pitchFamily="34" charset="0"/>
              </a:rPr>
              <a:t>EKTESKAPET</a:t>
            </a:r>
            <a:r>
              <a:rPr lang="nb-NO" altLang="nb-NO" sz="2200" dirty="0">
                <a:latin typeface="Arial" panose="020B0604020202020204" pitchFamily="34" charset="0"/>
                <a:cs typeface="Arial" panose="020B0604020202020204" pitchFamily="34" charset="0"/>
              </a:rPr>
              <a:t> er ingen skaperordning eller fast definert institusjon med konkrete kjennetegn. Ekteskapet er en elastisk institusjon, en «sosial konstruksjon», som det rådende stortings-flertall har mandat til å definere og omdefinere som de måtte ønske.</a:t>
            </a:r>
            <a:br>
              <a:rPr lang="nb-NO" altLang="nb-NO" sz="2200" dirty="0">
                <a:latin typeface="Arial" panose="020B0604020202020204" pitchFamily="34" charset="0"/>
                <a:cs typeface="Arial" panose="020B0604020202020204" pitchFamily="34" charset="0"/>
              </a:rPr>
            </a:br>
            <a:endParaRPr lang="nb-NO" altLang="nb-NO" sz="1200" dirty="0">
              <a:latin typeface="Arial" panose="020B0604020202020204" pitchFamily="34" charset="0"/>
              <a:cs typeface="Arial" panose="020B0604020202020204" pitchFamily="34" charset="0"/>
            </a:endParaRPr>
          </a:p>
          <a:p>
            <a:pPr marL="0" indent="0" eaLnBrk="1" hangingPunct="1">
              <a:buClr>
                <a:srgbClr val="0BD0D9"/>
              </a:buClr>
              <a:buNone/>
            </a:pPr>
            <a:r>
              <a:rPr lang="nb-NO" altLang="nb-NO" sz="2200" b="1" dirty="0">
                <a:latin typeface="Arial" panose="020B0604020202020204" pitchFamily="34" charset="0"/>
                <a:cs typeface="Arial" panose="020B0604020202020204" pitchFamily="34" charset="0"/>
                <a:sym typeface="Wingdings"/>
              </a:rPr>
              <a:t>		2.</a:t>
            </a:r>
            <a:r>
              <a:rPr lang="nb-NO" altLang="nb-NO" sz="2200" dirty="0">
                <a:latin typeface="Arial" panose="020B0604020202020204" pitchFamily="34" charset="0"/>
                <a:cs typeface="Arial" panose="020B0604020202020204" pitchFamily="34" charset="0"/>
                <a:sym typeface="Wingdings"/>
              </a:rPr>
              <a:t> </a:t>
            </a:r>
            <a:r>
              <a:rPr lang="nb-NO" altLang="nb-NO" sz="2200" b="1" dirty="0">
                <a:latin typeface="Arial" panose="020B0604020202020204" pitchFamily="34" charset="0"/>
                <a:cs typeface="Arial" panose="020B0604020202020204" pitchFamily="34" charset="0"/>
              </a:rPr>
              <a:t>RELASJONEN </a:t>
            </a:r>
            <a:r>
              <a:rPr lang="nb-NO" altLang="nb-NO" sz="2200" dirty="0">
                <a:latin typeface="Arial" panose="020B0604020202020204" pitchFamily="34" charset="0"/>
                <a:cs typeface="Arial" panose="020B0604020202020204" pitchFamily="34" charset="0"/>
              </a:rPr>
              <a:t>mellom mor, far og barn er ikke 			unik. Den kan like godt erstattes av andre 				relasjoner. Mor-far-barn-relasjonen er bare én 			variant blant andre like naturlige og verdifulle 			«normalvarianter». </a:t>
            </a:r>
            <a:br>
              <a:rPr lang="nb-NO" altLang="nb-NO" sz="2200" dirty="0">
                <a:latin typeface="Arial" panose="020B0604020202020204" pitchFamily="34" charset="0"/>
                <a:cs typeface="Arial" panose="020B0604020202020204" pitchFamily="34" charset="0"/>
              </a:rPr>
            </a:br>
            <a:endParaRPr lang="nb-NO" altLang="nb-NO" sz="1200" dirty="0">
              <a:latin typeface="Arial" panose="020B0604020202020204" pitchFamily="34" charset="0"/>
              <a:cs typeface="Arial" panose="020B0604020202020204" pitchFamily="34" charset="0"/>
            </a:endParaRPr>
          </a:p>
          <a:p>
            <a:pPr marL="0" indent="0" eaLnBrk="1" hangingPunct="1">
              <a:buClr>
                <a:srgbClr val="0BD0D9"/>
              </a:buClr>
              <a:buNone/>
            </a:pPr>
            <a:r>
              <a:rPr lang="nb-NO" altLang="nb-NO" sz="2200" b="1" dirty="0">
                <a:latin typeface="Arial" panose="020B0604020202020204" pitchFamily="34" charset="0"/>
                <a:cs typeface="Arial" panose="020B0604020202020204" pitchFamily="34" charset="0"/>
                <a:sym typeface="Wingdings"/>
              </a:rPr>
              <a:t>3.</a:t>
            </a:r>
            <a:r>
              <a:rPr lang="nb-NO" altLang="nb-NO" sz="2200" dirty="0">
                <a:latin typeface="Arial" panose="020B0604020202020204" pitchFamily="34" charset="0"/>
                <a:cs typeface="Arial" panose="020B0604020202020204" pitchFamily="34" charset="0"/>
                <a:sym typeface="Wingdings"/>
              </a:rPr>
              <a:t> </a:t>
            </a:r>
            <a:r>
              <a:rPr lang="nb-NO" altLang="nb-NO" sz="2200" b="1" dirty="0">
                <a:latin typeface="Arial" panose="020B0604020202020204" pitchFamily="34" charset="0"/>
                <a:cs typeface="Arial" panose="020B0604020202020204" pitchFamily="34" charset="0"/>
              </a:rPr>
              <a:t>BLODSBÅND, SLEKT, ARV</a:t>
            </a:r>
            <a:r>
              <a:rPr lang="nb-NO" altLang="nb-NO" sz="2200" dirty="0">
                <a:latin typeface="Arial" panose="020B0604020202020204" pitchFamily="34" charset="0"/>
                <a:cs typeface="Arial" panose="020B0604020202020204" pitchFamily="34" charset="0"/>
              </a:rPr>
              <a:t>, gener og biologisk tilhørighet er uvesentlig i et menneskes liv. Sammenhengen mellom seksualitet og fruktbarhet, barn, foreldreskap og familie er uten betydning. Det som er viktig for barn, er at de har gode omsorgspersoner.</a:t>
            </a:r>
          </a:p>
          <a:p>
            <a:pPr eaLnBrk="1" hangingPunct="1">
              <a:lnSpc>
                <a:spcPct val="90000"/>
              </a:lnSpc>
              <a:buClr>
                <a:srgbClr val="0BD0D9"/>
              </a:buClr>
              <a:buFont typeface="Wingdings 2" pitchFamily="18" charset="2"/>
              <a:buNone/>
            </a:pPr>
            <a:endParaRPr lang="nb-NO" altLang="nb-NO" sz="2400" dirty="0">
              <a:latin typeface="Maiandra GD" pitchFamily="34" charset="0"/>
            </a:endParaRPr>
          </a:p>
        </p:txBody>
      </p:sp>
      <p:sp>
        <p:nvSpPr>
          <p:cNvPr id="2" name="TekstSylinder 1"/>
          <p:cNvSpPr txBox="1"/>
          <p:nvPr/>
        </p:nvSpPr>
        <p:spPr>
          <a:xfrm>
            <a:off x="323528" y="325105"/>
            <a:ext cx="8568952" cy="1015663"/>
          </a:xfrm>
          <a:prstGeom prst="rect">
            <a:avLst/>
          </a:prstGeom>
          <a:noFill/>
        </p:spPr>
        <p:txBody>
          <a:bodyPr wrap="square" rtlCol="0">
            <a:spAutoFit/>
          </a:bodyPr>
          <a:lstStyle/>
          <a:p>
            <a:pPr algn="ctr"/>
            <a:r>
              <a:rPr lang="nb-NO" sz="3600" dirty="0">
                <a:solidFill>
                  <a:srgbClr val="7030A0"/>
                </a:solidFill>
                <a:latin typeface="Arial Black" panose="020B0A04020102020204" pitchFamily="34" charset="0"/>
              </a:rPr>
              <a:t>Usannheter om ekteskap og barn </a:t>
            </a:r>
            <a:br>
              <a:rPr lang="nb-NO" sz="3600" dirty="0">
                <a:solidFill>
                  <a:srgbClr val="7030A0"/>
                </a:solidFill>
                <a:latin typeface="Arial Black" panose="020B0A04020102020204" pitchFamily="34" charset="0"/>
              </a:rPr>
            </a:br>
            <a:r>
              <a:rPr lang="nb-NO" sz="2400" dirty="0">
                <a:solidFill>
                  <a:srgbClr val="7030A0"/>
                </a:solidFill>
                <a:latin typeface="Arial Black" panose="020B0A04020102020204" pitchFamily="34" charset="0"/>
              </a:rPr>
              <a:t>som norsk familielovgivning nå bygger på</a:t>
            </a:r>
          </a:p>
        </p:txBody>
      </p:sp>
      <p:pic>
        <p:nvPicPr>
          <p:cNvPr id="3" name="Bild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331" y="3284984"/>
            <a:ext cx="1743397" cy="1512168"/>
          </a:xfrm>
          <a:prstGeom prst="rect">
            <a:avLst/>
          </a:prstGeom>
        </p:spPr>
      </p:pic>
    </p:spTree>
    <p:extLst>
      <p:ext uri="{BB962C8B-B14F-4D97-AF65-F5344CB8AC3E}">
        <p14:creationId xmlns:p14="http://schemas.microsoft.com/office/powerpoint/2010/main" val="419493606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tel 1"/>
          <p:cNvSpPr>
            <a:spLocks noGrp="1"/>
          </p:cNvSpPr>
          <p:nvPr>
            <p:ph type="title"/>
          </p:nvPr>
        </p:nvSpPr>
        <p:spPr>
          <a:xfrm>
            <a:off x="899592" y="836712"/>
            <a:ext cx="8064896" cy="792088"/>
          </a:xfrm>
        </p:spPr>
        <p:txBody>
          <a:bodyPr/>
          <a:lstStyle/>
          <a:p>
            <a:pPr>
              <a:defRPr/>
            </a:pPr>
            <a:r>
              <a:rPr lang="nb-NO" sz="3600" dirty="0">
                <a:solidFill>
                  <a:srgbClr val="7030A0"/>
                </a:solidFill>
                <a:latin typeface="Arial Black" panose="020B0A04020102020204" pitchFamily="34" charset="0"/>
              </a:rPr>
              <a:t>Samlivsdebatten i</a:t>
            </a:r>
            <a:r>
              <a:rPr lang="nb-NO" sz="5400" dirty="0">
                <a:solidFill>
                  <a:srgbClr val="7030A0"/>
                </a:solidFill>
                <a:latin typeface="Arial Black" panose="020B0A04020102020204" pitchFamily="34" charset="0"/>
              </a:rPr>
              <a:t> </a:t>
            </a:r>
            <a:br>
              <a:rPr lang="nb-NO" dirty="0">
                <a:solidFill>
                  <a:srgbClr val="7030A0"/>
                </a:solidFill>
                <a:latin typeface="Arial Black" panose="020B0A04020102020204" pitchFamily="34" charset="0"/>
              </a:rPr>
            </a:br>
            <a:r>
              <a:rPr lang="nb-NO" dirty="0">
                <a:solidFill>
                  <a:srgbClr val="7030A0"/>
                </a:solidFill>
                <a:latin typeface="Arial Black" panose="020B0A04020102020204" pitchFamily="34" charset="0"/>
              </a:rPr>
              <a:t>Den norske kirke</a:t>
            </a:r>
            <a:endParaRPr lang="nb-NO" sz="7200" dirty="0">
              <a:solidFill>
                <a:srgbClr val="7030A0"/>
              </a:solidFill>
              <a:latin typeface="Arial Black" panose="020B0A04020102020204" pitchFamily="34" charset="0"/>
            </a:endParaRPr>
          </a:p>
        </p:txBody>
      </p:sp>
      <p:sp>
        <p:nvSpPr>
          <p:cNvPr id="14" name="Pil høyre 13"/>
          <p:cNvSpPr/>
          <p:nvPr/>
        </p:nvSpPr>
        <p:spPr>
          <a:xfrm>
            <a:off x="-108520" y="3798332"/>
            <a:ext cx="9073008" cy="72008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TekstSylinder 15"/>
          <p:cNvSpPr txBox="1"/>
          <p:nvPr/>
        </p:nvSpPr>
        <p:spPr>
          <a:xfrm>
            <a:off x="179512" y="3912731"/>
            <a:ext cx="9001000" cy="492443"/>
          </a:xfrm>
          <a:prstGeom prst="rect">
            <a:avLst/>
          </a:prstGeom>
          <a:noFill/>
        </p:spPr>
        <p:txBody>
          <a:bodyPr wrap="square" rtlCol="0">
            <a:spAutoFit/>
          </a:bodyPr>
          <a:lstStyle/>
          <a:p>
            <a:r>
              <a:rPr lang="nb-NO" sz="2400" b="1" dirty="0">
                <a:solidFill>
                  <a:schemeClr val="bg1"/>
                </a:solidFill>
                <a:latin typeface="+mj-lt"/>
              </a:rPr>
              <a:t>Fra </a:t>
            </a:r>
            <a:r>
              <a:rPr lang="nb-NO" sz="2400" b="1" dirty="0" err="1">
                <a:solidFill>
                  <a:schemeClr val="bg1"/>
                </a:solidFill>
                <a:latin typeface="+mj-lt"/>
              </a:rPr>
              <a:t>ca</a:t>
            </a:r>
            <a:r>
              <a:rPr lang="nb-NO" sz="2400" b="1" dirty="0">
                <a:solidFill>
                  <a:schemeClr val="bg1"/>
                </a:solidFill>
                <a:latin typeface="+mj-lt"/>
              </a:rPr>
              <a:t> 1990   •   1997  </a:t>
            </a:r>
            <a:r>
              <a:rPr lang="nb-NO" sz="2400" b="1" dirty="0">
                <a:solidFill>
                  <a:schemeClr val="bg1"/>
                </a:solidFill>
              </a:rPr>
              <a:t>•    </a:t>
            </a:r>
            <a:r>
              <a:rPr lang="nb-NO" sz="2400" b="1" dirty="0">
                <a:solidFill>
                  <a:schemeClr val="bg1"/>
                </a:solidFill>
                <a:latin typeface="+mj-lt"/>
              </a:rPr>
              <a:t>2004-2007</a:t>
            </a:r>
            <a:r>
              <a:rPr lang="nb-NO" b="1" dirty="0">
                <a:latin typeface="+mj-lt"/>
              </a:rPr>
              <a:t>       </a:t>
            </a:r>
            <a:r>
              <a:rPr lang="nb-NO" sz="2400" b="1" dirty="0">
                <a:solidFill>
                  <a:schemeClr val="bg1"/>
                </a:solidFill>
              </a:rPr>
              <a:t>•</a:t>
            </a:r>
            <a:r>
              <a:rPr lang="nb-NO" b="1" dirty="0">
                <a:latin typeface="+mj-lt"/>
              </a:rPr>
              <a:t>      </a:t>
            </a:r>
            <a:r>
              <a:rPr lang="nb-NO" sz="2400" b="1" dirty="0">
                <a:solidFill>
                  <a:schemeClr val="bg1"/>
                </a:solidFill>
                <a:latin typeface="+mj-lt"/>
              </a:rPr>
              <a:t>2013 </a:t>
            </a:r>
            <a:r>
              <a:rPr lang="nb-NO" sz="2400" b="1" dirty="0">
                <a:solidFill>
                  <a:schemeClr val="bg1"/>
                </a:solidFill>
              </a:rPr>
              <a:t>•</a:t>
            </a:r>
            <a:r>
              <a:rPr lang="nb-NO" b="1" dirty="0">
                <a:latin typeface="+mj-lt"/>
              </a:rPr>
              <a:t>  </a:t>
            </a:r>
            <a:r>
              <a:rPr lang="nb-NO" sz="2400" b="1" dirty="0">
                <a:solidFill>
                  <a:schemeClr val="bg1"/>
                </a:solidFill>
                <a:latin typeface="+mj-lt"/>
              </a:rPr>
              <a:t>2017    </a:t>
            </a:r>
            <a:r>
              <a:rPr lang="nb-NO" sz="2600" b="1" dirty="0">
                <a:solidFill>
                  <a:schemeClr val="bg1"/>
                </a:solidFill>
                <a:latin typeface="+mj-lt"/>
              </a:rPr>
              <a:t>  </a:t>
            </a:r>
            <a:r>
              <a:rPr lang="nb-NO" sz="2500" b="1" dirty="0">
                <a:solidFill>
                  <a:schemeClr val="bg1"/>
                </a:solidFill>
                <a:latin typeface="+mj-lt"/>
              </a:rPr>
              <a:t> </a:t>
            </a:r>
            <a:r>
              <a:rPr lang="nb-NO" sz="2400" b="1" dirty="0">
                <a:solidFill>
                  <a:schemeClr val="bg1"/>
                </a:solidFill>
                <a:latin typeface="+mj-lt"/>
              </a:rPr>
              <a:t> ?</a:t>
            </a:r>
            <a:endParaRPr lang="nb-NO" b="1" dirty="0">
              <a:solidFill>
                <a:schemeClr val="bg1"/>
              </a:solidFill>
              <a:latin typeface="+mj-lt"/>
            </a:endParaRPr>
          </a:p>
        </p:txBody>
      </p:sp>
      <p:sp>
        <p:nvSpPr>
          <p:cNvPr id="18" name="TekstSylinder 17"/>
          <p:cNvSpPr txBox="1"/>
          <p:nvPr/>
        </p:nvSpPr>
        <p:spPr>
          <a:xfrm>
            <a:off x="395536" y="1844824"/>
            <a:ext cx="2520280" cy="1569660"/>
          </a:xfrm>
          <a:prstGeom prst="rect">
            <a:avLst/>
          </a:prstGeom>
          <a:noFill/>
        </p:spPr>
        <p:txBody>
          <a:bodyPr wrap="square" rtlCol="0">
            <a:spAutoFit/>
          </a:bodyPr>
          <a:lstStyle/>
          <a:p>
            <a:r>
              <a:rPr lang="nb-NO" sz="2400" dirty="0">
                <a:latin typeface="+mj-lt"/>
              </a:rPr>
              <a:t>Diskusjonen om homofilt samliv </a:t>
            </a:r>
            <a:br>
              <a:rPr lang="nb-NO" sz="2400" dirty="0">
                <a:latin typeface="+mj-lt"/>
              </a:rPr>
            </a:br>
            <a:r>
              <a:rPr lang="nb-NO" sz="2400" dirty="0">
                <a:latin typeface="+mj-lt"/>
              </a:rPr>
              <a:t>startet i kirkelige </a:t>
            </a:r>
            <a:br>
              <a:rPr lang="nb-NO" sz="2400" dirty="0">
                <a:latin typeface="+mj-lt"/>
              </a:rPr>
            </a:br>
            <a:r>
              <a:rPr lang="nb-NO" sz="2400" dirty="0">
                <a:latin typeface="+mj-lt"/>
              </a:rPr>
              <a:t>organer.</a:t>
            </a:r>
          </a:p>
        </p:txBody>
      </p:sp>
      <p:cxnSp>
        <p:nvCxnSpPr>
          <p:cNvPr id="20" name="Rett linje 19"/>
          <p:cNvCxnSpPr/>
          <p:nvPr/>
        </p:nvCxnSpPr>
        <p:spPr>
          <a:xfrm>
            <a:off x="1403648" y="3484934"/>
            <a:ext cx="0" cy="402431"/>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29" name="Rektangel 28"/>
          <p:cNvSpPr/>
          <p:nvPr/>
        </p:nvSpPr>
        <p:spPr>
          <a:xfrm>
            <a:off x="899592" y="4883676"/>
            <a:ext cx="3096344" cy="1569660"/>
          </a:xfrm>
          <a:prstGeom prst="rect">
            <a:avLst/>
          </a:prstGeom>
        </p:spPr>
        <p:txBody>
          <a:bodyPr wrap="square">
            <a:spAutoFit/>
          </a:bodyPr>
          <a:lstStyle/>
          <a:p>
            <a:pPr lvl="0"/>
            <a:r>
              <a:rPr lang="nb-NO" altLang="nb-NO" sz="2400" dirty="0">
                <a:solidFill>
                  <a:prstClr val="black"/>
                </a:solidFill>
                <a:latin typeface="Arial" panose="020B0604020202020204" pitchFamily="34" charset="0"/>
                <a:cs typeface="Arial" panose="020B0604020202020204" pitchFamily="34" charset="0"/>
              </a:rPr>
              <a:t>Bispeutredning: </a:t>
            </a:r>
            <a:r>
              <a:rPr lang="nb-NO" sz="2400" dirty="0">
                <a:solidFill>
                  <a:prstClr val="black"/>
                </a:solidFill>
                <a:latin typeface="Arial" panose="020B0604020202020204" pitchFamily="34" charset="0"/>
                <a:cs typeface="Arial" panose="020B0604020202020204" pitchFamily="34" charset="0"/>
              </a:rPr>
              <a:t>Like- kjønnet ekteskap vil være «kirkesplittende vranglære». </a:t>
            </a:r>
            <a:endParaRPr lang="nb-NO" sz="2400" dirty="0">
              <a:solidFill>
                <a:prstClr val="black"/>
              </a:solidFill>
            </a:endParaRPr>
          </a:p>
        </p:txBody>
      </p:sp>
      <p:sp>
        <p:nvSpPr>
          <p:cNvPr id="30" name="TekstSylinder 29"/>
          <p:cNvSpPr txBox="1"/>
          <p:nvPr/>
        </p:nvSpPr>
        <p:spPr>
          <a:xfrm>
            <a:off x="3131840" y="1844824"/>
            <a:ext cx="2880320" cy="1569660"/>
          </a:xfrm>
          <a:prstGeom prst="rect">
            <a:avLst/>
          </a:prstGeom>
          <a:noFill/>
        </p:spPr>
        <p:txBody>
          <a:bodyPr wrap="square" rtlCol="0">
            <a:spAutoFit/>
          </a:bodyPr>
          <a:lstStyle/>
          <a:p>
            <a:r>
              <a:rPr lang="nb-NO" sz="2400" dirty="0">
                <a:latin typeface="+mj-lt"/>
              </a:rPr>
              <a:t>Bispemøtet, Lære- nemnda og Kirke-møtet avviste like-kjønnet ekteskap.</a:t>
            </a:r>
          </a:p>
        </p:txBody>
      </p:sp>
      <p:cxnSp>
        <p:nvCxnSpPr>
          <p:cNvPr id="31" name="Rett linje 30"/>
          <p:cNvCxnSpPr>
            <a:cxnSpLocks/>
          </p:cNvCxnSpPr>
          <p:nvPr/>
        </p:nvCxnSpPr>
        <p:spPr>
          <a:xfrm flipV="1">
            <a:off x="2771801" y="4464468"/>
            <a:ext cx="72007" cy="444042"/>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cxnSp>
        <p:nvCxnSpPr>
          <p:cNvPr id="36" name="Rett linje 35"/>
          <p:cNvCxnSpPr/>
          <p:nvPr/>
        </p:nvCxnSpPr>
        <p:spPr>
          <a:xfrm>
            <a:off x="4391980" y="3510300"/>
            <a:ext cx="0" cy="402436"/>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41" name="TekstSylinder 40"/>
          <p:cNvSpPr txBox="1"/>
          <p:nvPr/>
        </p:nvSpPr>
        <p:spPr>
          <a:xfrm>
            <a:off x="5364088" y="4876140"/>
            <a:ext cx="2820161" cy="1569660"/>
          </a:xfrm>
          <a:prstGeom prst="rect">
            <a:avLst/>
          </a:prstGeom>
          <a:noFill/>
        </p:spPr>
        <p:txBody>
          <a:bodyPr wrap="square" rtlCol="0">
            <a:spAutoFit/>
          </a:bodyPr>
          <a:lstStyle/>
          <a:p>
            <a:r>
              <a:rPr lang="nb-NO" sz="2400" dirty="0">
                <a:latin typeface="+mj-lt"/>
              </a:rPr>
              <a:t>Et kirkelig samlivs-utvalg anbefalte kjønnsnøytral teologi og liturgi.</a:t>
            </a:r>
          </a:p>
        </p:txBody>
      </p:sp>
      <p:cxnSp>
        <p:nvCxnSpPr>
          <p:cNvPr id="52" name="Rett linje 51"/>
          <p:cNvCxnSpPr>
            <a:cxnSpLocks/>
          </p:cNvCxnSpPr>
          <p:nvPr/>
        </p:nvCxnSpPr>
        <p:spPr>
          <a:xfrm flipV="1">
            <a:off x="6516216" y="4463526"/>
            <a:ext cx="0" cy="444984"/>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17" name="TekstSylinder 16"/>
          <p:cNvSpPr txBox="1"/>
          <p:nvPr/>
        </p:nvSpPr>
        <p:spPr>
          <a:xfrm>
            <a:off x="6012160" y="2204864"/>
            <a:ext cx="3096344" cy="1200329"/>
          </a:xfrm>
          <a:prstGeom prst="rect">
            <a:avLst/>
          </a:prstGeom>
          <a:noFill/>
        </p:spPr>
        <p:txBody>
          <a:bodyPr wrap="square" rtlCol="0">
            <a:spAutoFit/>
          </a:bodyPr>
          <a:lstStyle/>
          <a:p>
            <a:r>
              <a:rPr lang="nb-NO" sz="2400" dirty="0">
                <a:latin typeface="+mj-lt"/>
              </a:rPr>
              <a:t>Kirkemøtet vedtok å innføre likekjønnet teologi og liturgi.</a:t>
            </a:r>
          </a:p>
        </p:txBody>
      </p:sp>
      <p:cxnSp>
        <p:nvCxnSpPr>
          <p:cNvPr id="19" name="Rett linje 18"/>
          <p:cNvCxnSpPr>
            <a:cxnSpLocks/>
          </p:cNvCxnSpPr>
          <p:nvPr/>
        </p:nvCxnSpPr>
        <p:spPr>
          <a:xfrm>
            <a:off x="7452320" y="3484934"/>
            <a:ext cx="0" cy="427797"/>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pic>
        <p:nvPicPr>
          <p:cNvPr id="2050" name="Picture 2" descr="https://upload.wikimedia.org/wikipedia/commons/thumb/8/8f/Den_norske_kirkes_v%C3%A5pen.svg/200px-Den_norske_kirkes_v%C3%A5pen.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93296"/>
            <a:ext cx="1008574" cy="1235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73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9" grpId="0"/>
      <p:bldP spid="30" grpId="0"/>
      <p:bldP spid="41"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0" y="2710661"/>
            <a:ext cx="9144000" cy="1938992"/>
          </a:xfrm>
          <a:prstGeom prst="rect">
            <a:avLst/>
          </a:prstGeom>
          <a:noFill/>
        </p:spPr>
        <p:txBody>
          <a:bodyPr wrap="square" rtlCol="0">
            <a:spAutoFit/>
          </a:bodyPr>
          <a:lstStyle/>
          <a:p>
            <a:pPr algn="ctr">
              <a:lnSpc>
                <a:spcPct val="150000"/>
              </a:lnSpc>
            </a:pPr>
            <a:r>
              <a:rPr lang="nb-NO" sz="2000" dirty="0">
                <a:solidFill>
                  <a:srgbClr val="C00000"/>
                </a:solidFill>
                <a:latin typeface="+mj-lt"/>
              </a:rPr>
              <a:t>«Derfor skal </a:t>
            </a:r>
            <a:r>
              <a:rPr lang="nb-NO" sz="2000" b="1" u="sng" dirty="0">
                <a:solidFill>
                  <a:srgbClr val="C00000"/>
                </a:solidFill>
                <a:latin typeface="+mj-lt"/>
              </a:rPr>
              <a:t>mannen</a:t>
            </a:r>
            <a:r>
              <a:rPr lang="nb-NO" sz="2000" b="1" dirty="0">
                <a:solidFill>
                  <a:srgbClr val="C00000"/>
                </a:solidFill>
                <a:latin typeface="+mj-lt"/>
              </a:rPr>
              <a:t>  </a:t>
            </a:r>
            <a:r>
              <a:rPr lang="nb-NO" sz="2000" b="1" u="sng" dirty="0">
                <a:solidFill>
                  <a:srgbClr val="C00000"/>
                </a:solidFill>
                <a:latin typeface="+mj-lt"/>
              </a:rPr>
              <a:t>forlate</a:t>
            </a:r>
            <a:r>
              <a:rPr lang="nb-NO" sz="2000" b="1" dirty="0">
                <a:solidFill>
                  <a:srgbClr val="C00000"/>
                </a:solidFill>
                <a:latin typeface="+mj-lt"/>
              </a:rPr>
              <a:t> </a:t>
            </a:r>
          </a:p>
          <a:p>
            <a:pPr algn="ctr">
              <a:lnSpc>
                <a:spcPct val="150000"/>
              </a:lnSpc>
            </a:pPr>
            <a:r>
              <a:rPr lang="nb-NO" sz="2000" b="1" u="sng" dirty="0">
                <a:solidFill>
                  <a:srgbClr val="C00000"/>
                </a:solidFill>
                <a:latin typeface="+mj-lt"/>
              </a:rPr>
              <a:t>sin far og sin mor</a:t>
            </a:r>
            <a:r>
              <a:rPr lang="nb-NO" sz="2000" b="1" dirty="0">
                <a:solidFill>
                  <a:srgbClr val="C00000"/>
                </a:solidFill>
                <a:latin typeface="+mj-lt"/>
              </a:rPr>
              <a:t> </a:t>
            </a:r>
            <a:r>
              <a:rPr lang="nb-NO" sz="2000" dirty="0">
                <a:solidFill>
                  <a:srgbClr val="C00000"/>
                </a:solidFill>
                <a:latin typeface="+mj-lt"/>
              </a:rPr>
              <a:t>og</a:t>
            </a:r>
          </a:p>
          <a:p>
            <a:pPr algn="ctr">
              <a:lnSpc>
                <a:spcPct val="150000"/>
              </a:lnSpc>
            </a:pPr>
            <a:r>
              <a:rPr lang="nb-NO" sz="2000" b="1" u="sng" dirty="0">
                <a:solidFill>
                  <a:srgbClr val="C00000"/>
                </a:solidFill>
                <a:latin typeface="+mj-lt"/>
              </a:rPr>
              <a:t>holde fast ved</a:t>
            </a:r>
            <a:r>
              <a:rPr lang="nb-NO" sz="2000" b="1" dirty="0">
                <a:solidFill>
                  <a:srgbClr val="C00000"/>
                </a:solidFill>
                <a:latin typeface="+mj-lt"/>
              </a:rPr>
              <a:t>  </a:t>
            </a:r>
            <a:r>
              <a:rPr lang="nb-NO" sz="2000" b="1" u="sng" dirty="0">
                <a:solidFill>
                  <a:srgbClr val="C00000"/>
                </a:solidFill>
                <a:latin typeface="+mj-lt"/>
              </a:rPr>
              <a:t>sin kvinne</a:t>
            </a:r>
            <a:r>
              <a:rPr lang="nb-NO" sz="2000" b="1" dirty="0">
                <a:solidFill>
                  <a:srgbClr val="C00000"/>
                </a:solidFill>
                <a:latin typeface="+mj-lt"/>
              </a:rPr>
              <a:t>, </a:t>
            </a:r>
          </a:p>
          <a:p>
            <a:pPr algn="ctr">
              <a:lnSpc>
                <a:spcPct val="150000"/>
              </a:lnSpc>
            </a:pPr>
            <a:r>
              <a:rPr lang="nb-NO" sz="2000" dirty="0">
                <a:solidFill>
                  <a:srgbClr val="C00000"/>
                </a:solidFill>
                <a:latin typeface="+mj-lt"/>
              </a:rPr>
              <a:t>og</a:t>
            </a:r>
            <a:r>
              <a:rPr lang="nb-NO" sz="2000" b="1" dirty="0">
                <a:solidFill>
                  <a:srgbClr val="C00000"/>
                </a:solidFill>
                <a:latin typeface="+mj-lt"/>
              </a:rPr>
              <a:t> </a:t>
            </a:r>
            <a:r>
              <a:rPr lang="nb-NO" sz="2000" b="1" u="sng" dirty="0">
                <a:solidFill>
                  <a:srgbClr val="C00000"/>
                </a:solidFill>
                <a:latin typeface="+mj-lt"/>
              </a:rPr>
              <a:t>de to</a:t>
            </a:r>
            <a:r>
              <a:rPr lang="nb-NO" sz="2000" b="1" dirty="0">
                <a:solidFill>
                  <a:srgbClr val="C00000"/>
                </a:solidFill>
                <a:latin typeface="+mj-lt"/>
              </a:rPr>
              <a:t> </a:t>
            </a:r>
            <a:r>
              <a:rPr lang="nb-NO" sz="2000" dirty="0">
                <a:solidFill>
                  <a:srgbClr val="C00000"/>
                </a:solidFill>
                <a:latin typeface="+mj-lt"/>
              </a:rPr>
              <a:t>skal</a:t>
            </a:r>
            <a:r>
              <a:rPr lang="nb-NO" sz="2000" b="1" dirty="0">
                <a:solidFill>
                  <a:srgbClr val="C00000"/>
                </a:solidFill>
                <a:latin typeface="+mj-lt"/>
              </a:rPr>
              <a:t> </a:t>
            </a:r>
            <a:r>
              <a:rPr lang="nb-NO" sz="2000" b="1" u="sng" dirty="0">
                <a:solidFill>
                  <a:srgbClr val="C00000"/>
                </a:solidFill>
                <a:latin typeface="+mj-lt"/>
              </a:rPr>
              <a:t>være</a:t>
            </a:r>
            <a:r>
              <a:rPr lang="nb-NO" sz="2000" b="1" dirty="0">
                <a:solidFill>
                  <a:srgbClr val="C00000"/>
                </a:solidFill>
                <a:latin typeface="+mj-lt"/>
              </a:rPr>
              <a:t>  </a:t>
            </a:r>
            <a:r>
              <a:rPr lang="nb-NO" sz="2000" b="1" u="sng" dirty="0">
                <a:solidFill>
                  <a:srgbClr val="C00000"/>
                </a:solidFill>
                <a:latin typeface="+mj-lt"/>
              </a:rPr>
              <a:t>én kropp</a:t>
            </a:r>
            <a:r>
              <a:rPr lang="nb-NO" sz="2000" dirty="0">
                <a:solidFill>
                  <a:srgbClr val="C00000"/>
                </a:solidFill>
              </a:rPr>
              <a:t>.</a:t>
            </a:r>
            <a:r>
              <a:rPr lang="nb-NO" sz="2000" dirty="0">
                <a:solidFill>
                  <a:srgbClr val="C00000"/>
                </a:solidFill>
                <a:latin typeface="Arial" panose="020B0604020202020204" pitchFamily="34" charset="0"/>
                <a:cs typeface="Arial" panose="020B0604020202020204" pitchFamily="34" charset="0"/>
              </a:rPr>
              <a:t>»</a:t>
            </a:r>
          </a:p>
        </p:txBody>
      </p:sp>
      <p:sp>
        <p:nvSpPr>
          <p:cNvPr id="3" name="TekstSylinder 2"/>
          <p:cNvSpPr txBox="1"/>
          <p:nvPr/>
        </p:nvSpPr>
        <p:spPr>
          <a:xfrm>
            <a:off x="0" y="980728"/>
            <a:ext cx="9144000" cy="738664"/>
          </a:xfrm>
          <a:prstGeom prst="rect">
            <a:avLst/>
          </a:prstGeom>
          <a:noFill/>
        </p:spPr>
        <p:txBody>
          <a:bodyPr wrap="square" rtlCol="0">
            <a:spAutoFit/>
          </a:bodyPr>
          <a:lstStyle/>
          <a:p>
            <a:pPr algn="ctr"/>
            <a:r>
              <a:rPr lang="nb-NO" sz="2400" b="1" dirty="0">
                <a:latin typeface="+mj-lt"/>
              </a:rPr>
              <a:t>1 Mos 2,24  </a:t>
            </a:r>
            <a:r>
              <a:rPr lang="nb-NO" sz="2400" b="1" dirty="0">
                <a:latin typeface="+mj-lt"/>
                <a:sym typeface="Wingdings"/>
              </a:rPr>
              <a:t> </a:t>
            </a:r>
            <a:r>
              <a:rPr lang="nb-NO" sz="2400" b="1" dirty="0">
                <a:latin typeface="+mj-lt"/>
              </a:rPr>
              <a:t> Matt 19,5  </a:t>
            </a:r>
            <a:r>
              <a:rPr lang="nb-NO" sz="2400" b="1" dirty="0">
                <a:latin typeface="+mj-lt"/>
                <a:sym typeface="Wingdings"/>
              </a:rPr>
              <a:t> </a:t>
            </a:r>
            <a:r>
              <a:rPr lang="nb-NO" sz="2400" b="1" dirty="0">
                <a:latin typeface="+mj-lt"/>
              </a:rPr>
              <a:t> Mark 10,7-8 </a:t>
            </a:r>
            <a:r>
              <a:rPr lang="nb-NO" sz="2400" b="1" dirty="0">
                <a:sym typeface="Wingdings"/>
              </a:rPr>
              <a:t> </a:t>
            </a:r>
            <a:r>
              <a:rPr lang="nb-NO" sz="2400" b="1" dirty="0"/>
              <a:t> </a:t>
            </a:r>
            <a:r>
              <a:rPr lang="nb-NO" sz="2400" b="1" dirty="0" err="1">
                <a:latin typeface="+mj-lt"/>
              </a:rPr>
              <a:t>Efes</a:t>
            </a:r>
            <a:r>
              <a:rPr lang="nb-NO" sz="2400" b="1" dirty="0">
                <a:latin typeface="+mj-lt"/>
              </a:rPr>
              <a:t> 5,31</a:t>
            </a:r>
          </a:p>
          <a:p>
            <a:pPr algn="ctr"/>
            <a:r>
              <a:rPr lang="nb-NO" i="1" dirty="0">
                <a:latin typeface="+mj-lt"/>
              </a:rPr>
              <a:t>(Bibel 2011)</a:t>
            </a:r>
          </a:p>
        </p:txBody>
      </p:sp>
      <p:cxnSp>
        <p:nvCxnSpPr>
          <p:cNvPr id="5" name="Rett pil 4"/>
          <p:cNvCxnSpPr/>
          <p:nvPr/>
        </p:nvCxnSpPr>
        <p:spPr>
          <a:xfrm flipV="1">
            <a:off x="4788026" y="2564906"/>
            <a:ext cx="5276" cy="3046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Rett pil 6"/>
          <p:cNvCxnSpPr/>
          <p:nvPr/>
        </p:nvCxnSpPr>
        <p:spPr>
          <a:xfrm>
            <a:off x="6228184" y="3933058"/>
            <a:ext cx="462608" cy="37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Rett pil 12"/>
          <p:cNvCxnSpPr/>
          <p:nvPr/>
        </p:nvCxnSpPr>
        <p:spPr>
          <a:xfrm>
            <a:off x="4644008" y="4581130"/>
            <a:ext cx="0" cy="247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Rett pil 13"/>
          <p:cNvCxnSpPr/>
          <p:nvPr/>
        </p:nvCxnSpPr>
        <p:spPr>
          <a:xfrm flipV="1">
            <a:off x="6300192" y="2626459"/>
            <a:ext cx="390600" cy="3076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Rett pil 14"/>
          <p:cNvCxnSpPr/>
          <p:nvPr/>
        </p:nvCxnSpPr>
        <p:spPr>
          <a:xfrm flipH="1">
            <a:off x="2123728" y="4077074"/>
            <a:ext cx="864096" cy="5439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Rett pil 15"/>
          <p:cNvCxnSpPr/>
          <p:nvPr/>
        </p:nvCxnSpPr>
        <p:spPr>
          <a:xfrm>
            <a:off x="5711302" y="4569382"/>
            <a:ext cx="979492"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Rett pil 16"/>
          <p:cNvCxnSpPr>
            <a:endCxn id="34" idx="0"/>
          </p:cNvCxnSpPr>
          <p:nvPr/>
        </p:nvCxnSpPr>
        <p:spPr>
          <a:xfrm flipH="1">
            <a:off x="2735796" y="4621066"/>
            <a:ext cx="612072" cy="960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kstSylinder 25"/>
          <p:cNvSpPr txBox="1"/>
          <p:nvPr/>
        </p:nvSpPr>
        <p:spPr>
          <a:xfrm>
            <a:off x="467544" y="1916834"/>
            <a:ext cx="2448272" cy="1015663"/>
          </a:xfrm>
          <a:prstGeom prst="rect">
            <a:avLst/>
          </a:prstGeom>
          <a:noFill/>
        </p:spPr>
        <p:txBody>
          <a:bodyPr wrap="square" rtlCol="0">
            <a:spAutoFit/>
          </a:bodyPr>
          <a:lstStyle/>
          <a:p>
            <a:r>
              <a:rPr lang="nb-NO" sz="2000" dirty="0">
                <a:latin typeface="+mj-lt"/>
              </a:rPr>
              <a:t>Den naturlige familien med </a:t>
            </a:r>
            <a:br>
              <a:rPr lang="nb-NO" sz="2000" dirty="0">
                <a:latin typeface="+mj-lt"/>
              </a:rPr>
            </a:br>
            <a:r>
              <a:rPr lang="nb-NO" sz="2000" dirty="0">
                <a:latin typeface="+mj-lt"/>
              </a:rPr>
              <a:t>mor og far</a:t>
            </a:r>
          </a:p>
        </p:txBody>
      </p:sp>
      <p:sp>
        <p:nvSpPr>
          <p:cNvPr id="29" name="TekstSylinder 28"/>
          <p:cNvSpPr txBox="1"/>
          <p:nvPr/>
        </p:nvSpPr>
        <p:spPr>
          <a:xfrm>
            <a:off x="395536" y="4365106"/>
            <a:ext cx="2160240" cy="1015663"/>
          </a:xfrm>
          <a:prstGeom prst="rect">
            <a:avLst/>
          </a:prstGeom>
          <a:noFill/>
        </p:spPr>
        <p:txBody>
          <a:bodyPr wrap="square" rtlCol="0">
            <a:spAutoFit/>
          </a:bodyPr>
          <a:lstStyle/>
          <a:p>
            <a:r>
              <a:rPr lang="nb-NO" sz="2000" dirty="0">
                <a:latin typeface="+mj-lt"/>
              </a:rPr>
              <a:t>Ny familie, </a:t>
            </a:r>
            <a:br>
              <a:rPr lang="nb-NO" sz="2000" dirty="0">
                <a:latin typeface="+mj-lt"/>
              </a:rPr>
            </a:br>
            <a:r>
              <a:rPr lang="nb-NO" sz="2000" dirty="0">
                <a:latin typeface="+mj-lt"/>
              </a:rPr>
              <a:t>ny sosial enhet, livslang trofasthet</a:t>
            </a:r>
          </a:p>
        </p:txBody>
      </p:sp>
      <p:sp>
        <p:nvSpPr>
          <p:cNvPr id="34" name="TekstSylinder 33"/>
          <p:cNvSpPr txBox="1"/>
          <p:nvPr/>
        </p:nvSpPr>
        <p:spPr>
          <a:xfrm>
            <a:off x="1619672" y="5581691"/>
            <a:ext cx="2232248" cy="1015663"/>
          </a:xfrm>
          <a:prstGeom prst="rect">
            <a:avLst/>
          </a:prstGeom>
          <a:noFill/>
        </p:spPr>
        <p:txBody>
          <a:bodyPr wrap="square" rtlCol="0">
            <a:spAutoFit/>
          </a:bodyPr>
          <a:lstStyle/>
          <a:p>
            <a:r>
              <a:rPr lang="nb-NO" sz="2000" dirty="0">
                <a:latin typeface="+mj-lt"/>
              </a:rPr>
              <a:t>Et par, bestående av én mann og </a:t>
            </a:r>
            <a:br>
              <a:rPr lang="nb-NO" sz="2000" dirty="0">
                <a:latin typeface="+mj-lt"/>
              </a:rPr>
            </a:br>
            <a:r>
              <a:rPr lang="nb-NO" sz="2000" dirty="0">
                <a:latin typeface="+mj-lt"/>
              </a:rPr>
              <a:t>én kvinne</a:t>
            </a:r>
          </a:p>
        </p:txBody>
      </p:sp>
      <p:cxnSp>
        <p:nvCxnSpPr>
          <p:cNvPr id="36" name="Rett pil 35"/>
          <p:cNvCxnSpPr/>
          <p:nvPr/>
        </p:nvCxnSpPr>
        <p:spPr>
          <a:xfrm flipH="1" flipV="1">
            <a:off x="1907704" y="2772481"/>
            <a:ext cx="1296144" cy="6565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kstSylinder 40"/>
          <p:cNvSpPr txBox="1"/>
          <p:nvPr/>
        </p:nvSpPr>
        <p:spPr>
          <a:xfrm>
            <a:off x="6732240" y="1916832"/>
            <a:ext cx="1769640" cy="1015663"/>
          </a:xfrm>
          <a:prstGeom prst="rect">
            <a:avLst/>
          </a:prstGeom>
          <a:noFill/>
        </p:spPr>
        <p:txBody>
          <a:bodyPr wrap="square" rtlCol="0">
            <a:spAutoFit/>
          </a:bodyPr>
          <a:lstStyle/>
          <a:p>
            <a:r>
              <a:rPr lang="nb-NO" sz="2000" dirty="0">
                <a:latin typeface="+mj-lt"/>
              </a:rPr>
              <a:t>Oppbrudd,</a:t>
            </a:r>
          </a:p>
          <a:p>
            <a:r>
              <a:rPr lang="nb-NO" sz="2000" dirty="0">
                <a:latin typeface="+mj-lt"/>
              </a:rPr>
              <a:t>ny livsfase, </a:t>
            </a:r>
            <a:br>
              <a:rPr lang="nb-NO" sz="2000" dirty="0">
                <a:latin typeface="+mj-lt"/>
              </a:rPr>
            </a:br>
            <a:r>
              <a:rPr lang="nb-NO" sz="2000" dirty="0">
                <a:latin typeface="+mj-lt"/>
              </a:rPr>
              <a:t>ny lojalitet</a:t>
            </a:r>
          </a:p>
        </p:txBody>
      </p:sp>
      <p:sp>
        <p:nvSpPr>
          <p:cNvPr id="42" name="TekstSylinder 41"/>
          <p:cNvSpPr txBox="1"/>
          <p:nvPr/>
        </p:nvSpPr>
        <p:spPr>
          <a:xfrm>
            <a:off x="3563888" y="1918573"/>
            <a:ext cx="2448272" cy="707886"/>
          </a:xfrm>
          <a:prstGeom prst="rect">
            <a:avLst/>
          </a:prstGeom>
          <a:noFill/>
        </p:spPr>
        <p:txBody>
          <a:bodyPr wrap="square" rtlCol="0">
            <a:spAutoFit/>
          </a:bodyPr>
          <a:lstStyle/>
          <a:p>
            <a:pPr algn="ctr"/>
            <a:r>
              <a:rPr lang="nb-NO" sz="2000" dirty="0">
                <a:latin typeface="+mj-lt"/>
              </a:rPr>
              <a:t>Voksen, </a:t>
            </a:r>
            <a:br>
              <a:rPr lang="nb-NO" sz="2000" dirty="0">
                <a:latin typeface="+mj-lt"/>
              </a:rPr>
            </a:br>
            <a:r>
              <a:rPr lang="nb-NO" sz="2000" dirty="0">
                <a:latin typeface="+mj-lt"/>
              </a:rPr>
              <a:t>selvstendig person</a:t>
            </a:r>
          </a:p>
        </p:txBody>
      </p:sp>
      <p:sp>
        <p:nvSpPr>
          <p:cNvPr id="43" name="TekstSylinder 42"/>
          <p:cNvSpPr txBox="1"/>
          <p:nvPr/>
        </p:nvSpPr>
        <p:spPr>
          <a:xfrm>
            <a:off x="5796136" y="5019278"/>
            <a:ext cx="3168352" cy="1323439"/>
          </a:xfrm>
          <a:prstGeom prst="rect">
            <a:avLst/>
          </a:prstGeom>
          <a:noFill/>
        </p:spPr>
        <p:txBody>
          <a:bodyPr wrap="square" rtlCol="0">
            <a:spAutoFit/>
          </a:bodyPr>
          <a:lstStyle/>
          <a:p>
            <a:r>
              <a:rPr lang="nb-NO" sz="2000" dirty="0">
                <a:latin typeface="+mj-lt"/>
              </a:rPr>
              <a:t>En unik enhet mellom mann og kvinne</a:t>
            </a:r>
            <a:br>
              <a:rPr lang="nb-NO" sz="2000" dirty="0">
                <a:latin typeface="+mj-lt"/>
              </a:rPr>
            </a:br>
            <a:r>
              <a:rPr lang="nb-NO" sz="2000" dirty="0">
                <a:latin typeface="+mj-lt"/>
                <a:sym typeface="Wingdings" panose="05000000000000000000" pitchFamily="2" charset="2"/>
              </a:rPr>
              <a:t> </a:t>
            </a:r>
            <a:r>
              <a:rPr lang="nb-NO" sz="2000" dirty="0">
                <a:latin typeface="+mj-lt"/>
              </a:rPr>
              <a:t>Familie og </a:t>
            </a:r>
          </a:p>
          <a:p>
            <a:r>
              <a:rPr lang="nb-NO" sz="2000" dirty="0">
                <a:latin typeface="+mj-lt"/>
              </a:rPr>
              <a:t>     foreldreskap</a:t>
            </a:r>
          </a:p>
        </p:txBody>
      </p:sp>
      <p:sp>
        <p:nvSpPr>
          <p:cNvPr id="44" name="TekstSylinder 43"/>
          <p:cNvSpPr txBox="1"/>
          <p:nvPr/>
        </p:nvSpPr>
        <p:spPr>
          <a:xfrm>
            <a:off x="0" y="344852"/>
            <a:ext cx="9144000" cy="615553"/>
          </a:xfrm>
          <a:prstGeom prst="rect">
            <a:avLst/>
          </a:prstGeom>
          <a:noFill/>
        </p:spPr>
        <p:txBody>
          <a:bodyPr wrap="square" rtlCol="0">
            <a:spAutoFit/>
          </a:bodyPr>
          <a:lstStyle/>
          <a:p>
            <a:pPr algn="ctr"/>
            <a:r>
              <a:rPr lang="nb-NO" sz="3400" b="1" dirty="0">
                <a:solidFill>
                  <a:srgbClr val="7030A0"/>
                </a:solidFill>
                <a:latin typeface="Arial Black" panose="020B0A04020102020204" pitchFamily="34" charset="0"/>
              </a:rPr>
              <a:t>En bibelsk forståelse av ekteskapet</a:t>
            </a:r>
          </a:p>
        </p:txBody>
      </p:sp>
      <p:sp>
        <p:nvSpPr>
          <p:cNvPr id="57" name="TekstSylinder 56"/>
          <p:cNvSpPr txBox="1"/>
          <p:nvPr/>
        </p:nvSpPr>
        <p:spPr>
          <a:xfrm>
            <a:off x="6732240" y="3429002"/>
            <a:ext cx="2232248" cy="1323439"/>
          </a:xfrm>
          <a:prstGeom prst="rect">
            <a:avLst/>
          </a:prstGeom>
          <a:noFill/>
        </p:spPr>
        <p:txBody>
          <a:bodyPr wrap="square" rtlCol="0">
            <a:spAutoFit/>
          </a:bodyPr>
          <a:lstStyle/>
          <a:p>
            <a:r>
              <a:rPr lang="nb-NO" sz="2000" dirty="0">
                <a:latin typeface="+mj-lt"/>
              </a:rPr>
              <a:t>Mann og kvinne, </a:t>
            </a:r>
          </a:p>
          <a:p>
            <a:r>
              <a:rPr lang="nb-NO" sz="2000" dirty="0">
                <a:latin typeface="+mj-lt"/>
              </a:rPr>
              <a:t>to kjønn som tilhører og utfyller hverandre</a:t>
            </a:r>
          </a:p>
        </p:txBody>
      </p:sp>
      <p:sp>
        <p:nvSpPr>
          <p:cNvPr id="71" name="TekstSylinder 70"/>
          <p:cNvSpPr txBox="1"/>
          <p:nvPr/>
        </p:nvSpPr>
        <p:spPr>
          <a:xfrm>
            <a:off x="4006488" y="4869162"/>
            <a:ext cx="1717640" cy="1661993"/>
          </a:xfrm>
          <a:prstGeom prst="rect">
            <a:avLst/>
          </a:prstGeom>
          <a:noFill/>
        </p:spPr>
        <p:txBody>
          <a:bodyPr wrap="square" rtlCol="0">
            <a:spAutoFit/>
          </a:bodyPr>
          <a:lstStyle/>
          <a:p>
            <a:r>
              <a:rPr lang="nb-NO" sz="2000" dirty="0">
                <a:latin typeface="+mj-lt"/>
              </a:rPr>
              <a:t>Prosess med kjærlighet, læring og utvikling</a:t>
            </a:r>
          </a:p>
          <a:p>
            <a:endParaRPr lang="nb-NO" dirty="0"/>
          </a:p>
        </p:txBody>
      </p:sp>
      <p:pic>
        <p:nvPicPr>
          <p:cNvPr id="4" name="Bil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3228680"/>
            <a:ext cx="1619672" cy="920400"/>
          </a:xfrm>
          <a:prstGeom prst="rect">
            <a:avLst/>
          </a:prstGeom>
          <a:ln>
            <a:solidFill>
              <a:schemeClr val="tx1"/>
            </a:solidFill>
          </a:ln>
        </p:spPr>
      </p:pic>
    </p:spTree>
    <p:extLst>
      <p:ext uri="{BB962C8B-B14F-4D97-AF65-F5344CB8AC3E}">
        <p14:creationId xmlns:p14="http://schemas.microsoft.com/office/powerpoint/2010/main" val="85588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9" grpId="0"/>
      <p:bldP spid="34" grpId="0"/>
      <p:bldP spid="41" grpId="0"/>
      <p:bldP spid="42" grpId="0"/>
      <p:bldP spid="43" grpId="0"/>
      <p:bldP spid="57" grpId="0"/>
      <p:bldP spid="71" grpId="0"/>
    </p:bldLst>
  </p:timing>
</p:sld>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klassis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20777</TotalTime>
  <Words>7055</Words>
  <Application>Microsoft Office PowerPoint</Application>
  <PresentationFormat>Skjermfremvisning (4:3)</PresentationFormat>
  <Paragraphs>392</Paragraphs>
  <Slides>15</Slides>
  <Notes>15</Notes>
  <HiddenSlides>0</HiddenSlides>
  <MMClips>0</MMClips>
  <ScaleCrop>false</ScaleCrop>
  <HeadingPairs>
    <vt:vector size="6" baseType="variant">
      <vt:variant>
        <vt:lpstr>Brukte skrifter</vt:lpstr>
      </vt:variant>
      <vt:variant>
        <vt:i4>10</vt:i4>
      </vt:variant>
      <vt:variant>
        <vt:lpstr>Tema</vt:lpstr>
      </vt:variant>
      <vt:variant>
        <vt:i4>1</vt:i4>
      </vt:variant>
      <vt:variant>
        <vt:lpstr>Lysbildetitler</vt:lpstr>
      </vt:variant>
      <vt:variant>
        <vt:i4>15</vt:i4>
      </vt:variant>
    </vt:vector>
  </HeadingPairs>
  <TitlesOfParts>
    <vt:vector size="26" baseType="lpstr">
      <vt:lpstr>Arial</vt:lpstr>
      <vt:lpstr>Arial Black</vt:lpstr>
      <vt:lpstr>Berlin Sans FB Demi</vt:lpstr>
      <vt:lpstr>Calibri</vt:lpstr>
      <vt:lpstr>Century Gothic</vt:lpstr>
      <vt:lpstr>Courier New</vt:lpstr>
      <vt:lpstr>Maiandra GD</vt:lpstr>
      <vt:lpstr>Times New Roman</vt:lpstr>
      <vt:lpstr>Wingdings</vt:lpstr>
      <vt:lpstr>Wingdings 2</vt:lpstr>
      <vt:lpstr>Ledelse</vt:lpstr>
      <vt:lpstr>Samlivsdebatten  og utviklingen  i samfunn og kirke</vt:lpstr>
      <vt:lpstr>PowerPoint-presentasjon</vt:lpstr>
      <vt:lpstr>PowerPoint-presentasjon</vt:lpstr>
      <vt:lpstr>Noen sentrale årstall i norsk lovgivning </vt:lpstr>
      <vt:lpstr>Juni 2008: Stortinget vedtok radikale endringer i 5 lover</vt:lpstr>
      <vt:lpstr>PowerPoint-presentasjon</vt:lpstr>
      <vt:lpstr>PowerPoint-presentasjon</vt:lpstr>
      <vt:lpstr>Samlivsdebatten i  Den norske kirke</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833</cp:revision>
  <cp:lastPrinted>2021-02-26T16:57:51Z</cp:lastPrinted>
  <dcterms:created xsi:type="dcterms:W3CDTF">2016-09-22T08:37:23Z</dcterms:created>
  <dcterms:modified xsi:type="dcterms:W3CDTF">2021-03-25T09:39:43Z</dcterms:modified>
</cp:coreProperties>
</file>