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8"/>
  </p:notesMasterIdLst>
  <p:handoutMasterIdLst>
    <p:handoutMasterId r:id="rId19"/>
  </p:handoutMasterIdLst>
  <p:sldIdLst>
    <p:sldId id="539" r:id="rId2"/>
    <p:sldId id="656" r:id="rId3"/>
    <p:sldId id="647" r:id="rId4"/>
    <p:sldId id="760" r:id="rId5"/>
    <p:sldId id="660" r:id="rId6"/>
    <p:sldId id="561" r:id="rId7"/>
    <p:sldId id="649" r:id="rId8"/>
    <p:sldId id="645" r:id="rId9"/>
    <p:sldId id="761" r:id="rId10"/>
    <p:sldId id="462" r:id="rId11"/>
    <p:sldId id="463" r:id="rId12"/>
    <p:sldId id="464" r:id="rId13"/>
    <p:sldId id="708" r:id="rId14"/>
    <p:sldId id="648" r:id="rId15"/>
    <p:sldId id="635" r:id="rId16"/>
    <p:sldId id="762" r:id="rId17"/>
  </p:sldIdLst>
  <p:sldSz cx="9144000" cy="6858000" type="screen4x3"/>
  <p:notesSz cx="10234613" cy="7104063"/>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 inndeling" id="{94F42BBA-4273-4D7B-AEB7-7B8AD18EA0DF}">
          <p14:sldIdLst/>
        </p14:section>
        <p14:section name="Inndeling uten navn" id="{EBBAFEFF-FC71-43CC-8FA5-53C2AE087A1D}">
          <p14:sldIdLst/>
        </p14:section>
        <p14:section name="Inndeling uten navn" id="{8F942CC1-3923-40E5-B472-9F4C6A25E466}">
          <p14:sldIdLst>
            <p14:sldId id="539"/>
            <p14:sldId id="656"/>
            <p14:sldId id="647"/>
            <p14:sldId id="760"/>
            <p14:sldId id="660"/>
            <p14:sldId id="561"/>
            <p14:sldId id="649"/>
            <p14:sldId id="645"/>
            <p14:sldId id="761"/>
            <p14:sldId id="462"/>
            <p14:sldId id="463"/>
            <p14:sldId id="464"/>
            <p14:sldId id="708"/>
            <p14:sldId id="648"/>
            <p14:sldId id="635"/>
            <p14:sldId id="76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39" userDrawn="1">
          <p15:clr>
            <a:srgbClr val="A4A3A4"/>
          </p15:clr>
        </p15:guide>
        <p15:guide id="2" pos="322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67684" autoAdjust="0"/>
  </p:normalViewPr>
  <p:slideViewPr>
    <p:cSldViewPr>
      <p:cViewPr varScale="1">
        <p:scale>
          <a:sx n="71" d="100"/>
          <a:sy n="71" d="100"/>
        </p:scale>
        <p:origin x="2808" y="66"/>
      </p:cViewPr>
      <p:guideLst>
        <p:guide orient="horz" pos="2160"/>
        <p:guide pos="2880"/>
      </p:guideLst>
    </p:cSldViewPr>
  </p:slideViewPr>
  <p:outlineViewPr>
    <p:cViewPr>
      <p:scale>
        <a:sx n="33" d="100"/>
        <a:sy n="33" d="100"/>
      </p:scale>
      <p:origin x="0" y="0"/>
    </p:cViewPr>
  </p:outlineViewPr>
  <p:notesTextViewPr>
    <p:cViewPr>
      <p:scale>
        <a:sx n="1" d="1"/>
        <a:sy n="1" d="1"/>
      </p:scale>
      <p:origin x="0" y="-288"/>
    </p:cViewPr>
  </p:notesTextViewPr>
  <p:sorterViewPr>
    <p:cViewPr varScale="1">
      <p:scale>
        <a:sx n="100" d="100"/>
        <a:sy n="100" d="100"/>
      </p:scale>
      <p:origin x="0" y="-216"/>
    </p:cViewPr>
  </p:sorterViewPr>
  <p:notesViewPr>
    <p:cSldViewPr>
      <p:cViewPr varScale="1">
        <p:scale>
          <a:sx n="90" d="100"/>
          <a:sy n="90" d="100"/>
        </p:scale>
        <p:origin x="-1762" y="-82"/>
      </p:cViewPr>
      <p:guideLst>
        <p:guide orient="horz" pos="2239"/>
        <p:guide pos="32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2" y="4"/>
            <a:ext cx="4435166" cy="355036"/>
          </a:xfrm>
          <a:prstGeom prst="rect">
            <a:avLst/>
          </a:prstGeom>
        </p:spPr>
        <p:txBody>
          <a:bodyPr vert="horz" lIns="95087" tIns="47543" rIns="95087" bIns="47543" rtlCol="0"/>
          <a:lstStyle>
            <a:lvl1pPr algn="l">
              <a:defRPr sz="1200"/>
            </a:lvl1pPr>
          </a:lstStyle>
          <a:p>
            <a:r>
              <a:rPr lang="nb-NO"/>
              <a:t>"SAMLIVSREVOLUSJON - Tro, kjønn og samlivsetikk"</a:t>
            </a:r>
          </a:p>
        </p:txBody>
      </p:sp>
      <p:sp>
        <p:nvSpPr>
          <p:cNvPr id="3" name="Plassholder for dato 2"/>
          <p:cNvSpPr>
            <a:spLocks noGrp="1"/>
          </p:cNvSpPr>
          <p:nvPr>
            <p:ph type="dt" sz="quarter" idx="1"/>
          </p:nvPr>
        </p:nvSpPr>
        <p:spPr>
          <a:xfrm>
            <a:off x="5797810" y="4"/>
            <a:ext cx="4435163" cy="355036"/>
          </a:xfrm>
          <a:prstGeom prst="rect">
            <a:avLst/>
          </a:prstGeom>
        </p:spPr>
        <p:txBody>
          <a:bodyPr vert="horz" lIns="95087" tIns="47543" rIns="95087" bIns="47543" rtlCol="0"/>
          <a:lstStyle>
            <a:lvl1pPr algn="r">
              <a:defRPr sz="1200"/>
            </a:lvl1pPr>
          </a:lstStyle>
          <a:p>
            <a:fld id="{28F9591D-8D8A-4173-8DAC-923A52571223}" type="datetime6">
              <a:rPr lang="nb-NO" smtClean="0"/>
              <a:t>april 21</a:t>
            </a:fld>
            <a:endParaRPr lang="nb-NO"/>
          </a:p>
        </p:txBody>
      </p:sp>
      <p:sp>
        <p:nvSpPr>
          <p:cNvPr id="4" name="Plassholder for bunntekst 3"/>
          <p:cNvSpPr>
            <a:spLocks noGrp="1"/>
          </p:cNvSpPr>
          <p:nvPr>
            <p:ph type="ftr" sz="quarter" idx="2"/>
          </p:nvPr>
        </p:nvSpPr>
        <p:spPr>
          <a:xfrm>
            <a:off x="2" y="6747369"/>
            <a:ext cx="4435166" cy="355036"/>
          </a:xfrm>
          <a:prstGeom prst="rect">
            <a:avLst/>
          </a:prstGeom>
        </p:spPr>
        <p:txBody>
          <a:bodyPr vert="horz" lIns="95087" tIns="47543" rIns="95087" bIns="47543" rtlCol="0" anchor="b"/>
          <a:lstStyle>
            <a:lvl1pPr algn="l">
              <a:defRPr sz="1200"/>
            </a:lvl1pPr>
          </a:lstStyle>
          <a:p>
            <a:endParaRPr lang="nb-NO"/>
          </a:p>
        </p:txBody>
      </p:sp>
      <p:sp>
        <p:nvSpPr>
          <p:cNvPr id="5" name="Plassholder for lysbildenummer 4"/>
          <p:cNvSpPr>
            <a:spLocks noGrp="1"/>
          </p:cNvSpPr>
          <p:nvPr>
            <p:ph type="sldNum" sz="quarter" idx="3"/>
          </p:nvPr>
        </p:nvSpPr>
        <p:spPr>
          <a:xfrm>
            <a:off x="5797810" y="6747369"/>
            <a:ext cx="4435163" cy="355036"/>
          </a:xfrm>
          <a:prstGeom prst="rect">
            <a:avLst/>
          </a:prstGeom>
        </p:spPr>
        <p:txBody>
          <a:bodyPr vert="horz" lIns="95087" tIns="47543" rIns="95087" bIns="47543" rtlCol="0" anchor="b"/>
          <a:lstStyle>
            <a:lvl1pPr algn="r">
              <a:defRPr sz="1200"/>
            </a:lvl1pPr>
          </a:lstStyle>
          <a:p>
            <a:fld id="{B7B3BB41-30CE-4D2F-A4D9-733F3C1386BC}" type="slidenum">
              <a:rPr lang="nb-NO" smtClean="0"/>
              <a:t>‹#›</a:t>
            </a:fld>
            <a:endParaRPr lang="nb-NO"/>
          </a:p>
        </p:txBody>
      </p:sp>
    </p:spTree>
    <p:extLst>
      <p:ext uri="{BB962C8B-B14F-4D97-AF65-F5344CB8AC3E}">
        <p14:creationId xmlns:p14="http://schemas.microsoft.com/office/powerpoint/2010/main" val="396668737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3" y="4"/>
            <a:ext cx="4434998" cy="355202"/>
          </a:xfrm>
          <a:prstGeom prst="rect">
            <a:avLst/>
          </a:prstGeom>
        </p:spPr>
        <p:txBody>
          <a:bodyPr vert="horz" lIns="95087" tIns="47543" rIns="95087" bIns="47543" rtlCol="0"/>
          <a:lstStyle>
            <a:lvl1pPr algn="l">
              <a:defRPr sz="1200"/>
            </a:lvl1pPr>
          </a:lstStyle>
          <a:p>
            <a:r>
              <a:rPr lang="nb-NO"/>
              <a:t>"SAMLIVSREVOLUSJON - Tro, kjønn og samlivsetikk"</a:t>
            </a:r>
          </a:p>
        </p:txBody>
      </p:sp>
      <p:sp>
        <p:nvSpPr>
          <p:cNvPr id="3" name="Plassholder for dato 2"/>
          <p:cNvSpPr>
            <a:spLocks noGrp="1"/>
          </p:cNvSpPr>
          <p:nvPr>
            <p:ph type="dt" idx="1"/>
          </p:nvPr>
        </p:nvSpPr>
        <p:spPr>
          <a:xfrm>
            <a:off x="5797251" y="4"/>
            <a:ext cx="4434998" cy="355202"/>
          </a:xfrm>
          <a:prstGeom prst="rect">
            <a:avLst/>
          </a:prstGeom>
        </p:spPr>
        <p:txBody>
          <a:bodyPr vert="horz" lIns="95087" tIns="47543" rIns="95087" bIns="47543" rtlCol="0"/>
          <a:lstStyle>
            <a:lvl1pPr algn="r">
              <a:defRPr sz="1200"/>
            </a:lvl1pPr>
          </a:lstStyle>
          <a:p>
            <a:fld id="{3A9CCEBA-37AA-4A6F-9F2E-95B49EB9EAFD}" type="datetime6">
              <a:rPr lang="nb-NO" smtClean="0"/>
              <a:t>april 21</a:t>
            </a:fld>
            <a:endParaRPr lang="nb-NO"/>
          </a:p>
        </p:txBody>
      </p:sp>
      <p:sp>
        <p:nvSpPr>
          <p:cNvPr id="4" name="Plassholder for lysbilde 3"/>
          <p:cNvSpPr>
            <a:spLocks noGrp="1" noRot="1" noChangeAspect="1"/>
          </p:cNvSpPr>
          <p:nvPr>
            <p:ph type="sldImg" idx="2"/>
          </p:nvPr>
        </p:nvSpPr>
        <p:spPr>
          <a:xfrm>
            <a:off x="3341688" y="531813"/>
            <a:ext cx="3551237" cy="2665412"/>
          </a:xfrm>
          <a:prstGeom prst="rect">
            <a:avLst/>
          </a:prstGeom>
          <a:noFill/>
          <a:ln w="12700">
            <a:solidFill>
              <a:prstClr val="black"/>
            </a:solidFill>
          </a:ln>
        </p:spPr>
        <p:txBody>
          <a:bodyPr vert="horz" lIns="95087" tIns="47543" rIns="95087" bIns="47543" rtlCol="0" anchor="ctr"/>
          <a:lstStyle/>
          <a:p>
            <a:endParaRPr lang="nb-NO"/>
          </a:p>
        </p:txBody>
      </p:sp>
      <p:sp>
        <p:nvSpPr>
          <p:cNvPr id="5" name="Plassholder for notater 4"/>
          <p:cNvSpPr>
            <a:spLocks noGrp="1"/>
          </p:cNvSpPr>
          <p:nvPr>
            <p:ph type="body" sz="quarter" idx="3"/>
          </p:nvPr>
        </p:nvSpPr>
        <p:spPr>
          <a:xfrm>
            <a:off x="1023462" y="3374432"/>
            <a:ext cx="8187690" cy="3196829"/>
          </a:xfrm>
          <a:prstGeom prst="rect">
            <a:avLst/>
          </a:prstGeom>
        </p:spPr>
        <p:txBody>
          <a:bodyPr vert="horz" lIns="95087" tIns="47543" rIns="95087" bIns="47543"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3" y="6747633"/>
            <a:ext cx="4434998" cy="355202"/>
          </a:xfrm>
          <a:prstGeom prst="rect">
            <a:avLst/>
          </a:prstGeom>
        </p:spPr>
        <p:txBody>
          <a:bodyPr vert="horz" lIns="95087" tIns="47543" rIns="95087" bIns="47543" rtlCol="0" anchor="b"/>
          <a:lstStyle>
            <a:lvl1pPr algn="l">
              <a:defRPr sz="1200"/>
            </a:lvl1pPr>
          </a:lstStyle>
          <a:p>
            <a:endParaRPr lang="nb-NO"/>
          </a:p>
        </p:txBody>
      </p:sp>
      <p:sp>
        <p:nvSpPr>
          <p:cNvPr id="7" name="Plassholder for lysbildenummer 6"/>
          <p:cNvSpPr>
            <a:spLocks noGrp="1"/>
          </p:cNvSpPr>
          <p:nvPr>
            <p:ph type="sldNum" sz="quarter" idx="5"/>
          </p:nvPr>
        </p:nvSpPr>
        <p:spPr>
          <a:xfrm>
            <a:off x="5797251" y="6747633"/>
            <a:ext cx="4434998" cy="355202"/>
          </a:xfrm>
          <a:prstGeom prst="rect">
            <a:avLst/>
          </a:prstGeom>
        </p:spPr>
        <p:txBody>
          <a:bodyPr vert="horz" lIns="95087" tIns="47543" rIns="95087" bIns="47543" rtlCol="0" anchor="b"/>
          <a:lstStyle>
            <a:lvl1pPr algn="r">
              <a:defRPr sz="1200"/>
            </a:lvl1pPr>
          </a:lstStyle>
          <a:p>
            <a:fld id="{C8593401-7213-4FA8-8723-86291B2E8693}" type="slidenum">
              <a:rPr lang="nb-NO" smtClean="0"/>
              <a:t>‹#›</a:t>
            </a:fld>
            <a:endParaRPr lang="nb-NO"/>
          </a:p>
        </p:txBody>
      </p:sp>
    </p:spTree>
    <p:extLst>
      <p:ext uri="{BB962C8B-B14F-4D97-AF65-F5344CB8AC3E}">
        <p14:creationId xmlns:p14="http://schemas.microsoft.com/office/powerpoint/2010/main" val="3152243019"/>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8" Type="http://schemas.openxmlformats.org/officeDocument/2006/relationships/hyperlink" Target="https://www.byas.no/livsstil/i/1k9QQB/-Carina-31-og-Hanne-31-har-flere-kjarester---Like-glad-i-alle-sammen" TargetMode="External"/><Relationship Id="rId3" Type="http://schemas.openxmlformats.org/officeDocument/2006/relationships/hyperlink" Target="http://www.dagen.no/Nyheter/POLYAMOR&#216;SE/&#8211;-Dette-er-samlivsanarki-389950" TargetMode="External"/><Relationship Id="rId7" Type="http://schemas.openxmlformats.org/officeDocument/2006/relationships/hyperlink" Target="https://www.kk.no/livet/hanne-er-samboer-med-to-menn--i-tillegg-til-a-ha-en-kjaereste/7039181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en.wikipedia.org/wiki/Polyamory" TargetMode="External"/><Relationship Id="rId5" Type="http://schemas.openxmlformats.org/officeDocument/2006/relationships/hyperlink" Target="https://no.wikipedia.org/wiki/Polyamori" TargetMode="External"/><Relationship Id="rId4" Type="http://schemas.openxmlformats.org/officeDocument/2006/relationships/hyperlink" Target="http://www.polynorge.no/"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amlivsbanken.no.5.erkunde.no/file/ekteskapserklering-bokmal.pdf"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3" Type="http://schemas.openxmlformats.org/officeDocument/2006/relationships/hyperlink" Target="http://kjonnsforskning.no/nb/om/fagmiljo/forskningsmiloer" TargetMode="External"/><Relationship Id="rId18" Type="http://schemas.openxmlformats.org/officeDocument/2006/relationships/hyperlink" Target="https://www.bufdir.no/lhbt/Andre_aktorer/" TargetMode="External"/><Relationship Id="rId26" Type="http://schemas.openxmlformats.org/officeDocument/2006/relationships/hyperlink" Target="https://youtu.be/IHD1Nr3N5Lo" TargetMode="External"/><Relationship Id="rId39" Type="http://schemas.openxmlformats.org/officeDocument/2006/relationships/hyperlink" Target="https://morgenbladet.no/aktuelt/2019/10/fodt-sann-eller-blitt-sann-stor-studie-kaster-nytt-lys-over-homofili" TargetMode="External"/><Relationship Id="rId21" Type="http://schemas.openxmlformats.org/officeDocument/2006/relationships/hyperlink" Target="https://www.iglyo.com/wp-content/uploads/2019/11/IGLYO_v3-1.pdf" TargetMode="External"/><Relationship Id="rId34" Type="http://schemas.openxmlformats.org/officeDocument/2006/relationships/hyperlink" Target="https://www.faktisk.no/faktasjekker/6Z/homofile-ektepar-skiller-seg-oftere-enn-heterofile" TargetMode="External"/><Relationship Id="rId42" Type="http://schemas.openxmlformats.org/officeDocument/2006/relationships/hyperlink" Target="https://lovdata.no/dokument/NL/lov/2016-06-17-46" TargetMode="External"/><Relationship Id="rId47" Type="http://schemas.openxmlformats.org/officeDocument/2006/relationships/hyperlink" Target="https://www.fhi.no/om/fhi/uttalelser/horingsuttalelse2/" TargetMode="External"/><Relationship Id="rId50" Type="http://schemas.openxmlformats.org/officeDocument/2006/relationships/hyperlink" Target="http://www.genderchallenge.no/" TargetMode="External"/><Relationship Id="rId55" Type="http://schemas.openxmlformats.org/officeDocument/2006/relationships/hyperlink" Target="https://youtu.be/73-mLwWIgwU" TargetMode="External"/><Relationship Id="rId63" Type="http://schemas.openxmlformats.org/officeDocument/2006/relationships/hyperlink" Target="https://foreningenfri.no/om-oss/fri-mener/politiskplattform/" TargetMode="External"/><Relationship Id="rId68" Type="http://schemas.openxmlformats.org/officeDocument/2006/relationships/hyperlink" Target="https://snl.no/Pride" TargetMode="External"/><Relationship Id="rId7" Type="http://schemas.openxmlformats.org/officeDocument/2006/relationships/hyperlink" Target="http://olofedsinger.se/den-nya-gnosticismen/" TargetMode="External"/><Relationship Id="rId71" Type="http://schemas.openxmlformats.org/officeDocument/2006/relationships/hyperlink" Target="https://www.verdidebatt.no/innlegg/11695428-regnbueflagget-et-flagg-som-splitter" TargetMode="External"/><Relationship Id="rId2" Type="http://schemas.openxmlformats.org/officeDocument/2006/relationships/slide" Target="../slides/slide16.xml"/><Relationship Id="rId16" Type="http://schemas.openxmlformats.org/officeDocument/2006/relationships/hyperlink" Target="https://bufdir.no/Tilskudd/Se_hvem_som_har_fatt_tilskudd/Likestilling_og_inkludering/LHBTIQ/" TargetMode="External"/><Relationship Id="rId29" Type="http://schemas.openxmlformats.org/officeDocument/2006/relationships/hyperlink" Target="https://skeivungdom.no/brosjyrer/" TargetMode="External"/><Relationship Id="rId11" Type="http://schemas.openxmlformats.org/officeDocument/2006/relationships/hyperlink" Target="http://yogyakartaprinciples.org/" TargetMode="External"/><Relationship Id="rId24" Type="http://schemas.openxmlformats.org/officeDocument/2006/relationships/hyperlink" Target="https://www.varldenidag.se/nyheter/kand-psykiater-genus-teorier-ar-kvacksalveri/reprim!s1FhAevDdKHmiaRj3up38A/" TargetMode="External"/><Relationship Id="rId32" Type="http://schemas.openxmlformats.org/officeDocument/2006/relationships/hyperlink" Target="https://www.ssb.no/sosiale-forhold-og-kriminalitet/artikler-og-publikasjoner/livskvalitet-i-norge-2020" TargetMode="External"/><Relationship Id="rId37" Type="http://schemas.openxmlformats.org/officeDocument/2006/relationships/hyperlink" Target="https://www.nature.com/articles/d41586-019-02585-6" TargetMode="External"/><Relationship Id="rId40" Type="http://schemas.openxmlformats.org/officeDocument/2006/relationships/hyperlink" Target="https://www.aftenposten.no/viten/i/MRqb8R/Rapport-Genetikk-forklarer-opptil-25-prosent-av-homoseksualitet#xtor=RSS-3" TargetMode="External"/><Relationship Id="rId45" Type="http://schemas.openxmlformats.org/officeDocument/2006/relationships/hyperlink" Target="https://www.dagen.no/meninger/debatt/2020-10-06/Juridisk-kj%C3%B8nn-%E2%80%93-hva-er-konsekvensene-940725.html" TargetMode="External"/><Relationship Id="rId53" Type="http://schemas.openxmlformats.org/officeDocument/2006/relationships/hyperlink" Target="https://www.parentsofrogdkids.com/" TargetMode="External"/><Relationship Id="rId58" Type="http://schemas.openxmlformats.org/officeDocument/2006/relationships/hyperlink" Target="https://www.bbc.com/news/uk-england-cambridgeshire-55144148" TargetMode="External"/><Relationship Id="rId66" Type="http://schemas.openxmlformats.org/officeDocument/2006/relationships/hyperlink" Target="https://www.foreningenfri.no/rosa-kompetanse/" TargetMode="External"/><Relationship Id="rId74" Type="http://schemas.openxmlformats.org/officeDocument/2006/relationships/hyperlink" Target="https://en.wikipedia.org/wiki/Rainbow_flag#Cooperative_movement_(1921)" TargetMode="External"/><Relationship Id="rId5" Type="http://schemas.openxmlformats.org/officeDocument/2006/relationships/hyperlink" Target="https://www.ung.no/homofil/636_Ordliste_LHBTIQ.html" TargetMode="External"/><Relationship Id="rId15" Type="http://schemas.openxmlformats.org/officeDocument/2006/relationships/hyperlink" Target="https://brukere.snl.no/user_authorships/24042" TargetMode="External"/><Relationship Id="rId23" Type="http://schemas.openxmlformats.org/officeDocument/2006/relationships/hyperlink" Target="https://www.hrc.org/about/corporate-partners" TargetMode="External"/><Relationship Id="rId28" Type="http://schemas.openxmlformats.org/officeDocument/2006/relationships/hyperlink" Target="https://skeivungdom.no/" TargetMode="External"/><Relationship Id="rId36" Type="http://schemas.openxmlformats.org/officeDocument/2006/relationships/hyperlink" Target="https://www.sciencemag.org/news/2019/08/genetics-may-explain-25-same-sex-behavior-giant-analysis-reveals" TargetMode="External"/><Relationship Id="rId49" Type="http://schemas.openxmlformats.org/officeDocument/2006/relationships/hyperlink" Target="http://www.transinfo.nop/" TargetMode="External"/><Relationship Id="rId57" Type="http://schemas.openxmlformats.org/officeDocument/2006/relationships/hyperlink" Target="https://www.lommelegen.no/nervesystemet/artikkel/frontallappen/72908533" TargetMode="External"/><Relationship Id="rId61" Type="http://schemas.openxmlformats.org/officeDocument/2006/relationships/hyperlink" Target="http://morfarbarn.no/site/morfarbarn.no/files/homoterapi-og-radikal-kjonnsideologi.pdf" TargetMode="External"/><Relationship Id="rId10" Type="http://schemas.openxmlformats.org/officeDocument/2006/relationships/hyperlink" Target="https://en.wikipedia.org/wiki/Yogyakarta_Principles" TargetMode="External"/><Relationship Id="rId19" Type="http://schemas.openxmlformats.org/officeDocument/2006/relationships/hyperlink" Target="https://www.ostforsk.no/publikasjoner/skeives-levekar-i-agder-en-kvantitativ-og-kvalitativ-kartlegging/" TargetMode="External"/><Relationship Id="rId31" Type="http://schemas.openxmlformats.org/officeDocument/2006/relationships/hyperlink" Target="https://skeivungdom.no/prosjekter/restart/" TargetMode="External"/><Relationship Id="rId44" Type="http://schemas.openxmlformats.org/officeDocument/2006/relationships/hyperlink" Target="http://morfarbarn.no/site/morfarbarn.no/files/EN-PROTEST-mot-kjonns-kaos.pdf" TargetMode="External"/><Relationship Id="rId52" Type="http://schemas.openxmlformats.org/officeDocument/2006/relationships/hyperlink" Target="https://forskersonen.no/kjonn-og-samfunn-kronikk-meninger/trange-kjonnsroller-skaper-forvirring/1629298" TargetMode="External"/><Relationship Id="rId60" Type="http://schemas.openxmlformats.org/officeDocument/2006/relationships/hyperlink" Target="https://tidsskriftet.no/2019/04/debatt/kjonnsvariasjon-medisinsk-behandling-og-vart-ansvar" TargetMode="External"/><Relationship Id="rId65" Type="http://schemas.openxmlformats.org/officeDocument/2006/relationships/hyperlink" Target="https://foreningenfri.no/om-oss/fri-mener/resolusjoner/familiepolitisk-strategi/" TargetMode="External"/><Relationship Id="rId73" Type="http://schemas.openxmlformats.org/officeDocument/2006/relationships/hyperlink" Target="https://en.wikipedia.org/wiki/International_Co-operative_Alliance#The_flag" TargetMode="External"/><Relationship Id="rId4" Type="http://schemas.openxmlformats.org/officeDocument/2006/relationships/hyperlink" Target="http://www.ung.no/" TargetMode="External"/><Relationship Id="rId9" Type="http://schemas.openxmlformats.org/officeDocument/2006/relationships/hyperlink" Target="http://samlivsbanken.no.5.erkunde.no/file/offentlig-omtale-av-yogyakarta-prinsippene-i-norge.pdf" TargetMode="External"/><Relationship Id="rId14" Type="http://schemas.openxmlformats.org/officeDocument/2006/relationships/hyperlink" Target="https://www.uia.no/studier/sexologi" TargetMode="External"/><Relationship Id="rId22" Type="http://schemas.openxmlformats.org/officeDocument/2006/relationships/hyperlink" Target="https://www.transinfo.no/artikler/en-rapport-som-beskriver-transbevegelsens-vellykte-strategier" TargetMode="External"/><Relationship Id="rId27" Type="http://schemas.openxmlformats.org/officeDocument/2006/relationships/hyperlink" Target="https://www.foreningenfri.no/wp-content/uploads/1a-OffentligRegnskap.pdf" TargetMode="External"/><Relationship Id="rId30" Type="http://schemas.openxmlformats.org/officeDocument/2006/relationships/hyperlink" Target="https://skeivungdom.no/politikk/" TargetMode="External"/><Relationship Id="rId35" Type="http://schemas.openxmlformats.org/officeDocument/2006/relationships/hyperlink" Target="https://geneticsexbehavior.info/" TargetMode="External"/><Relationship Id="rId43" Type="http://schemas.openxmlformats.org/officeDocument/2006/relationships/hyperlink" Target="http://samlivsbanken.no.5.erkunde.no/file/der-menn-foder-barn-med-sporsmal.pdf" TargetMode="External"/><Relationship Id="rId48" Type="http://schemas.openxmlformats.org/officeDocument/2006/relationships/hyperlink" Target="https://www.aftenposten.no/meninger/kronikk/i/MRzMWB/helsedirektoratet-kommer-med-uforsvarlige-retningslinjer-for-kjoennsink" TargetMode="External"/><Relationship Id="rId56" Type="http://schemas.openxmlformats.org/officeDocument/2006/relationships/hyperlink" Target="https://www.aftenposten.no/meninger/kronikk/i/BJvg49/vi-har-faatt-en-eksplosiv-oekning-i-antall-tenaaringsjenter-som-oensker-aa" TargetMode="External"/><Relationship Id="rId64" Type="http://schemas.openxmlformats.org/officeDocument/2006/relationships/hyperlink" Target="https://www.foreningenfri.no/om-oss/fri-mener/arbeidsprogram-2020-2022/" TargetMode="External"/><Relationship Id="rId69" Type="http://schemas.openxmlformats.org/officeDocument/2006/relationships/hyperlink" Target="https://snl.no/homobevegelsen_i_Noreg" TargetMode="External"/><Relationship Id="rId8" Type="http://schemas.openxmlformats.org/officeDocument/2006/relationships/hyperlink" Target="https://www.samlivsrevolusjonen.no/yogyakarta-prinsippene/" TargetMode="External"/><Relationship Id="rId51" Type="http://schemas.openxmlformats.org/officeDocument/2006/relationships/hyperlink" Target="https://helsenorge.no/rettigheter/endring-av-juridisk-kjonn#Informasjon-og-veiledning" TargetMode="External"/><Relationship Id="rId72" Type="http://schemas.openxmlformats.org/officeDocument/2006/relationships/hyperlink" Target="http://samlivsbanken.no.5.erkunde.no/file/7-grunner-for-ikke-a-delta-i-pride-parader.pdf" TargetMode="External"/><Relationship Id="rId3" Type="http://schemas.openxmlformats.org/officeDocument/2006/relationships/hyperlink" Target="https://bufdir.no/lhbt/LHBT_ordlista/" TargetMode="External"/><Relationship Id="rId12" Type="http://schemas.openxmlformats.org/officeDocument/2006/relationships/hyperlink" Target="http://www.stk.uio.no/" TargetMode="External"/><Relationship Id="rId17" Type="http://schemas.openxmlformats.org/officeDocument/2006/relationships/hyperlink" Target="https://www.bufdir.no/lhbt/" TargetMode="External"/><Relationship Id="rId25" Type="http://schemas.openxmlformats.org/officeDocument/2006/relationships/hyperlink" Target="https://www.youtube.com/watch?v=150QBUAisoo" TargetMode="External"/><Relationship Id="rId33" Type="http://schemas.openxmlformats.org/officeDocument/2006/relationships/hyperlink" Target="https://www.idunn.no/tidsskrift_for_velferdsforskning/2016/04/fra_registrert_partnerskap_til_ny_ekteskapslov_-_ekteskap_" TargetMode="External"/><Relationship Id="rId38" Type="http://schemas.openxmlformats.org/officeDocument/2006/relationships/hyperlink" Target="https://www.bbc.com/news/health-49484490?fbclid=IwAR32u_5FdIiHa0MC180YaiNpzHNwlq4R8ed1gH_j9Nu-wfVvozyxAMUWYMU" TargetMode="External"/><Relationship Id="rId46" Type="http://schemas.openxmlformats.org/officeDocument/2006/relationships/hyperlink" Target="https://www.helsedirektoratet.no/retningslinjer/kjonnsinkongruens" TargetMode="External"/><Relationship Id="rId59" Type="http://schemas.openxmlformats.org/officeDocument/2006/relationships/hyperlink" Target="https://www.aftenposten.no/meninger/kronikk/i/7KPvxV/kjoennsskifte-hos-barn-og-ungdom-er-informert-samtykke-mulig" TargetMode="External"/><Relationship Id="rId67" Type="http://schemas.openxmlformats.org/officeDocument/2006/relationships/hyperlink" Target="https://drive.google.com/file/d/1_Vl7CEsUXGvgwm_O0G-yrfKNe8E7Q5Yt/view" TargetMode="External"/><Relationship Id="rId20" Type="http://schemas.openxmlformats.org/officeDocument/2006/relationships/hyperlink" Target="http://samlivsbanken.no.5.erkunde.no/file/skeives-levekar-i-agder-2018-en-kritisk-evaluering.pdf" TargetMode="External"/><Relationship Id="rId41" Type="http://schemas.openxmlformats.org/officeDocument/2006/relationships/hyperlink" Target="https://www.dagbladet.no/nyheter/rapport-genetikk-forklarer-opptil-25-prosent-av-homoseksualitet/71543428" TargetMode="External"/><Relationship Id="rId54" Type="http://schemas.openxmlformats.org/officeDocument/2006/relationships/hyperlink" Target="https://youtu.be/sJGAoNbHYzk" TargetMode="External"/><Relationship Id="rId62" Type="http://schemas.openxmlformats.org/officeDocument/2006/relationships/hyperlink" Target="https://www.nrk.no/video/PS*257951" TargetMode="External"/><Relationship Id="rId70" Type="http://schemas.openxmlformats.org/officeDocument/2006/relationships/hyperlink" Target="https://www.verdidebatt.no/innlegg/11730942-ideologi-pa-villspor" TargetMode="External"/><Relationship Id="rId75" Type="http://schemas.openxmlformats.org/officeDocument/2006/relationships/hyperlink" Target="https://no.wikipedia.org/wiki/Regnbueflagg" TargetMode="External"/><Relationship Id="rId1" Type="http://schemas.openxmlformats.org/officeDocument/2006/relationships/notesMaster" Target="../notesMasters/notesMaster1.xml"/><Relationship Id="rId6" Type="http://schemas.openxmlformats.org/officeDocument/2006/relationships/hyperlink" Target="https://www.telegraph.co.uk/technology/facebook/10930654/Facebooks-71-gender-options-come-to-UK-users.html"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foreningenfri.no/rosa-kompetanse/"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93777"/>
            <a:r>
              <a:rPr lang="nb-NO" sz="1900" dirty="0">
                <a:latin typeface="Calibri" panose="020F0502020204030204" pitchFamily="34" charset="0"/>
                <a:ea typeface="Times New Roman" panose="02020603050405020304" pitchFamily="18" charset="0"/>
              </a:rPr>
              <a:t>En av de store samlivsetiske utfordringene for kristne i årene framover er den radikale kjønnsideologien, ofte omtalt som Skeiv ideologi, LHBT+, </a:t>
            </a:r>
            <a:r>
              <a:rPr lang="nb-NO" sz="1900" dirty="0" err="1">
                <a:latin typeface="Calibri" panose="020F0502020204030204" pitchFamily="34" charset="0"/>
                <a:ea typeface="Times New Roman" panose="02020603050405020304" pitchFamily="18" charset="0"/>
              </a:rPr>
              <a:t>Pride</a:t>
            </a:r>
            <a:r>
              <a:rPr lang="nb-NO" sz="1900" dirty="0">
                <a:latin typeface="Calibri" panose="020F0502020204030204" pitchFamily="34" charset="0"/>
                <a:ea typeface="Times New Roman" panose="02020603050405020304" pitchFamily="18" charset="0"/>
              </a:rPr>
              <a:t> eller på engelsk: </a:t>
            </a:r>
            <a:r>
              <a:rPr lang="nb-NO" sz="1900" dirty="0" err="1">
                <a:latin typeface="Calibri" panose="020F0502020204030204" pitchFamily="34" charset="0"/>
                <a:ea typeface="Times New Roman" panose="02020603050405020304" pitchFamily="18" charset="0"/>
              </a:rPr>
              <a:t>Queer</a:t>
            </a:r>
            <a:r>
              <a:rPr lang="nb-NO" sz="1900" dirty="0">
                <a:latin typeface="Calibri" panose="020F0502020204030204" pitchFamily="34" charset="0"/>
                <a:ea typeface="Times New Roman" panose="02020603050405020304" pitchFamily="18" charset="0"/>
              </a:rPr>
              <a:t>.</a:t>
            </a:r>
            <a:br>
              <a:rPr lang="nb-NO" sz="1900" dirty="0">
                <a:latin typeface="Calibri" panose="020F0502020204030204" pitchFamily="34" charset="0"/>
                <a:ea typeface="Times New Roman" panose="02020603050405020304" pitchFamily="18" charset="0"/>
              </a:rPr>
            </a:b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Vi skal nå se vi nærmere på hva som kjennetegner ideologien, bakgrunnen for den, viktige aktører og konsekvensene. </a:t>
            </a:r>
          </a:p>
          <a:p>
            <a:pPr marL="93777"/>
            <a:endParaRPr lang="nb-NO" sz="1900" dirty="0">
              <a:latin typeface="Calibri" panose="020F0502020204030204" pitchFamily="34" charset="0"/>
              <a:ea typeface="Times New Roman" panose="02020603050405020304" pitchFamily="18" charset="0"/>
            </a:endParaRPr>
          </a:p>
          <a:p>
            <a:pPr marL="93777" defTabSz="950976">
              <a:defRPr/>
            </a:pPr>
            <a:r>
              <a:rPr lang="nb-NO" sz="1900" b="1" i="1" dirty="0">
                <a:latin typeface="Calibri" panose="020F0502020204030204" pitchFamily="34" charset="0"/>
                <a:ea typeface="Times New Roman" panose="02020603050405020304" pitchFamily="18" charset="0"/>
              </a:rPr>
              <a:t>NB: </a:t>
            </a:r>
            <a:r>
              <a:rPr lang="nb-NO" sz="1900" i="1" dirty="0">
                <a:latin typeface="Calibri" panose="020F0502020204030204" pitchFamily="34" charset="0"/>
                <a:ea typeface="Times New Roman" panose="02020603050405020304" pitchFamily="18" charset="0"/>
              </a:rPr>
              <a:t>I kommentarfeltet under det siste lysbildet i denne PowerPoint-presentasjonen ligger alle fotnotene som man finner i kommentarene under hvert lysbilde. Alle disse kommentarene er for øvrig samlet i et eget dokument som man finner på Samlivsbanken.no med tittelen «</a:t>
            </a:r>
            <a:r>
              <a:rPr lang="nb-NO" sz="1900" b="1" i="1" dirty="0">
                <a:latin typeface="Calibri" panose="020F0502020204030204" pitchFamily="34" charset="0"/>
                <a:ea typeface="Times New Roman" panose="02020603050405020304" pitchFamily="18" charset="0"/>
              </a:rPr>
              <a:t>Detaljert bakgrunnsstoff</a:t>
            </a:r>
            <a:r>
              <a:rPr lang="nb-NO" sz="1900" i="1" dirty="0">
                <a:latin typeface="Calibri" panose="020F0502020204030204" pitchFamily="34" charset="0"/>
                <a:ea typeface="Times New Roman" panose="02020603050405020304" pitchFamily="18" charset="0"/>
              </a:rPr>
              <a:t>».</a:t>
            </a:r>
          </a:p>
          <a:p>
            <a:pPr marL="93777"/>
            <a:endParaRPr lang="nb-NO" sz="1900" dirty="0">
              <a:latin typeface="Times New Roman" panose="02020603050405020304" pitchFamily="18" charset="0"/>
              <a:ea typeface="Times New Roman" panose="02020603050405020304" pitchFamily="18" charset="0"/>
            </a:endParaRPr>
          </a:p>
        </p:txBody>
      </p:sp>
      <p:sp>
        <p:nvSpPr>
          <p:cNvPr id="4" name="Plassholder for bunntekst 3"/>
          <p:cNvSpPr>
            <a:spLocks noGrp="1"/>
          </p:cNvSpPr>
          <p:nvPr>
            <p:ph type="ftr" sz="quarter" idx="10"/>
          </p:nvPr>
        </p:nvSpPr>
        <p:spPr/>
        <p:txBody>
          <a:bodyPr/>
          <a:lstStyle/>
          <a:p>
            <a:endParaRPr lang="nb-NO"/>
          </a:p>
        </p:txBody>
      </p:sp>
      <p:sp>
        <p:nvSpPr>
          <p:cNvPr id="5" name="Plassholder for lysbildenummer 4"/>
          <p:cNvSpPr>
            <a:spLocks noGrp="1"/>
          </p:cNvSpPr>
          <p:nvPr>
            <p:ph type="sldNum" sz="quarter" idx="11"/>
          </p:nvPr>
        </p:nvSpPr>
        <p:spPr/>
        <p:txBody>
          <a:bodyPr/>
          <a:lstStyle/>
          <a:p>
            <a:fld id="{C8593401-7213-4FA8-8723-86291B2E8693}" type="slidenum">
              <a:rPr lang="nb-NO" smtClean="0"/>
              <a:t>1</a:t>
            </a:fld>
            <a:endParaRPr lang="nb-NO"/>
          </a:p>
        </p:txBody>
      </p:sp>
      <p:sp>
        <p:nvSpPr>
          <p:cNvPr id="6" name="Plassholder for topptekst 5">
            <a:extLst>
              <a:ext uri="{FF2B5EF4-FFF2-40B4-BE49-F238E27FC236}">
                <a16:creationId xmlns:a16="http://schemas.microsoft.com/office/drawing/2014/main" id="{8A57732C-538C-469E-B02E-352B9EFB10FB}"/>
              </a:ext>
            </a:extLst>
          </p:cNvPr>
          <p:cNvSpPr>
            <a:spLocks noGrp="1"/>
          </p:cNvSpPr>
          <p:nvPr>
            <p:ph type="hdr" sz="quarter"/>
          </p:nvPr>
        </p:nvSpPr>
        <p:spPr/>
        <p:txBody>
          <a:bodyPr/>
          <a:lstStyle/>
          <a:p>
            <a:r>
              <a:rPr lang="nb-NO"/>
              <a:t>"SAMLIVSREVOLUSJON - Tro, kjønn og samlivsetikk"</a:t>
            </a:r>
          </a:p>
        </p:txBody>
      </p:sp>
    </p:spTree>
    <p:extLst>
      <p:ext uri="{BB962C8B-B14F-4D97-AF65-F5344CB8AC3E}">
        <p14:creationId xmlns:p14="http://schemas.microsoft.com/office/powerpoint/2010/main" val="28000093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900" b="1" dirty="0">
                <a:latin typeface="Calibri" panose="020F0502020204030204" pitchFamily="34" charset="0"/>
                <a:ea typeface="Times New Roman" panose="02020603050405020304" pitchFamily="18" charset="0"/>
              </a:rPr>
              <a:t>Fra FORENINGEN FRI’S POLITISKE PLATTFORM </a:t>
            </a:r>
            <a:endParaRPr lang="nb-NO" sz="1900" dirty="0">
              <a:latin typeface="Times New Roman" panose="02020603050405020304" pitchFamily="18" charset="0"/>
              <a:ea typeface="Times New Roman" panose="02020603050405020304" pitchFamily="18" charset="0"/>
            </a:endParaRPr>
          </a:p>
          <a:p>
            <a:pPr marL="93777"/>
            <a:r>
              <a:rPr lang="nb-NO" sz="1900" b="1"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nb-NO" sz="1900" dirty="0">
                <a:latin typeface="Calibri" panose="020F0502020204030204" pitchFamily="34" charset="0"/>
                <a:ea typeface="Times New Roman" panose="02020603050405020304" pitchFamily="18" charset="0"/>
              </a:rPr>
              <a:t> </a:t>
            </a:r>
            <a:r>
              <a:rPr lang="nb-NO" sz="1900" b="1" dirty="0">
                <a:latin typeface="Calibri" panose="020F0502020204030204" pitchFamily="34" charset="0"/>
                <a:ea typeface="Times New Roman" panose="02020603050405020304" pitchFamily="18" charset="0"/>
              </a:rPr>
              <a:t>«Det finnes et mangfold av kjønn.»</a:t>
            </a:r>
            <a:r>
              <a:rPr lang="nb-NO" sz="1900" dirty="0">
                <a:latin typeface="Calibri" panose="020F0502020204030204" pitchFamily="34" charset="0"/>
                <a:ea typeface="Times New Roman" panose="02020603050405020304" pitchFamily="18" charset="0"/>
              </a:rPr>
              <a:t> (</a:t>
            </a:r>
            <a:r>
              <a:rPr lang="nb-NO" sz="1900" dirty="0" err="1">
                <a:latin typeface="Calibri" panose="020F0502020204030204" pitchFamily="34" charset="0"/>
                <a:ea typeface="Times New Roman" panose="02020603050405020304" pitchFamily="18" charset="0"/>
              </a:rPr>
              <a:t>Kap</a:t>
            </a:r>
            <a:r>
              <a:rPr lang="nb-NO" sz="1900" dirty="0">
                <a:latin typeface="Calibri" panose="020F0502020204030204" pitchFamily="34" charset="0"/>
                <a:ea typeface="Times New Roman" panose="02020603050405020304" pitchFamily="18" charset="0"/>
              </a:rPr>
              <a:t> 1.1.3 i Politisk plattform)</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Dette ligger allerede i navnet på foreningen: </a:t>
            </a:r>
            <a:r>
              <a:rPr lang="nb-NO" sz="1900" i="1" dirty="0">
                <a:latin typeface="Calibri" panose="020F0502020204030204" pitchFamily="34" charset="0"/>
                <a:ea typeface="Times New Roman" panose="02020603050405020304" pitchFamily="18" charset="0"/>
              </a:rPr>
              <a:t>FRI – Foreningen for kjønns- og seksualitets-mangfold</a:t>
            </a:r>
            <a:r>
              <a:rPr lang="nb-NO" sz="1900" dirty="0">
                <a:latin typeface="Calibri" panose="020F0502020204030204" pitchFamily="34" charset="0"/>
                <a:ea typeface="Times New Roman" panose="02020603050405020304" pitchFamily="18" charset="0"/>
              </a:rPr>
              <a:t>. Å mene at det finnes to kjønn er utdatert og diskriminerende ifølge den radikale kjønnsideologien.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Foreningen FRI tallfester ikke hvor mange kjønn som finnes. Sexologen Esben Esther Pirelli Benestad mener imidlertid at det finnes sju kjønn. </a:t>
            </a:r>
            <a:r>
              <a:rPr lang="nb-NO" sz="1900" dirty="0">
                <a:solidFill>
                  <a:srgbClr val="000000"/>
                </a:solidFill>
                <a:latin typeface="MS Gothic" panose="020B0609070205080204" pitchFamily="49" charset="-128"/>
                <a:ea typeface="Times New Roman" panose="02020603050405020304" pitchFamily="18" charset="0"/>
                <a:cs typeface="MS Gothic" panose="020B0609070205080204" pitchFamily="49" charset="-128"/>
              </a:rPr>
              <a:t>㉕</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nb-NO" sz="1900" b="1" dirty="0">
                <a:latin typeface="Calibri" panose="020F0502020204030204" pitchFamily="34" charset="0"/>
                <a:ea typeface="Times New Roman" panose="02020603050405020304" pitchFamily="18" charset="0"/>
              </a:rPr>
              <a:t> «FRI mener at alle former for kjønn er likeverdige og skal være likestilte.» </a:t>
            </a:r>
            <a:r>
              <a:rPr lang="nb-NO" sz="1900" dirty="0">
                <a:latin typeface="Calibri" panose="020F0502020204030204" pitchFamily="34" charset="0"/>
                <a:ea typeface="Times New Roman" panose="02020603050405020304" pitchFamily="18" charset="0"/>
              </a:rPr>
              <a:t>(</a:t>
            </a:r>
            <a:r>
              <a:rPr lang="nb-NO" sz="1900" dirty="0" err="1">
                <a:latin typeface="Calibri" panose="020F0502020204030204" pitchFamily="34" charset="0"/>
                <a:ea typeface="Times New Roman" panose="02020603050405020304" pitchFamily="18" charset="0"/>
              </a:rPr>
              <a:t>Kap</a:t>
            </a:r>
            <a:r>
              <a:rPr lang="nb-NO" sz="1900" dirty="0">
                <a:latin typeface="Calibri" panose="020F0502020204030204" pitchFamily="34" charset="0"/>
                <a:ea typeface="Times New Roman" panose="02020603050405020304" pitchFamily="18" charset="0"/>
              </a:rPr>
              <a:t> 1.1.3)</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Forskjellen på norm og unntak, naturlig og unaturlig, normalt og unormalt, er avskaffet. «Alle former for kjønn» betraktes som like sunt, positivt, barnevennlig og bærekraftig for enkeltmennesker og for samfunnet.</a:t>
            </a:r>
            <a:endParaRPr lang="nb-NO" sz="1900" dirty="0">
              <a:latin typeface="Times New Roman" panose="02020603050405020304" pitchFamily="18" charset="0"/>
              <a:ea typeface="Times New Roman" panose="02020603050405020304" pitchFamily="18" charset="0"/>
            </a:endParaRPr>
          </a:p>
          <a:p>
            <a:pPr marL="93777"/>
            <a:r>
              <a:rPr lang="nb-NO" sz="1900" b="1"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nb-NO" sz="1900" b="1" dirty="0">
                <a:latin typeface="Calibri" panose="020F0502020204030204" pitchFamily="34" charset="0"/>
                <a:ea typeface="Times New Roman" panose="02020603050405020304" pitchFamily="18" charset="0"/>
              </a:rPr>
              <a:t> «FRI mener at alle former for seksuelle relasjoner eller handlinger som er basert på respekt, likeverd og samtykke er positivt.» </a:t>
            </a:r>
            <a:r>
              <a:rPr lang="nb-NO" sz="1900" dirty="0">
                <a:latin typeface="Calibri" panose="020F0502020204030204" pitchFamily="34" charset="0"/>
                <a:ea typeface="Times New Roman" panose="02020603050405020304" pitchFamily="18" charset="0"/>
              </a:rPr>
              <a:t>(</a:t>
            </a:r>
            <a:r>
              <a:rPr lang="nb-NO" sz="1900" dirty="0" err="1">
                <a:latin typeface="Calibri" panose="020F0502020204030204" pitchFamily="34" charset="0"/>
                <a:ea typeface="Times New Roman" panose="02020603050405020304" pitchFamily="18" charset="0"/>
              </a:rPr>
              <a:t>Kap</a:t>
            </a:r>
            <a:r>
              <a:rPr lang="nb-NO" sz="1900" dirty="0">
                <a:latin typeface="Calibri" panose="020F0502020204030204" pitchFamily="34" charset="0"/>
                <a:ea typeface="Times New Roman" panose="02020603050405020304" pitchFamily="18" charset="0"/>
              </a:rPr>
              <a:t> 1.1.4)</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Når foreningen sier «alle former for seksuelle relasjoner eller handlinger», så mener de alle typer seksualitet som er frivillig -- inkludert sadomasochisme, gruppesex, hyppig partnerbytte, tilfeldig sex, polyamorøse relasjoner og polygami, osv.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nb-NO" sz="1900" b="1" dirty="0">
                <a:latin typeface="Calibri" panose="020F0502020204030204" pitchFamily="34" charset="0"/>
                <a:ea typeface="Times New Roman" panose="02020603050405020304" pitchFamily="18" charset="0"/>
              </a:rPr>
              <a:t> «FRI mener at barn må gis god informasjon om kjønn og seksualitet fra tidlig alder og møtes med respekt for sin seksualitet, kjønnsidentitet, kjønnsuttrykk.» </a:t>
            </a:r>
            <a:r>
              <a:rPr lang="nb-NO" sz="1900" dirty="0">
                <a:latin typeface="Calibri" panose="020F0502020204030204" pitchFamily="34" charset="0"/>
                <a:ea typeface="Times New Roman" panose="02020603050405020304" pitchFamily="18" charset="0"/>
              </a:rPr>
              <a:t>(</a:t>
            </a:r>
            <a:r>
              <a:rPr lang="nb-NO" sz="1900" dirty="0" err="1">
                <a:latin typeface="Calibri" panose="020F0502020204030204" pitchFamily="34" charset="0"/>
                <a:ea typeface="Times New Roman" panose="02020603050405020304" pitchFamily="18" charset="0"/>
              </a:rPr>
              <a:t>Kap</a:t>
            </a:r>
            <a:r>
              <a:rPr lang="nb-NO" sz="1900" dirty="0">
                <a:latin typeface="Calibri" panose="020F0502020204030204" pitchFamily="34" charset="0"/>
                <a:ea typeface="Times New Roman" panose="02020603050405020304" pitchFamily="18" charset="0"/>
              </a:rPr>
              <a:t> 3.1)</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Selv om foreningen ikke angir hva «tidlig alder» innebærer, betyr det i praksis fra barnehagealder. Foreningen holder mange kurs i «Rosa kompetanse» for barnehageansatte rundt om i Norge. Å forutsette at småbarn nærmest er ferdig utviklet emosjonelt, mentalt, kroppslig, seksuelt og at de ikke gjennomgår ulike faser i løpet av barndommen, betyr for det første at man ser bort fra all anerkjent barnepsykologi. Dernest betyr det at man står i fare for å påtvinge dem voksnes seksualitet og problemstillinger lenge før de fleste barn er modne for det. Dette gjelder ikke noen få barn, men tilnærmet alle barn – inkludert våre egne barn og barnebarn.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Hva med foreldre som er skeptiske eller avvisende til Foreningen </a:t>
            </a:r>
            <a:r>
              <a:rPr lang="nb-NO" sz="1900" dirty="0" err="1">
                <a:latin typeface="Calibri" panose="020F0502020204030204" pitchFamily="34" charset="0"/>
                <a:ea typeface="Times New Roman" panose="02020603050405020304" pitchFamily="18" charset="0"/>
              </a:rPr>
              <a:t>FRIs</a:t>
            </a:r>
            <a:r>
              <a:rPr lang="nb-NO" sz="1900" dirty="0">
                <a:latin typeface="Calibri" panose="020F0502020204030204" pitchFamily="34" charset="0"/>
                <a:ea typeface="Times New Roman" panose="02020603050405020304" pitchFamily="18" charset="0"/>
              </a:rPr>
              <a:t> visjon om sex, samliv og kjønn? Vil de bli informert og hørt i forbindelse med det barna deres blir undervist i </a:t>
            </a:r>
            <a:r>
              <a:rPr lang="nb-NO" sz="1900" dirty="0" err="1">
                <a:latin typeface="Calibri" panose="020F0502020204030204" pitchFamily="34" charset="0"/>
                <a:ea typeface="Times New Roman" panose="02020603050405020304" pitchFamily="18" charset="0"/>
              </a:rPr>
              <a:t>i</a:t>
            </a:r>
            <a:r>
              <a:rPr lang="nb-NO" sz="1900" dirty="0">
                <a:latin typeface="Calibri" panose="020F0502020204030204" pitchFamily="34" charset="0"/>
                <a:ea typeface="Times New Roman" panose="02020603050405020304" pitchFamily="18" charset="0"/>
              </a:rPr>
              <a:t> barnehagen? Eller gjelder ikke foreldreretten i denne tematikken?</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nb-NO" sz="1900" b="1" dirty="0">
                <a:latin typeface="Calibri" panose="020F0502020204030204" pitchFamily="34" charset="0"/>
                <a:ea typeface="Times New Roman" panose="02020603050405020304" pitchFamily="18" charset="0"/>
              </a:rPr>
              <a:t> «FRI mener offentlige tilskudd bare skal gis til trossamfunn som aktivt tar avstand fra og arbeider mot diskriminering av mennesker som bryter med normer for kjønn og seksualitet.»</a:t>
            </a:r>
            <a:r>
              <a:rPr lang="nb-NO" sz="1900" dirty="0">
                <a:latin typeface="Calibri" panose="020F0502020204030204" pitchFamily="34" charset="0"/>
                <a:ea typeface="Times New Roman" panose="02020603050405020304" pitchFamily="18" charset="0"/>
              </a:rPr>
              <a:t> (</a:t>
            </a:r>
            <a:r>
              <a:rPr lang="nb-NO" sz="1900" dirty="0" err="1">
                <a:latin typeface="Calibri" panose="020F0502020204030204" pitchFamily="34" charset="0"/>
                <a:ea typeface="Times New Roman" panose="02020603050405020304" pitchFamily="18" charset="0"/>
              </a:rPr>
              <a:t>Kap</a:t>
            </a:r>
            <a:r>
              <a:rPr lang="nb-NO" sz="1900" dirty="0">
                <a:latin typeface="Calibri" panose="020F0502020204030204" pitchFamily="34" charset="0"/>
                <a:ea typeface="Times New Roman" panose="02020603050405020304" pitchFamily="18" charset="0"/>
              </a:rPr>
              <a:t> 6.6)</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Hva er «diskriminering» i denne sammenheng? Er det ingenting som kan kalles «saklig og velbegrunnet» forskjellsbehandling på det seksual-etiske område? Er det Foreningen FRI som skal ha definisjonsmakten over hvilke normer for kjønn og seksualitet som skal gjelde?  </a:t>
            </a:r>
            <a:endParaRPr lang="nb-NO" sz="1900" dirty="0">
              <a:latin typeface="Times New Roman" panose="02020603050405020304" pitchFamily="18" charset="0"/>
              <a:ea typeface="Times New Roman" panose="02020603050405020304" pitchFamily="18" charset="0"/>
            </a:endParaRPr>
          </a:p>
          <a:p>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I praksis mener Foreningen FRI at alle trossamfunn som lærer at ekteskapet er for mann og kvinne, bør miste statsstøtten.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a:t>
            </a:r>
            <a:r>
              <a:rPr lang="nb-NO" sz="1900" dirty="0">
                <a:latin typeface="Calibri" panose="020F0502020204030204" pitchFamily="34" charset="0"/>
                <a:ea typeface="Times New Roman" panose="02020603050405020304" pitchFamily="18" charset="0"/>
              </a:rPr>
              <a:t> Se linker til Foreningen </a:t>
            </a:r>
            <a:r>
              <a:rPr lang="nb-NO" sz="1900" dirty="0" err="1">
                <a:latin typeface="Calibri" panose="020F0502020204030204" pitchFamily="34" charset="0"/>
                <a:ea typeface="Times New Roman" panose="02020603050405020304" pitchFamily="18" charset="0"/>
              </a:rPr>
              <a:t>FRIs</a:t>
            </a:r>
            <a:r>
              <a:rPr lang="nb-NO" sz="1900" b="1" dirty="0">
                <a:latin typeface="Calibri" panose="020F0502020204030204" pitchFamily="34" charset="0"/>
                <a:ea typeface="Times New Roman" panose="02020603050405020304" pitchFamily="18" charset="0"/>
              </a:rPr>
              <a:t> </a:t>
            </a:r>
            <a:r>
              <a:rPr lang="nb-NO" sz="1900" b="1" i="1" dirty="0">
                <a:latin typeface="Calibri" panose="020F0502020204030204" pitchFamily="34" charset="0"/>
                <a:ea typeface="Times New Roman" panose="02020603050405020304" pitchFamily="18" charset="0"/>
              </a:rPr>
              <a:t>Politiske plattform + Arbeidsprogram</a:t>
            </a:r>
            <a:r>
              <a:rPr lang="nb-NO" sz="1900" dirty="0">
                <a:latin typeface="Calibri" panose="020F0502020204030204" pitchFamily="34" charset="0"/>
                <a:ea typeface="Times New Roman" panose="02020603050405020304" pitchFamily="18" charset="0"/>
              </a:rPr>
              <a:t> 2020-2022 + </a:t>
            </a:r>
            <a:r>
              <a:rPr lang="nb-NO" sz="1900" b="1" i="1" dirty="0">
                <a:latin typeface="Calibri" panose="020F0502020204030204" pitchFamily="34" charset="0"/>
                <a:ea typeface="Times New Roman" panose="02020603050405020304" pitchFamily="18" charset="0"/>
              </a:rPr>
              <a:t>Familiepolitiske strategi</a:t>
            </a:r>
            <a:r>
              <a:rPr lang="nb-NO" sz="1900" dirty="0">
                <a:latin typeface="Calibri" panose="020F0502020204030204" pitchFamily="34" charset="0"/>
                <a:ea typeface="Times New Roman" panose="02020603050405020304" pitchFamily="18" charset="0"/>
              </a:rPr>
              <a:t>. </a:t>
            </a:r>
            <a:r>
              <a:rPr lang="nb-NO" sz="1900" dirty="0">
                <a:solidFill>
                  <a:srgbClr val="000000"/>
                </a:solidFill>
                <a:latin typeface="MS Gothic" panose="020B0609070205080204" pitchFamily="49" charset="-128"/>
                <a:ea typeface="Times New Roman" panose="02020603050405020304" pitchFamily="18" charset="0"/>
                <a:cs typeface="MS Gothic" panose="020B0609070205080204" pitchFamily="49" charset="-128"/>
              </a:rPr>
              <a:t>㉖</a:t>
            </a:r>
            <a:endParaRPr lang="nb-NO" sz="1900" dirty="0">
              <a:latin typeface="Times New Roman" panose="02020603050405020304" pitchFamily="18" charset="0"/>
              <a:ea typeface="Times New Roman" panose="02020603050405020304" pitchFamily="18" charset="0"/>
            </a:endParaRPr>
          </a:p>
          <a:p>
            <a:endParaRPr lang="nb-NO" dirty="0"/>
          </a:p>
        </p:txBody>
      </p:sp>
      <p:sp>
        <p:nvSpPr>
          <p:cNvPr id="4" name="Plassholder for lysbildenummer 3"/>
          <p:cNvSpPr>
            <a:spLocks noGrp="1"/>
          </p:cNvSpPr>
          <p:nvPr>
            <p:ph type="sldNum" sz="quarter" idx="10"/>
          </p:nvPr>
        </p:nvSpPr>
        <p:spPr/>
        <p:txBody>
          <a:bodyPr/>
          <a:lstStyle/>
          <a:p>
            <a:fld id="{C8593401-7213-4FA8-8723-86291B2E8693}" type="slidenum">
              <a:rPr lang="nb-NO" smtClean="0"/>
              <a:t>10</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topptekst 5">
            <a:extLst>
              <a:ext uri="{FF2B5EF4-FFF2-40B4-BE49-F238E27FC236}">
                <a16:creationId xmlns:a16="http://schemas.microsoft.com/office/drawing/2014/main" id="{76BAF1DE-FC98-41EE-A896-042B41CE885D}"/>
              </a:ext>
            </a:extLst>
          </p:cNvPr>
          <p:cNvSpPr>
            <a:spLocks noGrp="1"/>
          </p:cNvSpPr>
          <p:nvPr>
            <p:ph type="hdr" sz="quarter"/>
          </p:nvPr>
        </p:nvSpPr>
        <p:spPr/>
        <p:txBody>
          <a:bodyPr/>
          <a:lstStyle/>
          <a:p>
            <a:r>
              <a:rPr lang="nb-NO"/>
              <a:t>"SAMLIVSREVOLUSJON - Tro, kjønn og samlivsetikk"</a:t>
            </a:r>
          </a:p>
        </p:txBody>
      </p:sp>
    </p:spTree>
    <p:extLst>
      <p:ext uri="{BB962C8B-B14F-4D97-AF65-F5344CB8AC3E}">
        <p14:creationId xmlns:p14="http://schemas.microsoft.com/office/powerpoint/2010/main" val="11284606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defTabSz="914378">
              <a:defRPr/>
            </a:pPr>
            <a:endParaRPr lang="nb-NO" altLang="nb-NO" dirty="0"/>
          </a:p>
          <a:p>
            <a:r>
              <a:rPr lang="nb-NO" sz="1200" b="1" kern="1200" dirty="0">
                <a:solidFill>
                  <a:schemeClr val="tx1"/>
                </a:solidFill>
                <a:effectLst/>
                <a:latin typeface="+mn-lt"/>
                <a:ea typeface="+mn-ea"/>
                <a:cs typeface="+mn-cs"/>
              </a:rPr>
              <a:t>VERKEN ANTALL ELLER KJØNN</a:t>
            </a:r>
            <a:endParaRPr lang="nb-NO"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200" kern="1200" dirty="0">
                <a:solidFill>
                  <a:schemeClr val="tx1"/>
                </a:solidFill>
                <a:effectLst/>
                <a:latin typeface="+mn-lt"/>
                <a:ea typeface="+mn-ea"/>
                <a:cs typeface="+mn-cs"/>
              </a:rPr>
              <a:t>Kommentarene på lysbildet fra lederen i Foreningen FRI er gitt til avisen Dagen i forbindelse med stiftelsen av organisasjonen </a:t>
            </a:r>
            <a:r>
              <a:rPr lang="nb-NO" sz="1200" kern="1200" dirty="0" err="1">
                <a:solidFill>
                  <a:schemeClr val="tx1"/>
                </a:solidFill>
                <a:effectLst/>
                <a:latin typeface="+mn-lt"/>
                <a:ea typeface="+mn-ea"/>
                <a:cs typeface="+mn-cs"/>
              </a:rPr>
              <a:t>PolyNorge</a:t>
            </a:r>
            <a:r>
              <a:rPr lang="nb-NO" sz="1200" kern="1200" dirty="0">
                <a:solidFill>
                  <a:schemeClr val="tx1"/>
                </a:solidFill>
                <a:effectLst/>
                <a:latin typeface="+mn-lt"/>
                <a:ea typeface="+mn-ea"/>
                <a:cs typeface="+mn-cs"/>
              </a:rPr>
              <a:t>,</a:t>
            </a:r>
            <a:r>
              <a:rPr lang="nb-NO" sz="1200" kern="1200" baseline="0" dirty="0">
                <a:solidFill>
                  <a:schemeClr val="tx1"/>
                </a:solidFill>
                <a:effectLst/>
                <a:latin typeface="+mn-lt"/>
                <a:ea typeface="+mn-ea"/>
                <a:cs typeface="+mn-cs"/>
              </a:rPr>
              <a:t> i 2016. (Se mer nedenfor.)</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Hele intervjuet finner man her:</a:t>
            </a:r>
            <a:br>
              <a:rPr lang="nb-NO" sz="1200" b="1" kern="1200" dirty="0">
                <a:solidFill>
                  <a:schemeClr val="tx1"/>
                </a:solidFill>
                <a:effectLst/>
                <a:latin typeface="+mn-lt"/>
                <a:ea typeface="+mn-ea"/>
                <a:cs typeface="+mn-cs"/>
              </a:rPr>
            </a:br>
            <a:r>
              <a:rPr lang="nb-NO" sz="1200" u="sng" kern="1200" dirty="0">
                <a:solidFill>
                  <a:schemeClr val="tx1"/>
                </a:solidFill>
                <a:effectLst/>
                <a:latin typeface="+mn-lt"/>
                <a:ea typeface="+mn-ea"/>
                <a:cs typeface="+mn-cs"/>
                <a:hlinkClick r:id="rId3"/>
              </a:rPr>
              <a:t>http://www.dagen.no/Nyheter/POLYAMORØSE/–-Dette-er-samlivsanarki-389950</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Taleren leser sitatene høyt og kan f.eks. kommentere følgende uttrykk i uttalelsen:</a:t>
            </a:r>
          </a:p>
          <a:p>
            <a:r>
              <a:rPr lang="nb-NO" sz="1200" kern="1200" dirty="0">
                <a:solidFill>
                  <a:schemeClr val="tx1"/>
                </a:solidFill>
                <a:effectLst/>
                <a:latin typeface="+mn-lt"/>
                <a:ea typeface="+mn-ea"/>
                <a:cs typeface="+mn-cs"/>
              </a:rPr>
              <a:t>- «verken antall personer eller kjønn» (</a:t>
            </a:r>
            <a:r>
              <a:rPr lang="nb-NO" sz="1200" i="1" kern="1200" dirty="0">
                <a:solidFill>
                  <a:schemeClr val="tx1"/>
                </a:solidFill>
                <a:effectLst/>
                <a:latin typeface="+mn-lt"/>
                <a:ea typeface="+mn-ea"/>
                <a:cs typeface="+mn-cs"/>
              </a:rPr>
              <a:t>par-normen, hetero-normen)</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«åpne opp de trange normene» (</a:t>
            </a:r>
            <a:r>
              <a:rPr lang="nb-NO" sz="1200" i="1" kern="1200" dirty="0">
                <a:solidFill>
                  <a:schemeClr val="tx1"/>
                </a:solidFill>
                <a:effectLst/>
                <a:latin typeface="+mn-lt"/>
                <a:ea typeface="+mn-ea"/>
                <a:cs typeface="+mn-cs"/>
              </a:rPr>
              <a:t>normkritikk, «mangfold», hetero-normen, familietenkning)</a:t>
            </a:r>
            <a:endParaRPr lang="nb-NO" sz="1200" kern="1200" dirty="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POLYAMORØSE FORHOLD.</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Organisasjonen </a:t>
            </a:r>
            <a:r>
              <a:rPr lang="nb-NO" sz="1200" b="1" kern="1200" dirty="0" err="1">
                <a:solidFill>
                  <a:schemeClr val="tx1"/>
                </a:solidFill>
                <a:effectLst/>
                <a:latin typeface="+mn-lt"/>
                <a:ea typeface="+mn-ea"/>
                <a:cs typeface="+mn-cs"/>
              </a:rPr>
              <a:t>PolyNorge</a:t>
            </a:r>
            <a:r>
              <a:rPr lang="nb-NO" sz="1200" kern="1200" dirty="0">
                <a:solidFill>
                  <a:schemeClr val="tx1"/>
                </a:solidFill>
                <a:effectLst/>
                <a:latin typeface="+mn-lt"/>
                <a:ea typeface="+mn-ea"/>
                <a:cs typeface="+mn-cs"/>
              </a:rPr>
              <a:t> arbeider for at samfunnet skal akseptere og gi juridiske rettigheter til seksuelle relasjoner mellom flere enn to personer, såkalte </a:t>
            </a:r>
            <a:r>
              <a:rPr lang="nb-NO" sz="1200" kern="1200" dirty="0" err="1">
                <a:solidFill>
                  <a:schemeClr val="tx1"/>
                </a:solidFill>
                <a:effectLst/>
                <a:latin typeface="+mn-lt"/>
                <a:ea typeface="+mn-ea"/>
                <a:cs typeface="+mn-cs"/>
              </a:rPr>
              <a:t>polyamorøse</a:t>
            </a:r>
            <a:r>
              <a:rPr lang="nb-NO" sz="1200" kern="1200" dirty="0">
                <a:solidFill>
                  <a:schemeClr val="tx1"/>
                </a:solidFill>
                <a:effectLst/>
                <a:latin typeface="+mn-lt"/>
                <a:ea typeface="+mn-ea"/>
                <a:cs typeface="+mn-cs"/>
              </a:rPr>
              <a:t> forhold. Det kan f.eks. dreie seg om tre kvinner, to menn og to kvinner, to menn og én kvinne, osv. </a:t>
            </a:r>
          </a:p>
          <a:p>
            <a:endParaRPr lang="nb-NO" sz="1200" kern="1200" dirty="0">
              <a:solidFill>
                <a:schemeClr val="tx1"/>
              </a:solidFill>
              <a:effectLst/>
              <a:latin typeface="+mn-lt"/>
              <a:ea typeface="+mn-ea"/>
              <a:cs typeface="+mn-cs"/>
            </a:endParaRPr>
          </a:p>
          <a:p>
            <a:r>
              <a:rPr lang="nb-NO" sz="1200" kern="1200" dirty="0" err="1">
                <a:solidFill>
                  <a:schemeClr val="tx1"/>
                </a:solidFill>
                <a:effectLst/>
                <a:latin typeface="+mn-lt"/>
                <a:ea typeface="+mn-ea"/>
                <a:cs typeface="+mn-cs"/>
              </a:rPr>
              <a:t>Poly</a:t>
            </a:r>
            <a:r>
              <a:rPr lang="nb-NO" sz="1200" kern="1200" dirty="0">
                <a:solidFill>
                  <a:schemeClr val="tx1"/>
                </a:solidFill>
                <a:effectLst/>
                <a:latin typeface="+mn-lt"/>
                <a:ea typeface="+mn-ea"/>
                <a:cs typeface="+mn-cs"/>
              </a:rPr>
              <a:t> betyr mange, og amorøs betyr kjærlig</a:t>
            </a:r>
            <a:r>
              <a:rPr lang="nb-NO" sz="1200" kern="1200" baseline="0" dirty="0">
                <a:solidFill>
                  <a:schemeClr val="tx1"/>
                </a:solidFill>
                <a:effectLst/>
                <a:latin typeface="+mn-lt"/>
                <a:ea typeface="+mn-ea"/>
                <a:cs typeface="+mn-cs"/>
              </a:rPr>
              <a:t> (fra: amor=kjærlighet).</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Les mer om </a:t>
            </a:r>
            <a:r>
              <a:rPr lang="nb-NO" sz="1200" kern="1200" dirty="0" err="1">
                <a:solidFill>
                  <a:schemeClr val="tx1"/>
                </a:solidFill>
                <a:effectLst/>
                <a:latin typeface="+mn-lt"/>
                <a:ea typeface="+mn-ea"/>
                <a:cs typeface="+mn-cs"/>
              </a:rPr>
              <a:t>PolyNorge</a:t>
            </a:r>
            <a:r>
              <a:rPr lang="nb-NO" sz="1200" kern="1200" dirty="0">
                <a:solidFill>
                  <a:schemeClr val="tx1"/>
                </a:solidFill>
                <a:effectLst/>
                <a:latin typeface="+mn-lt"/>
                <a:ea typeface="+mn-ea"/>
                <a:cs typeface="+mn-cs"/>
              </a:rPr>
              <a:t> på nettsiden deres: </a:t>
            </a:r>
            <a:r>
              <a:rPr lang="nb-NO" sz="1200" u="sng" kern="1200" dirty="0">
                <a:solidFill>
                  <a:schemeClr val="tx1"/>
                </a:solidFill>
                <a:effectLst/>
                <a:latin typeface="+mn-lt"/>
                <a:ea typeface="+mn-ea"/>
                <a:cs typeface="+mn-cs"/>
                <a:hlinkClick r:id="rId4"/>
              </a:rPr>
              <a:t>www.polynorge.no</a:t>
            </a:r>
            <a:endParaRPr lang="nb-NO"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200" kern="1200" dirty="0">
                <a:solidFill>
                  <a:schemeClr val="tx1"/>
                </a:solidFill>
                <a:effectLst/>
                <a:latin typeface="+mn-lt"/>
                <a:ea typeface="+mn-ea"/>
                <a:cs typeface="+mn-cs"/>
              </a:rPr>
              <a:t>Se også</a:t>
            </a:r>
            <a:r>
              <a:rPr lang="nb-NO" sz="1200" kern="1200" baseline="0" dirty="0">
                <a:solidFill>
                  <a:schemeClr val="tx1"/>
                </a:solidFill>
                <a:effectLst/>
                <a:latin typeface="+mn-lt"/>
                <a:ea typeface="+mn-ea"/>
                <a:cs typeface="+mn-cs"/>
              </a:rPr>
              <a:t> en kort framstilling av </a:t>
            </a:r>
            <a:r>
              <a:rPr lang="nb-NO" sz="1200" i="1" kern="1200" baseline="0" dirty="0" err="1">
                <a:solidFill>
                  <a:schemeClr val="tx1"/>
                </a:solidFill>
                <a:effectLst/>
                <a:latin typeface="+mn-lt"/>
                <a:ea typeface="+mn-ea"/>
                <a:cs typeface="+mn-cs"/>
              </a:rPr>
              <a:t>polyamori</a:t>
            </a:r>
            <a:r>
              <a:rPr lang="nb-NO" sz="1200" i="1" kern="1200" baseline="0" dirty="0">
                <a:solidFill>
                  <a:schemeClr val="tx1"/>
                </a:solidFill>
                <a:effectLst/>
                <a:latin typeface="+mn-lt"/>
                <a:ea typeface="+mn-ea"/>
                <a:cs typeface="+mn-cs"/>
              </a:rPr>
              <a:t>  </a:t>
            </a:r>
            <a:r>
              <a:rPr lang="nb-NO" sz="1200" kern="1200" baseline="0" dirty="0">
                <a:solidFill>
                  <a:schemeClr val="tx1"/>
                </a:solidFill>
                <a:effectLst/>
                <a:latin typeface="+mn-lt"/>
                <a:ea typeface="+mn-ea"/>
                <a:cs typeface="+mn-cs"/>
              </a:rPr>
              <a:t>på Wikipedia: </a:t>
            </a:r>
            <a:r>
              <a:rPr lang="nb-NO" sz="1200" u="sng" kern="1200" dirty="0">
                <a:solidFill>
                  <a:schemeClr val="tx1"/>
                </a:solidFill>
                <a:effectLst/>
                <a:latin typeface="+mn-lt"/>
                <a:ea typeface="+mn-ea"/>
                <a:cs typeface="+mn-cs"/>
                <a:hlinkClick r:id="rId5"/>
              </a:rPr>
              <a:t>https://no.wikipedia.org/wiki/Polyamori</a:t>
            </a:r>
            <a:br>
              <a:rPr lang="nb-NO" sz="1200" u="sng"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En fyldigere artikkel (</a:t>
            </a:r>
            <a:r>
              <a:rPr lang="nb-NO" sz="1200" kern="1200" dirty="0" err="1">
                <a:solidFill>
                  <a:schemeClr val="tx1"/>
                </a:solidFill>
                <a:effectLst/>
                <a:latin typeface="+mn-lt"/>
                <a:ea typeface="+mn-ea"/>
                <a:cs typeface="+mn-cs"/>
              </a:rPr>
              <a:t>inkl</a:t>
            </a:r>
            <a:r>
              <a:rPr lang="nb-NO" sz="1200" kern="1200" dirty="0">
                <a:solidFill>
                  <a:schemeClr val="tx1"/>
                </a:solidFill>
                <a:effectLst/>
                <a:latin typeface="+mn-lt"/>
                <a:ea typeface="+mn-ea"/>
                <a:cs typeface="+mn-cs"/>
              </a:rPr>
              <a:t> mange lenker) finnes på den engelske versjonen av Wikipedia: </a:t>
            </a:r>
            <a:r>
              <a:rPr lang="nb-NO" sz="1200" u="sng" kern="1200" dirty="0">
                <a:solidFill>
                  <a:schemeClr val="tx1"/>
                </a:solidFill>
                <a:effectLst/>
                <a:latin typeface="+mn-lt"/>
                <a:ea typeface="+mn-ea"/>
                <a:cs typeface="+mn-cs"/>
                <a:hlinkClick r:id="rId6"/>
              </a:rPr>
              <a:t>https://en.wikipedia.org/wiki/Polyamory</a:t>
            </a:r>
            <a:endParaRPr lang="nb-NO" sz="1200" u="sng"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Fordi Foreningen Fri støtter </a:t>
            </a:r>
            <a:r>
              <a:rPr lang="nb-NO" sz="1200" b="1" i="1" kern="1200" dirty="0">
                <a:solidFill>
                  <a:schemeClr val="tx1"/>
                </a:solidFill>
                <a:effectLst/>
                <a:latin typeface="+mn-lt"/>
                <a:ea typeface="+mn-ea"/>
                <a:cs typeface="+mn-cs"/>
              </a:rPr>
              <a:t>alle  </a:t>
            </a:r>
            <a:r>
              <a:rPr lang="nb-NO" sz="1200" kern="1200" dirty="0">
                <a:solidFill>
                  <a:schemeClr val="tx1"/>
                </a:solidFill>
                <a:effectLst/>
                <a:latin typeface="+mn-lt"/>
                <a:ea typeface="+mn-ea"/>
                <a:cs typeface="+mn-cs"/>
              </a:rPr>
              <a:t>typer seksuelle relasjoner, atferd og handlinger (så lenge det skjer frivillig mellom </a:t>
            </a:r>
            <a:r>
              <a:rPr lang="nb-NO" sz="1200" kern="1200">
                <a:solidFill>
                  <a:schemeClr val="tx1"/>
                </a:solidFill>
                <a:effectLst/>
                <a:latin typeface="+mn-lt"/>
                <a:ea typeface="+mn-ea"/>
                <a:cs typeface="+mn-cs"/>
              </a:rPr>
              <a:t>likeverdige personer), </a:t>
            </a:r>
            <a:r>
              <a:rPr lang="nb-NO" sz="1200" kern="1200" dirty="0">
                <a:solidFill>
                  <a:schemeClr val="tx1"/>
                </a:solidFill>
                <a:effectLst/>
                <a:latin typeface="+mn-lt"/>
                <a:ea typeface="+mn-ea"/>
                <a:cs typeface="+mn-cs"/>
              </a:rPr>
              <a:t>er foreningen også positiv til polyamorøse forhold, gruppesex, o.l.</a:t>
            </a: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Et aktuelt eksempel på </a:t>
            </a:r>
            <a:r>
              <a:rPr lang="nb-NO" sz="1200" kern="1200" dirty="0" err="1">
                <a:solidFill>
                  <a:schemeClr val="tx1"/>
                </a:solidFill>
                <a:effectLst/>
                <a:latin typeface="+mn-lt"/>
                <a:ea typeface="+mn-ea"/>
                <a:cs typeface="+mn-cs"/>
              </a:rPr>
              <a:t>polyamorøse</a:t>
            </a:r>
            <a:r>
              <a:rPr lang="nb-NO" sz="1200" kern="1200" baseline="0" dirty="0">
                <a:solidFill>
                  <a:schemeClr val="tx1"/>
                </a:solidFill>
                <a:effectLst/>
                <a:latin typeface="+mn-lt"/>
                <a:ea typeface="+mn-ea"/>
                <a:cs typeface="+mn-cs"/>
              </a:rPr>
              <a:t> forhold i Norge er et intervju i bladet KK (tidligere: Kvinner og Klær) i november 2018: </a:t>
            </a:r>
            <a:r>
              <a:rPr lang="nb-NO" sz="1200" b="1" kern="1200" baseline="0" dirty="0">
                <a:solidFill>
                  <a:schemeClr val="tx1"/>
                </a:solidFill>
                <a:effectLst/>
                <a:latin typeface="+mn-lt"/>
                <a:ea typeface="+mn-ea"/>
                <a:cs typeface="+mn-cs"/>
              </a:rPr>
              <a:t>«Hanne er samboer med to menn – i tillegg til å ha en kjæreste». </a:t>
            </a:r>
            <a:r>
              <a:rPr lang="nb-NO" sz="1200" u="sng" kern="1200" dirty="0">
                <a:solidFill>
                  <a:schemeClr val="tx1"/>
                </a:solidFill>
                <a:effectLst/>
                <a:latin typeface="+mn-lt"/>
                <a:ea typeface="+mn-ea"/>
                <a:cs typeface="+mn-cs"/>
                <a:hlinkClick r:id="rId7"/>
              </a:rPr>
              <a:t>https://www.kk.no/livet/hanne-er-samboer-med-to-menn--i-tillegg-til-a-ha-en-kjaereste/70391815</a:t>
            </a:r>
            <a:endParaRPr lang="nb-NO" sz="1200" kern="1200" dirty="0">
              <a:solidFill>
                <a:schemeClr val="tx1"/>
              </a:solidFill>
              <a:effectLst/>
              <a:latin typeface="+mn-lt"/>
              <a:ea typeface="+mn-ea"/>
              <a:cs typeface="+mn-cs"/>
            </a:endParaRPr>
          </a:p>
          <a:p>
            <a:endParaRPr lang="nb-NO"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200" kern="1200" dirty="0">
                <a:solidFill>
                  <a:schemeClr val="tx1"/>
                </a:solidFill>
                <a:effectLst/>
                <a:latin typeface="+mn-lt"/>
                <a:ea typeface="+mn-ea"/>
                <a:cs typeface="+mn-cs"/>
              </a:rPr>
              <a:t>Et annet eksempel er to</a:t>
            </a:r>
            <a:r>
              <a:rPr lang="nb-NO" sz="1200" kern="1200" baseline="0" dirty="0">
                <a:solidFill>
                  <a:schemeClr val="tx1"/>
                </a:solidFill>
                <a:effectLst/>
                <a:latin typeface="+mn-lt"/>
                <a:ea typeface="+mn-ea"/>
                <a:cs typeface="+mn-cs"/>
              </a:rPr>
              <a:t> kvinner (</a:t>
            </a:r>
            <a:r>
              <a:rPr lang="nb-NO" sz="1200" kern="1200" baseline="0" dirty="0" err="1">
                <a:solidFill>
                  <a:schemeClr val="tx1"/>
                </a:solidFill>
                <a:effectLst/>
                <a:latin typeface="+mn-lt"/>
                <a:ea typeface="+mn-ea"/>
                <a:cs typeface="+mn-cs"/>
              </a:rPr>
              <a:t>inkl</a:t>
            </a:r>
            <a:r>
              <a:rPr lang="nb-NO" sz="1200" kern="1200" baseline="0" dirty="0">
                <a:solidFill>
                  <a:schemeClr val="tx1"/>
                </a:solidFill>
                <a:effectLst/>
                <a:latin typeface="+mn-lt"/>
                <a:ea typeface="+mn-ea"/>
                <a:cs typeface="+mn-cs"/>
              </a:rPr>
              <a:t> den samme Hanne) som forteller om sin </a:t>
            </a:r>
            <a:r>
              <a:rPr lang="nb-NO" sz="1200" kern="1200" baseline="0" dirty="0" err="1">
                <a:solidFill>
                  <a:schemeClr val="tx1"/>
                </a:solidFill>
                <a:effectLst/>
                <a:latin typeface="+mn-lt"/>
                <a:ea typeface="+mn-ea"/>
                <a:cs typeface="+mn-cs"/>
              </a:rPr>
              <a:t>polyamorøse</a:t>
            </a:r>
            <a:r>
              <a:rPr lang="nb-NO" sz="1200" kern="1200" baseline="0" dirty="0">
                <a:solidFill>
                  <a:schemeClr val="tx1"/>
                </a:solidFill>
                <a:effectLst/>
                <a:latin typeface="+mn-lt"/>
                <a:ea typeface="+mn-ea"/>
                <a:cs typeface="+mn-cs"/>
              </a:rPr>
              <a:t> praksis på Byas.no, et nettsted som blir driftet av Stavanger Aftenblad: «</a:t>
            </a:r>
            <a:r>
              <a:rPr lang="nb-NO" sz="1200" b="1" kern="1200" baseline="0" dirty="0">
                <a:solidFill>
                  <a:schemeClr val="tx1"/>
                </a:solidFill>
                <a:effectLst/>
                <a:latin typeface="+mn-lt"/>
                <a:ea typeface="+mn-ea"/>
                <a:cs typeface="+mn-cs"/>
              </a:rPr>
              <a:t>Carina og Hanne har flere kjærester: - Like glad i alle sammen</a:t>
            </a:r>
            <a:r>
              <a:rPr lang="nb-NO" sz="1200" kern="1200" baseline="0" dirty="0">
                <a:solidFill>
                  <a:schemeClr val="tx1"/>
                </a:solidFill>
                <a:effectLst/>
                <a:latin typeface="+mn-lt"/>
                <a:ea typeface="+mn-ea"/>
                <a:cs typeface="+mn-cs"/>
              </a:rPr>
              <a:t>». </a:t>
            </a:r>
            <a:r>
              <a:rPr lang="nb-NO" sz="1200" u="sng" kern="1200" dirty="0">
                <a:solidFill>
                  <a:schemeClr val="tx1"/>
                </a:solidFill>
                <a:effectLst/>
                <a:latin typeface="+mn-lt"/>
                <a:ea typeface="+mn-ea"/>
                <a:cs typeface="+mn-cs"/>
                <a:hlinkClick r:id="rId8"/>
              </a:rPr>
              <a:t>https://www.byas.no/livsstil/i/1k9QQB/-Carina-31-og-Hanne-31-har-flere-kjarester---Like-glad-i-alle-sammen</a:t>
            </a:r>
            <a:endParaRPr lang="nb-NO" sz="1200" kern="1200" dirty="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a:p>
            <a:pPr defTabSz="914378">
              <a:defRPr/>
            </a:pPr>
            <a:endParaRPr lang="nb-NO" altLang="nb-NO" dirty="0"/>
          </a:p>
        </p:txBody>
      </p:sp>
      <p:sp>
        <p:nvSpPr>
          <p:cNvPr id="4" name="Plassholder for lysbildenummer 3"/>
          <p:cNvSpPr>
            <a:spLocks noGrp="1"/>
          </p:cNvSpPr>
          <p:nvPr>
            <p:ph type="sldNum" sz="quarter" idx="10"/>
          </p:nvPr>
        </p:nvSpPr>
        <p:spPr/>
        <p:txBody>
          <a:bodyPr/>
          <a:lstStyle/>
          <a:p>
            <a:fld id="{C8593401-7213-4FA8-8723-86291B2E8693}" type="slidenum">
              <a:rPr lang="nb-NO" smtClean="0"/>
              <a:t>11</a:t>
            </a:fld>
            <a:endParaRPr lang="nb-NO"/>
          </a:p>
        </p:txBody>
      </p:sp>
      <p:sp>
        <p:nvSpPr>
          <p:cNvPr id="5" name="Plassholder for bunntekst 4"/>
          <p:cNvSpPr>
            <a:spLocks noGrp="1"/>
          </p:cNvSpPr>
          <p:nvPr>
            <p:ph type="ftr" sz="quarter" idx="11"/>
          </p:nvPr>
        </p:nvSpPr>
        <p:spPr/>
        <p:txBody>
          <a:bodyPr/>
          <a:lstStyle/>
          <a:p>
            <a:r>
              <a:rPr lang="nb-NO"/>
              <a:t>Seminar over Ekteskapserklæringen</a:t>
            </a:r>
          </a:p>
        </p:txBody>
      </p:sp>
    </p:spTree>
    <p:extLst>
      <p:ext uri="{BB962C8B-B14F-4D97-AF65-F5344CB8AC3E}">
        <p14:creationId xmlns:p14="http://schemas.microsoft.com/office/powerpoint/2010/main" val="9233699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93777"/>
            <a:r>
              <a:rPr lang="nb-NO" sz="1900" b="1" dirty="0">
                <a:latin typeface="Calibri" panose="020F0502020204030204" pitchFamily="34" charset="0"/>
                <a:ea typeface="Times New Roman" panose="02020603050405020304" pitchFamily="18" charset="0"/>
              </a:rPr>
              <a:t>ROSA KOMPETANSE</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Foreningen FRI har utviklet kurs for ulike yrkesgrupper. Kursene kalles «Rosa kompetanse» og gjennomføres over hele landet. Se fotnote </a:t>
            </a:r>
            <a:r>
              <a:rPr lang="nb-NO" sz="1900" dirty="0">
                <a:solidFill>
                  <a:srgbClr val="000000"/>
                </a:solidFill>
                <a:latin typeface="MS Gothic" panose="020B0609070205080204" pitchFamily="49" charset="-128"/>
                <a:ea typeface="Times New Roman" panose="02020603050405020304" pitchFamily="18" charset="0"/>
                <a:cs typeface="MS Gothic" panose="020B0609070205080204" pitchFamily="49" charset="-128"/>
              </a:rPr>
              <a:t>㉗.</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pPr marL="93777"/>
            <a:r>
              <a:rPr lang="nb-NO" sz="1900" b="1" dirty="0">
                <a:latin typeface="Calibri" panose="020F0502020204030204" pitchFamily="34" charset="0"/>
                <a:ea typeface="Times New Roman" panose="02020603050405020304" pitchFamily="18" charset="0"/>
              </a:rPr>
              <a:t>Teksten i liten skrift nederst på lysbildet lyder slik:</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«Rosa kompetanse er et kompetansemiljø som tilbyr faglig bistand og undervisning om kjønns- og seksualitetsmangfold til helsevesenet, barnevernet, skolesektoren, barnehagen, politi- og påtalemyndighet, samt bedrifter. Vi er organisert som en fagavdeling i FRI og er finansiert av henholdsvis Helsedirektoratet, </a:t>
            </a:r>
            <a:r>
              <a:rPr lang="nb-NO" sz="1900" dirty="0" err="1">
                <a:latin typeface="Calibri" panose="020F0502020204030204" pitchFamily="34" charset="0"/>
                <a:ea typeface="Times New Roman" panose="02020603050405020304" pitchFamily="18" charset="0"/>
              </a:rPr>
              <a:t>Bufdir</a:t>
            </a:r>
            <a:r>
              <a:rPr lang="nb-NO" sz="1900" dirty="0">
                <a:latin typeface="Calibri" panose="020F0502020204030204" pitchFamily="34" charset="0"/>
                <a:ea typeface="Times New Roman" panose="02020603050405020304" pitchFamily="18" charset="0"/>
              </a:rPr>
              <a:t>, Utdanningsdirektoratet og Politidirektoratet.»</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pPr marL="93777"/>
            <a:r>
              <a:rPr lang="nb-NO" sz="1900" b="1" dirty="0">
                <a:latin typeface="Arial" panose="020B0604020202020204" pitchFamily="34" charset="0"/>
                <a:ea typeface="Times New Roman" panose="02020603050405020304" pitchFamily="18" charset="0"/>
              </a:rPr>
              <a:t>■</a:t>
            </a:r>
            <a:r>
              <a:rPr lang="nb-NO" sz="1900" dirty="0">
                <a:latin typeface="Calibri" panose="020F0502020204030204" pitchFamily="34" charset="0"/>
                <a:ea typeface="Times New Roman" panose="02020603050405020304" pitchFamily="18" charset="0"/>
              </a:rPr>
              <a:t> Lysbildet (bortsett fra den gule rammen) er en skjermdump fra Foreningen </a:t>
            </a:r>
            <a:r>
              <a:rPr lang="nb-NO" sz="1900" dirty="0" err="1">
                <a:latin typeface="Calibri" panose="020F0502020204030204" pitchFamily="34" charset="0"/>
                <a:ea typeface="Times New Roman" panose="02020603050405020304" pitchFamily="18" charset="0"/>
              </a:rPr>
              <a:t>FRIs</a:t>
            </a:r>
            <a:r>
              <a:rPr lang="nb-NO" sz="1900" dirty="0">
                <a:latin typeface="Calibri" panose="020F0502020204030204" pitchFamily="34" charset="0"/>
                <a:ea typeface="Times New Roman" panose="02020603050405020304" pitchFamily="18" charset="0"/>
              </a:rPr>
              <a:t> nettsider.</a:t>
            </a:r>
            <a:endParaRPr lang="nb-NO" sz="1900" dirty="0">
              <a:latin typeface="Times New Roman" panose="02020603050405020304" pitchFamily="18" charset="0"/>
              <a:ea typeface="Times New Roman" panose="02020603050405020304" pitchFamily="18" charset="0"/>
            </a:endParaRPr>
          </a:p>
          <a:p>
            <a:endParaRPr lang="nb-NO" baseline="0" dirty="0"/>
          </a:p>
        </p:txBody>
      </p:sp>
      <p:sp>
        <p:nvSpPr>
          <p:cNvPr id="4" name="Plassholder for lysbildenummer 3"/>
          <p:cNvSpPr>
            <a:spLocks noGrp="1"/>
          </p:cNvSpPr>
          <p:nvPr>
            <p:ph type="sldNum" sz="quarter" idx="10"/>
          </p:nvPr>
        </p:nvSpPr>
        <p:spPr/>
        <p:txBody>
          <a:bodyPr/>
          <a:lstStyle/>
          <a:p>
            <a:fld id="{C8593401-7213-4FA8-8723-86291B2E8693}" type="slidenum">
              <a:rPr lang="nb-NO" smtClean="0"/>
              <a:t>12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topptekst 5">
            <a:extLst>
              <a:ext uri="{FF2B5EF4-FFF2-40B4-BE49-F238E27FC236}">
                <a16:creationId xmlns:a16="http://schemas.microsoft.com/office/drawing/2014/main" id="{C94C977A-4E80-4501-962A-F4FE5700F9BF}"/>
              </a:ext>
            </a:extLst>
          </p:cNvPr>
          <p:cNvSpPr>
            <a:spLocks noGrp="1"/>
          </p:cNvSpPr>
          <p:nvPr>
            <p:ph type="hdr" sz="quarter"/>
          </p:nvPr>
        </p:nvSpPr>
        <p:spPr/>
        <p:txBody>
          <a:bodyPr/>
          <a:lstStyle/>
          <a:p>
            <a:r>
              <a:rPr lang="nb-NO"/>
              <a:t>"SAMLIVSREVOLUSJON - Tro, kjønn og samlivsetikk"</a:t>
            </a:r>
          </a:p>
        </p:txBody>
      </p:sp>
    </p:spTree>
    <p:extLst>
      <p:ext uri="{BB962C8B-B14F-4D97-AF65-F5344CB8AC3E}">
        <p14:creationId xmlns:p14="http://schemas.microsoft.com/office/powerpoint/2010/main" val="38257473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93777"/>
            <a:r>
              <a:rPr lang="nb-NO" sz="1900" b="1" dirty="0">
                <a:latin typeface="Calibri" panose="020F0502020204030204" pitchFamily="34" charset="0"/>
                <a:ea typeface="Times New Roman" panose="02020603050405020304" pitchFamily="18" charset="0"/>
              </a:rPr>
              <a:t>ROSA KOMPETANSE skole</a:t>
            </a:r>
            <a:endParaRPr lang="nb-NO" sz="1900" dirty="0">
              <a:latin typeface="Times New Roman" panose="02020603050405020304" pitchFamily="18" charset="0"/>
              <a:ea typeface="Times New Roman" panose="02020603050405020304" pitchFamily="18" charset="0"/>
            </a:endParaRPr>
          </a:p>
          <a:p>
            <a:pPr marL="93777"/>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Teksten på lysbildet er en tekst fra en lærerveiledning som lærere i grunnskolen kan få som en ressurs fra Foreningen FRI når de deltar på kurs i Rosa kompetanse. Lærerveiledningen kan også lastes ned fra undermenyen Rosa kompetanse på foreningens nettsted. Heftet inneholder veiledninger og forslag til læreren, undervisningsstoff, elevoppgaver, spørsmål til elevsamtale i grupper og til samtale i plenum.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pPr marL="93777"/>
            <a:r>
              <a:rPr lang="nb-NO" sz="1900" b="1" dirty="0">
                <a:latin typeface="Arial" panose="020B0604020202020204" pitchFamily="34" charset="0"/>
                <a:ea typeface="Times New Roman" panose="02020603050405020304" pitchFamily="18" charset="0"/>
              </a:rPr>
              <a:t>■ </a:t>
            </a:r>
            <a:r>
              <a:rPr lang="nb-NO" sz="1900" dirty="0">
                <a:latin typeface="Calibri" panose="020F0502020204030204" pitchFamily="34" charset="0"/>
                <a:ea typeface="Times New Roman" panose="02020603050405020304" pitchFamily="18" charset="0"/>
              </a:rPr>
              <a:t>På lysbildet er første del av teksten instrukser til læreren. Legg merke til setningen i linje 5: «Bevisstgjør elevene på at kropp og kjønn er to forskjellige ting.» Denne setningen uttrykker noe av kjernen i den radikale kjønnsideologiens budskap: Kjønn er uavhengig av kropp og biologi. Kjønn bestemmes av følelser – ikke av kromosomer, genetikk, kjønnsceller og kjønnsorganer. Å være «født i feil kropp» er derfor fullt mulig, og en «sannhet» som alle barn bør få undervisning om på skolen, ifølge aktivister og mange politikere.</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pPr marL="93777"/>
            <a:r>
              <a:rPr lang="nb-NO" sz="1900" b="1" dirty="0">
                <a:latin typeface="Arial" panose="020B0604020202020204" pitchFamily="34" charset="0"/>
                <a:ea typeface="Times New Roman" panose="02020603050405020304" pitchFamily="18" charset="0"/>
              </a:rPr>
              <a:t>■ </a:t>
            </a:r>
            <a:r>
              <a:rPr lang="nb-NO" sz="1900" dirty="0">
                <a:latin typeface="Calibri" panose="020F0502020204030204" pitchFamily="34" charset="0"/>
                <a:ea typeface="Times New Roman" panose="02020603050405020304" pitchFamily="18" charset="0"/>
              </a:rPr>
              <a:t>Teksten på den nederste delen av lysbildet inneholder noen av spørsmålene som heftet foreslår til samtale mellom lærer og elevene samlet i klasserommet, eventuelt etter forutgående gruppesamtaler.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pPr marL="93777"/>
            <a:r>
              <a:rPr lang="nb-NO" sz="1900" b="1" dirty="0">
                <a:latin typeface="Arial" panose="020B0604020202020204" pitchFamily="34" charset="0"/>
                <a:ea typeface="Times New Roman" panose="02020603050405020304" pitchFamily="18" charset="0"/>
              </a:rPr>
              <a:t>■ </a:t>
            </a:r>
            <a:r>
              <a:rPr lang="nb-NO" sz="1900" dirty="0">
                <a:latin typeface="Calibri" panose="020F0502020204030204" pitchFamily="34" charset="0"/>
                <a:ea typeface="Times New Roman" panose="02020603050405020304" pitchFamily="18" charset="0"/>
              </a:rPr>
              <a:t>Fordi kroppen ikke har noen betydning når man vil definere kjønnet sitt, fører det også til at man opererer med mange kjønn – altså «kjønnsmangfold». Gutt og jente er de to vanligste. Men det finnes mange slags følelser, og derfor også mange kjønn, basert på individets subjektive opplevelse. Ettersom man forutsetter at barn og unge kjenner seg selv til bunns og er trygge på hva de føler og vil, har de rett til å bestemme hvilket kjønn de vil være. Dette er Foreningen </a:t>
            </a:r>
            <a:r>
              <a:rPr lang="nb-NO" sz="1900" dirty="0" err="1">
                <a:latin typeface="Calibri" panose="020F0502020204030204" pitchFamily="34" charset="0"/>
                <a:ea typeface="Times New Roman" panose="02020603050405020304" pitchFamily="18" charset="0"/>
              </a:rPr>
              <a:t>FRIs</a:t>
            </a:r>
            <a:r>
              <a:rPr lang="nb-NO" sz="1900" dirty="0">
                <a:latin typeface="Calibri" panose="020F0502020204030204" pitchFamily="34" charset="0"/>
                <a:ea typeface="Times New Roman" panose="02020603050405020304" pitchFamily="18" charset="0"/>
              </a:rPr>
              <a:t> og den radikale kjønnsideologiens budskap til norske barn og unge. Dette forkynner de til tusenvis av lærere, helsepersonell og andre yrkesgrupper, og de får betalt av det offentlige for å gjøre det.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pPr marL="93777"/>
            <a:r>
              <a:rPr lang="nb-NO" sz="1900" b="1" dirty="0">
                <a:latin typeface="Arial" panose="020B0604020202020204" pitchFamily="34" charset="0"/>
                <a:ea typeface="Times New Roman" panose="02020603050405020304" pitchFamily="18" charset="0"/>
              </a:rPr>
              <a:t>■</a:t>
            </a:r>
            <a:r>
              <a:rPr lang="nb-NO" sz="1900" dirty="0">
                <a:latin typeface="Calibri" panose="020F0502020204030204" pitchFamily="34" charset="0"/>
                <a:ea typeface="Times New Roman" panose="02020603050405020304" pitchFamily="18" charset="0"/>
              </a:rPr>
              <a:t> Se link til hele undervisningsopplegget i Rosa kompetanse skole, trinn 1-10 i fotnote </a:t>
            </a:r>
            <a:r>
              <a:rPr lang="nb-NO" sz="1900" dirty="0">
                <a:solidFill>
                  <a:srgbClr val="000000"/>
                </a:solidFill>
                <a:latin typeface="MS Gothic" panose="020B0609070205080204" pitchFamily="49" charset="-128"/>
                <a:ea typeface="Times New Roman" panose="02020603050405020304" pitchFamily="18" charset="0"/>
                <a:cs typeface="MS Gothic" panose="020B0609070205080204" pitchFamily="49" charset="-128"/>
              </a:rPr>
              <a:t>㉘.</a:t>
            </a:r>
            <a:endParaRPr lang="nb-NO" sz="1900" dirty="0">
              <a:latin typeface="Times New Roman" panose="02020603050405020304" pitchFamily="18" charset="0"/>
              <a:ea typeface="Times New Roman" panose="02020603050405020304" pitchFamily="18" charset="0"/>
            </a:endParaRPr>
          </a:p>
          <a:p>
            <a:endParaRPr lang="nb-NO" dirty="0"/>
          </a:p>
        </p:txBody>
      </p:sp>
      <p:sp>
        <p:nvSpPr>
          <p:cNvPr id="4" name="Plassholder for bunntekst 3"/>
          <p:cNvSpPr>
            <a:spLocks noGrp="1"/>
          </p:cNvSpPr>
          <p:nvPr>
            <p:ph type="ftr" sz="quarter" idx="4"/>
          </p:nvPr>
        </p:nvSpPr>
        <p:spPr/>
        <p:txBody>
          <a:bodyPr/>
          <a:lstStyle/>
          <a:p>
            <a:endParaRPr lang="nb-NO"/>
          </a:p>
        </p:txBody>
      </p:sp>
      <p:sp>
        <p:nvSpPr>
          <p:cNvPr id="5" name="Plassholder for lysbildenummer 4"/>
          <p:cNvSpPr>
            <a:spLocks noGrp="1"/>
          </p:cNvSpPr>
          <p:nvPr>
            <p:ph type="sldNum" sz="quarter" idx="5"/>
          </p:nvPr>
        </p:nvSpPr>
        <p:spPr/>
        <p:txBody>
          <a:bodyPr/>
          <a:lstStyle/>
          <a:p>
            <a:fld id="{C8593401-7213-4FA8-8723-86291B2E8693}" type="slidenum">
              <a:rPr lang="nb-NO" smtClean="0"/>
              <a:t>13</a:t>
            </a:fld>
            <a:endParaRPr lang="nb-NO"/>
          </a:p>
        </p:txBody>
      </p:sp>
      <p:sp>
        <p:nvSpPr>
          <p:cNvPr id="6" name="Plassholder for topptekst 5">
            <a:extLst>
              <a:ext uri="{FF2B5EF4-FFF2-40B4-BE49-F238E27FC236}">
                <a16:creationId xmlns:a16="http://schemas.microsoft.com/office/drawing/2014/main" id="{7D674374-983C-416C-80D3-C5129BCE6564}"/>
              </a:ext>
            </a:extLst>
          </p:cNvPr>
          <p:cNvSpPr>
            <a:spLocks noGrp="1"/>
          </p:cNvSpPr>
          <p:nvPr>
            <p:ph type="hdr" sz="quarter"/>
          </p:nvPr>
        </p:nvSpPr>
        <p:spPr/>
        <p:txBody>
          <a:bodyPr/>
          <a:lstStyle/>
          <a:p>
            <a:r>
              <a:rPr lang="nb-NO"/>
              <a:t>"SAMLIVSREVOLUSJON - Tro, kjønn og samlivsetikk"</a:t>
            </a:r>
          </a:p>
        </p:txBody>
      </p:sp>
    </p:spTree>
    <p:extLst>
      <p:ext uri="{BB962C8B-B14F-4D97-AF65-F5344CB8AC3E}">
        <p14:creationId xmlns:p14="http://schemas.microsoft.com/office/powerpoint/2010/main" val="16293567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341688" y="531813"/>
            <a:ext cx="3551237" cy="2665412"/>
          </a:xfrm>
        </p:spPr>
      </p:sp>
      <p:sp>
        <p:nvSpPr>
          <p:cNvPr id="3" name="Plassholder for notater 2"/>
          <p:cNvSpPr>
            <a:spLocks noGrp="1"/>
          </p:cNvSpPr>
          <p:nvPr>
            <p:ph type="body" idx="1"/>
          </p:nvPr>
        </p:nvSpPr>
        <p:spPr/>
        <p:txBody>
          <a:bodyPr/>
          <a:lstStyle/>
          <a:p>
            <a:pPr marL="93777"/>
            <a:r>
              <a:rPr lang="nb-NO" sz="1900" b="1" dirty="0">
                <a:latin typeface="Calibri" panose="020F0502020204030204" pitchFamily="34" charset="0"/>
                <a:ea typeface="Times New Roman" panose="02020603050405020304" pitchFamily="18" charset="0"/>
              </a:rPr>
              <a:t>SKEIVE DAGER OG PRIDE-PARADER</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Foreningen FRI er arrangør, medarrangør eller støttespiller ved de fleste Skeive Dager og </a:t>
            </a:r>
            <a:r>
              <a:rPr lang="nb-NO" sz="1900" dirty="0" err="1">
                <a:latin typeface="Calibri" panose="020F0502020204030204" pitchFamily="34" charset="0"/>
                <a:ea typeface="Times New Roman" panose="02020603050405020304" pitchFamily="18" charset="0"/>
              </a:rPr>
              <a:t>Pride</a:t>
            </a:r>
            <a:r>
              <a:rPr lang="nb-NO" sz="1900" dirty="0">
                <a:latin typeface="Calibri" panose="020F0502020204030204" pitchFamily="34" charset="0"/>
                <a:ea typeface="Times New Roman" panose="02020603050405020304" pitchFamily="18" charset="0"/>
              </a:rPr>
              <a:t>-parader på forskjellige steder i Norge. Også i mange andre vestlige land blir liknende opptog arrangert.</a:t>
            </a:r>
            <a:endParaRPr lang="nb-NO" sz="1900" dirty="0">
              <a:latin typeface="Times New Roman" panose="02020603050405020304" pitchFamily="18" charset="0"/>
              <a:ea typeface="Times New Roman" panose="02020603050405020304" pitchFamily="18" charset="0"/>
            </a:endParaRPr>
          </a:p>
          <a:p>
            <a:pPr marL="93777"/>
            <a:br>
              <a:rPr lang="nb-NO" sz="1900" dirty="0">
                <a:latin typeface="Calibri" panose="020F0502020204030204" pitchFamily="34" charset="0"/>
                <a:ea typeface="Times New Roman" panose="02020603050405020304" pitchFamily="18" charset="0"/>
              </a:rPr>
            </a:br>
            <a:r>
              <a:rPr lang="nb-NO" sz="1900" dirty="0" err="1">
                <a:latin typeface="Calibri" panose="020F0502020204030204" pitchFamily="34" charset="0"/>
                <a:ea typeface="Times New Roman" panose="02020603050405020304" pitchFamily="18" charset="0"/>
              </a:rPr>
              <a:t>Pride</a:t>
            </a:r>
            <a:r>
              <a:rPr lang="nb-NO" sz="1900" dirty="0">
                <a:latin typeface="Calibri" panose="020F0502020204030204" pitchFamily="34" charset="0"/>
                <a:ea typeface="Times New Roman" panose="02020603050405020304" pitchFamily="18" charset="0"/>
              </a:rPr>
              <a:t>-paradene (men ikke nødvendigvis alle deltakere) promoterer en visjon om tilnærmet grenseløs seksualitet og mange kjønn, i klar opposisjon til «heteronormative verdier».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a:t>
            </a:r>
            <a:r>
              <a:rPr lang="nb-NO" sz="1900" b="1" dirty="0">
                <a:latin typeface="Calibri" panose="020F0502020204030204" pitchFamily="34" charset="0"/>
                <a:ea typeface="Times New Roman" panose="02020603050405020304" pitchFamily="18" charset="0"/>
              </a:rPr>
              <a:t> </a:t>
            </a:r>
            <a:r>
              <a:rPr lang="nb-NO" sz="1900" dirty="0">
                <a:latin typeface="Calibri" panose="020F0502020204030204" pitchFamily="34" charset="0"/>
                <a:ea typeface="Times New Roman" panose="02020603050405020304" pitchFamily="18" charset="0"/>
              </a:rPr>
              <a:t>Se noen aktuelle ressurser som utdyper innholdet og budskapet fra Skeive dager og </a:t>
            </a:r>
            <a:r>
              <a:rPr lang="nb-NO" sz="1900" dirty="0" err="1">
                <a:latin typeface="Calibri" panose="020F0502020204030204" pitchFamily="34" charset="0"/>
                <a:ea typeface="Times New Roman" panose="02020603050405020304" pitchFamily="18" charset="0"/>
              </a:rPr>
              <a:t>Pride</a:t>
            </a:r>
            <a:r>
              <a:rPr lang="nb-NO" sz="1900" dirty="0">
                <a:latin typeface="Calibri" panose="020F0502020204030204" pitchFamily="34" charset="0"/>
                <a:ea typeface="Times New Roman" panose="02020603050405020304" pitchFamily="18" charset="0"/>
              </a:rPr>
              <a:t>-parader. </a:t>
            </a:r>
            <a:r>
              <a:rPr lang="nb-NO" sz="1900" dirty="0">
                <a:solidFill>
                  <a:srgbClr val="000000"/>
                </a:solidFill>
                <a:latin typeface="MS Gothic" panose="020B0609070205080204" pitchFamily="49" charset="-128"/>
                <a:ea typeface="Times New Roman" panose="02020603050405020304" pitchFamily="18" charset="0"/>
                <a:cs typeface="MS Gothic" panose="020B0609070205080204" pitchFamily="49" charset="-128"/>
              </a:rPr>
              <a:t>㉙</a:t>
            </a:r>
            <a:endParaRPr lang="nb-NO" sz="1900" dirty="0">
              <a:latin typeface="Times New Roman" panose="02020603050405020304" pitchFamily="18" charset="0"/>
              <a:ea typeface="Times New Roman" panose="02020603050405020304" pitchFamily="18" charset="0"/>
            </a:endParaRPr>
          </a:p>
          <a:p>
            <a:br>
              <a:rPr lang="nb-NO" sz="1900" b="1" dirty="0">
                <a:highlight>
                  <a:srgbClr val="FFFF00"/>
                </a:highlight>
                <a:latin typeface="Calibri" panose="020F0502020204030204" pitchFamily="34" charset="0"/>
                <a:ea typeface="Times New Roman" panose="02020603050405020304" pitchFamily="18" charset="0"/>
              </a:rPr>
            </a:br>
            <a:r>
              <a:rPr lang="nb-NO" sz="1900" b="1" dirty="0">
                <a:latin typeface="Calibri" panose="020F0502020204030204" pitchFamily="34" charset="0"/>
                <a:ea typeface="Times New Roman" panose="02020603050405020304" pitchFamily="18" charset="0"/>
              </a:rPr>
              <a:t>REGNBUE-FLAGGET</a:t>
            </a:r>
          </a:p>
          <a:p>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Mange politikere og samfunnsaktører ønsker å tolke regnbueflagget som et symbol for generelt mangfold i samfunnet. En slik forståelse av flaggets budskap er ikke riktig. Den stemmer dårlig med historien og med situasjonen og praksis rundt om i verden. Helt fra flagget første gang ble brukt i en LHBT-parade i San Francisco i 1978, har flaggets budskap vært </a:t>
            </a:r>
            <a:r>
              <a:rPr lang="nb-NO" sz="1900" i="1" dirty="0">
                <a:latin typeface="Calibri" panose="020F0502020204030204" pitchFamily="34" charset="0"/>
                <a:ea typeface="Times New Roman" panose="02020603050405020304" pitchFamily="18" charset="0"/>
              </a:rPr>
              <a:t>seksuelt og kjønnspolitisk mangfold</a:t>
            </a:r>
            <a:r>
              <a:rPr lang="nb-NO" sz="1900" dirty="0">
                <a:latin typeface="Calibri" panose="020F0502020204030204" pitchFamily="34" charset="0"/>
                <a:ea typeface="Times New Roman" panose="02020603050405020304" pitchFamily="18" charset="0"/>
              </a:rPr>
              <a:t>, og ikke mangfold i allmenn forstand. Det gjelder fortsatt de aller fleste steder over hele verden der flagget blir brukt.</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 </a:t>
            </a:r>
            <a:r>
              <a:rPr lang="nb-NO" sz="1900" dirty="0">
                <a:latin typeface="Calibri" panose="020F0502020204030204" pitchFamily="34" charset="0"/>
                <a:ea typeface="Times New Roman" panose="02020603050405020304" pitchFamily="18" charset="0"/>
              </a:rPr>
              <a:t>Tre norske, representative kilder som forklarer regnbueflaggets seksuelle og kjønnspolitiske budskap, er disse: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(a) Store norske leksikon: </a:t>
            </a:r>
            <a:r>
              <a:rPr lang="nb-NO" sz="1900" dirty="0">
                <a:latin typeface="Calibri" panose="020F0502020204030204" pitchFamily="34" charset="0"/>
                <a:ea typeface="Times New Roman" panose="02020603050405020304" pitchFamily="18" charset="0"/>
              </a:rPr>
              <a:t>«Regnbogeflagget er </a:t>
            </a:r>
            <a:r>
              <a:rPr lang="nb-NO" sz="1900" dirty="0" err="1">
                <a:latin typeface="Calibri" panose="020F0502020204030204" pitchFamily="34" charset="0"/>
                <a:ea typeface="Times New Roman" panose="02020603050405020304" pitchFamily="18" charset="0"/>
              </a:rPr>
              <a:t>eit</a:t>
            </a:r>
            <a:r>
              <a:rPr lang="nb-NO" sz="1900" dirty="0">
                <a:latin typeface="Calibri" panose="020F0502020204030204" pitchFamily="34" charset="0"/>
                <a:ea typeface="Times New Roman" panose="02020603050405020304" pitchFamily="18" charset="0"/>
              </a:rPr>
              <a:t> symbol for homobevegelsen. Flagget blir nytta i feiringa av </a:t>
            </a:r>
            <a:r>
              <a:rPr lang="nb-NO" sz="1900" dirty="0" err="1">
                <a:latin typeface="Calibri" panose="020F0502020204030204" pitchFamily="34" charset="0"/>
                <a:ea typeface="Times New Roman" panose="02020603050405020304" pitchFamily="18" charset="0"/>
              </a:rPr>
              <a:t>pride</a:t>
            </a:r>
            <a:r>
              <a:rPr lang="nb-NO" sz="1900" dirty="0">
                <a:latin typeface="Calibri" panose="020F0502020204030204" pitchFamily="34" charset="0"/>
                <a:ea typeface="Times New Roman" panose="02020603050405020304" pitchFamily="18" charset="0"/>
              </a:rPr>
              <a:t>, og står for skeivt </a:t>
            </a:r>
            <a:r>
              <a:rPr lang="nb-NO" sz="1900" dirty="0" err="1">
                <a:latin typeface="Calibri" panose="020F0502020204030204" pitchFamily="34" charset="0"/>
                <a:ea typeface="Times New Roman" panose="02020603050405020304" pitchFamily="18" charset="0"/>
              </a:rPr>
              <a:t>mangfald</a:t>
            </a:r>
            <a:r>
              <a:rPr lang="nb-NO" sz="1900" dirty="0">
                <a:latin typeface="Calibri" panose="020F0502020204030204" pitchFamily="34" charset="0"/>
                <a:ea typeface="Times New Roman" panose="02020603050405020304" pitchFamily="18" charset="0"/>
              </a:rPr>
              <a:t> og inkludering.» (snl.no/Regnbogeflagget)</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(b) </a:t>
            </a:r>
            <a:r>
              <a:rPr lang="nb-NO" sz="1900" b="1" dirty="0" err="1">
                <a:latin typeface="Calibri" panose="020F0502020204030204" pitchFamily="34" charset="0"/>
                <a:ea typeface="Times New Roman" panose="02020603050405020304" pitchFamily="18" charset="0"/>
              </a:rPr>
              <a:t>Bufdir’s</a:t>
            </a:r>
            <a:r>
              <a:rPr lang="nb-NO" sz="1900" b="1" dirty="0">
                <a:latin typeface="Calibri" panose="020F0502020204030204" pitchFamily="34" charset="0"/>
                <a:ea typeface="Times New Roman" panose="02020603050405020304" pitchFamily="18" charset="0"/>
              </a:rPr>
              <a:t> nettsider: </a:t>
            </a:r>
            <a:r>
              <a:rPr lang="nb-NO" sz="1900" dirty="0">
                <a:latin typeface="Calibri" panose="020F0502020204030204" pitchFamily="34" charset="0"/>
                <a:ea typeface="Times New Roman" panose="02020603050405020304" pitchFamily="18" charset="0"/>
              </a:rPr>
              <a:t>«Regnbueflagget er det internasjonale symbolet for </a:t>
            </a:r>
            <a:r>
              <a:rPr lang="nb-NO" sz="1900" dirty="0" err="1">
                <a:latin typeface="Calibri" panose="020F0502020204030204" pitchFamily="34" charset="0"/>
                <a:ea typeface="Times New Roman" panose="02020603050405020304" pitchFamily="18" charset="0"/>
              </a:rPr>
              <a:t>lhbt</a:t>
            </a:r>
            <a:r>
              <a:rPr lang="nb-NO" sz="1900" dirty="0">
                <a:latin typeface="Calibri" panose="020F0502020204030204" pitchFamily="34" charset="0"/>
                <a:ea typeface="Times New Roman" panose="02020603050405020304" pitchFamily="18" charset="0"/>
              </a:rPr>
              <a:t>-bevegelsen. Regnbuen står for mangfold og for synlighet. Et regnbueflagg kan signalisere at man selv er homofil, lesbisk, bifil eller transperson, og kan også brukes for å vise støtte og at man kan snakke trygt om temaer knyttet til seksuell identitet.» https://bufdir.no/lhbt/LHBT_ordlista/R/Regnbueflagg/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(c) Ung.no</a:t>
            </a:r>
            <a:r>
              <a:rPr lang="nb-NO" sz="1900" dirty="0">
                <a:latin typeface="Calibri" panose="020F0502020204030204" pitchFamily="34" charset="0"/>
                <a:ea typeface="Times New Roman" panose="02020603050405020304" pitchFamily="18" charset="0"/>
              </a:rPr>
              <a:t>, driftet av </a:t>
            </a:r>
            <a:r>
              <a:rPr lang="nb-NO" sz="1900" dirty="0" err="1">
                <a:latin typeface="Calibri" panose="020F0502020204030204" pitchFamily="34" charset="0"/>
                <a:ea typeface="Times New Roman" panose="02020603050405020304" pitchFamily="18" charset="0"/>
              </a:rPr>
              <a:t>Bufdir</a:t>
            </a:r>
            <a:r>
              <a:rPr lang="nb-NO" sz="1900" dirty="0">
                <a:latin typeface="Calibri" panose="020F0502020204030204" pitchFamily="34" charset="0"/>
                <a:ea typeface="Times New Roman" panose="02020603050405020304" pitchFamily="18" charset="0"/>
              </a:rPr>
              <a:t>, med undertittel ‘Kvalitetssikret og offentlig informasjon’: «Regnbueflagget symboliserer fellesskap og friheten til selv å definere sin identitet, kjærlighet og seksualitet. (…) Symbolikken om mangfold, fellesskap og rettigheter for alle uansett kjønnsidentitet, kjønnsuttrykk og seksuell orientering blir synliggjort hver gang regnbueflagget vises.» (ung.no/Homofil/3214_Hva_betyr_regnbueflagget.html)</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a:t>
            </a:r>
            <a:r>
              <a:rPr lang="nb-NO" sz="1900" b="1" dirty="0">
                <a:latin typeface="Calibri" panose="020F0502020204030204" pitchFamily="34" charset="0"/>
                <a:ea typeface="Times New Roman" panose="02020603050405020304" pitchFamily="18" charset="0"/>
              </a:rPr>
              <a:t> Andre regnbueflagg.</a:t>
            </a:r>
            <a:r>
              <a:rPr lang="nb-NO" sz="1900" dirty="0">
                <a:latin typeface="Calibri" panose="020F0502020204030204" pitchFamily="34" charset="0"/>
                <a:ea typeface="Times New Roman" panose="02020603050405020304" pitchFamily="18" charset="0"/>
              </a:rPr>
              <a:t> Regnbueflagg og regnbue-logoer har en mye lengre historie enn LHBT-flagget. Et eksempel er det internasjonale Coop-samarbeidet (ICA), som hadde et tilsvarende symbol som sin logo i </a:t>
            </a:r>
            <a:r>
              <a:rPr lang="nb-NO" sz="1900" dirty="0" err="1">
                <a:latin typeface="Calibri" panose="020F0502020204030204" pitchFamily="34" charset="0"/>
                <a:ea typeface="Times New Roman" panose="02020603050405020304" pitchFamily="18" charset="0"/>
              </a:rPr>
              <a:t>ca</a:t>
            </a:r>
            <a:r>
              <a:rPr lang="nb-NO" sz="1900" dirty="0">
                <a:latin typeface="Calibri" panose="020F0502020204030204" pitchFamily="34" charset="0"/>
                <a:ea typeface="Times New Roman" panose="02020603050405020304" pitchFamily="18" charset="0"/>
              </a:rPr>
              <a:t> 75 år, fram til 2001. </a:t>
            </a:r>
            <a:r>
              <a:rPr lang="nb-NO" sz="1900" dirty="0">
                <a:solidFill>
                  <a:srgbClr val="000000"/>
                </a:solidFill>
                <a:latin typeface="MS Gothic" panose="020B0609070205080204" pitchFamily="49" charset="-128"/>
                <a:ea typeface="Times New Roman" panose="02020603050405020304" pitchFamily="18" charset="0"/>
                <a:cs typeface="MS Gothic" panose="020B0609070205080204" pitchFamily="49" charset="-128"/>
              </a:rPr>
              <a:t>㉚</a:t>
            </a:r>
            <a:endParaRPr lang="nb-NO" sz="1900" dirty="0">
              <a:latin typeface="Times New Roman" panose="02020603050405020304" pitchFamily="18" charset="0"/>
              <a:ea typeface="Times New Roman" panose="02020603050405020304" pitchFamily="18" charset="0"/>
            </a:endParaRPr>
          </a:p>
          <a:p>
            <a:endParaRPr lang="nb-NO" dirty="0"/>
          </a:p>
        </p:txBody>
      </p:sp>
      <p:sp>
        <p:nvSpPr>
          <p:cNvPr id="4" name="Plassholder for bunntekst 3"/>
          <p:cNvSpPr>
            <a:spLocks noGrp="1"/>
          </p:cNvSpPr>
          <p:nvPr>
            <p:ph type="ftr" sz="quarter" idx="10"/>
          </p:nvPr>
        </p:nvSpPr>
        <p:spPr/>
        <p:txBody>
          <a:bodyPr/>
          <a:lstStyle/>
          <a:p>
            <a:endParaRPr lang="nb-NO"/>
          </a:p>
        </p:txBody>
      </p:sp>
      <p:sp>
        <p:nvSpPr>
          <p:cNvPr id="5" name="Plassholder for lysbildenummer 4"/>
          <p:cNvSpPr>
            <a:spLocks noGrp="1"/>
          </p:cNvSpPr>
          <p:nvPr>
            <p:ph type="sldNum" sz="quarter" idx="11"/>
          </p:nvPr>
        </p:nvSpPr>
        <p:spPr/>
        <p:txBody>
          <a:bodyPr/>
          <a:lstStyle/>
          <a:p>
            <a:fld id="{C8593401-7213-4FA8-8723-86291B2E8693}" type="slidenum">
              <a:rPr lang="nb-NO" smtClean="0"/>
              <a:t>14</a:t>
            </a:fld>
            <a:endParaRPr lang="nb-NO"/>
          </a:p>
        </p:txBody>
      </p:sp>
      <p:sp>
        <p:nvSpPr>
          <p:cNvPr id="6" name="Plassholder for topptekst 5">
            <a:extLst>
              <a:ext uri="{FF2B5EF4-FFF2-40B4-BE49-F238E27FC236}">
                <a16:creationId xmlns:a16="http://schemas.microsoft.com/office/drawing/2014/main" id="{8BB4A532-DC3B-4263-8129-F665FFF1690F}"/>
              </a:ext>
            </a:extLst>
          </p:cNvPr>
          <p:cNvSpPr>
            <a:spLocks noGrp="1"/>
          </p:cNvSpPr>
          <p:nvPr>
            <p:ph type="hdr" sz="quarter"/>
          </p:nvPr>
        </p:nvSpPr>
        <p:spPr/>
        <p:txBody>
          <a:bodyPr/>
          <a:lstStyle/>
          <a:p>
            <a:r>
              <a:rPr lang="nb-NO"/>
              <a:t>"SAMLIVSREVOLUSJON - Tro, kjønn og samlivsetikk"</a:t>
            </a:r>
          </a:p>
        </p:txBody>
      </p:sp>
    </p:spTree>
    <p:extLst>
      <p:ext uri="{BB962C8B-B14F-4D97-AF65-F5344CB8AC3E}">
        <p14:creationId xmlns:p14="http://schemas.microsoft.com/office/powerpoint/2010/main" val="1151353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93777"/>
            <a:r>
              <a:rPr lang="nb-NO" sz="1900" b="1" dirty="0">
                <a:latin typeface="Arial" panose="020B0604020202020204" pitchFamily="34" charset="0"/>
                <a:ea typeface="Times New Roman" panose="02020603050405020304" pitchFamily="18" charset="0"/>
              </a:rPr>
              <a:t>■ ET TYDELIG JA </a:t>
            </a:r>
            <a:r>
              <a:rPr lang="nb-NO" sz="1900" b="1" dirty="0">
                <a:latin typeface="Calibri" panose="020F0502020204030204" pitchFamily="34" charset="0"/>
                <a:ea typeface="Times New Roman" panose="02020603050405020304" pitchFamily="18" charset="0"/>
              </a:rPr>
              <a:t>til Guds design. </a:t>
            </a:r>
            <a:r>
              <a:rPr lang="nb-NO" sz="1900" dirty="0">
                <a:latin typeface="Calibri" panose="020F0502020204030204" pitchFamily="34" charset="0"/>
                <a:ea typeface="Times New Roman" panose="02020603050405020304" pitchFamily="18" charset="0"/>
              </a:rPr>
              <a:t>Det er Gud som er Skaperen. Han kjenner skaperverket sitt og vet hva som er best for enkeltmennesket, familien, barnet og samfunnet. Har vi tillit til det? Stoler vi på at hans vilje er god? </a:t>
            </a:r>
            <a:br>
              <a:rPr lang="nb-NO" sz="1900" dirty="0">
                <a:latin typeface="Calibri" panose="020F0502020204030204" pitchFamily="34" charset="0"/>
                <a:ea typeface="Times New Roman" panose="02020603050405020304" pitchFamily="18" charset="0"/>
              </a:rPr>
            </a:br>
            <a:br>
              <a:rPr lang="nb-NO" sz="1900" dirty="0">
                <a:latin typeface="Calibri" panose="020F0502020204030204" pitchFamily="34" charset="0"/>
                <a:ea typeface="Times New Roman" panose="02020603050405020304" pitchFamily="18" charset="0"/>
              </a:rPr>
            </a:br>
            <a:r>
              <a:rPr lang="nb-NO" sz="1900" b="1" dirty="0">
                <a:latin typeface="Arial" panose="020B0604020202020204" pitchFamily="34" charset="0"/>
                <a:ea typeface="Times New Roman" panose="02020603050405020304" pitchFamily="18" charset="0"/>
              </a:rPr>
              <a:t>■</a:t>
            </a:r>
            <a:r>
              <a:rPr lang="nb-NO" sz="1900" b="1" dirty="0">
                <a:latin typeface="Calibri" panose="020F0502020204030204" pitchFamily="34" charset="0"/>
                <a:ea typeface="Times New Roman" panose="02020603050405020304" pitchFamily="18" charset="0"/>
              </a:rPr>
              <a:t> I BØNN – med Jesus som forbilde.</a:t>
            </a:r>
            <a:r>
              <a:rPr lang="nb-NO" sz="1900" dirty="0">
                <a:latin typeface="Calibri" panose="020F0502020204030204" pitchFamily="34" charset="0"/>
                <a:ea typeface="Times New Roman" panose="02020603050405020304" pitchFamily="18" charset="0"/>
              </a:rPr>
              <a:t> individuelt og i fellesskap. Vi er først og fremst deltakere i en forsvarskamp, ikke en angrepskamp. Vi forsvarer det vi tror på, men vi ønsker å gjøre det med rene våpen og med «nåde og sannhet» som fundament (</a:t>
            </a:r>
            <a:r>
              <a:rPr lang="nb-NO" sz="1900" dirty="0" err="1">
                <a:latin typeface="Calibri" panose="020F0502020204030204" pitchFamily="34" charset="0"/>
                <a:ea typeface="Times New Roman" panose="02020603050405020304" pitchFamily="18" charset="0"/>
              </a:rPr>
              <a:t>Joh</a:t>
            </a:r>
            <a:r>
              <a:rPr lang="nb-NO" sz="1900" dirty="0">
                <a:latin typeface="Calibri" panose="020F0502020204030204" pitchFamily="34" charset="0"/>
                <a:ea typeface="Times New Roman" panose="02020603050405020304" pitchFamily="18" charset="0"/>
              </a:rPr>
              <a:t> 1,14.17). Jesus oppfordrer oss til å vise en radikal nestekjærlighet, f.eks. i Luk 6,27-28.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pPr marL="93777"/>
            <a:r>
              <a:rPr lang="nb-NO" sz="1900" b="1" dirty="0">
                <a:latin typeface="Arial" panose="020B0604020202020204" pitchFamily="34" charset="0"/>
                <a:ea typeface="Times New Roman" panose="02020603050405020304" pitchFamily="18" charset="0"/>
              </a:rPr>
              <a:t>■</a:t>
            </a:r>
            <a:r>
              <a:rPr lang="nb-NO" sz="1900" b="1" dirty="0">
                <a:latin typeface="Calibri" panose="020F0502020204030204" pitchFamily="34" charset="0"/>
                <a:ea typeface="Times New Roman" panose="02020603050405020304" pitchFamily="18" charset="0"/>
              </a:rPr>
              <a:t> FASTHOLDE AT SKEIV IDEOLOGI ER UHOLDBAR. </a:t>
            </a:r>
            <a:r>
              <a:rPr lang="nb-NO" sz="1900" dirty="0">
                <a:latin typeface="Calibri" panose="020F0502020204030204" pitchFamily="34" charset="0"/>
                <a:ea typeface="Times New Roman" panose="02020603050405020304" pitchFamily="18" charset="0"/>
              </a:rPr>
              <a:t>Den skeive tenkningen og ideologien opphever betydningen av biologiske realiteter og begrensninger, ikke minst i relasjon til kjønn, og til barns unnfangelse og foreldreskap. Ideologien er kjennetegnet av en gjennomført individualisme og relativisme, der enkeltmenneskets følelser overstyrer de fleste andre realiteter og hensyn.</a:t>
            </a:r>
            <a:endParaRPr lang="nb-NO" sz="1900" dirty="0">
              <a:latin typeface="Times New Roman" panose="02020603050405020304" pitchFamily="18" charset="0"/>
              <a:ea typeface="Times New Roman" panose="02020603050405020304" pitchFamily="18" charset="0"/>
            </a:endParaRPr>
          </a:p>
          <a:p>
            <a:pPr marL="93777"/>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Samtidig som vi avviser ideologien og mye av dens agenda, må vi som kristne gjøre vårt ytterste for å møte alle seksuelle minoriteter og alle meningsmotstandere med vennlighet, saklighet og respekt, ja, med radikal kjærlighet. Det kan ofte være utfordrende og krevende, men det er Jesu kall til oss – selv om andre setter oss i bås og stempler oss med alle typer anklager og skjellsord. </a:t>
            </a:r>
            <a:br>
              <a:rPr lang="nb-NO" sz="1900" dirty="0">
                <a:latin typeface="Calibri" panose="020F0502020204030204" pitchFamily="34" charset="0"/>
                <a:ea typeface="Times New Roman" panose="02020603050405020304" pitchFamily="18" charset="0"/>
              </a:rPr>
            </a:br>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Det er ingen motsetning mellom Guds bud og Guds kjærlighet. Se f.eks. </a:t>
            </a:r>
            <a:r>
              <a:rPr lang="nb-NO" sz="1900" dirty="0" err="1">
                <a:latin typeface="Calibri" panose="020F0502020204030204" pitchFamily="34" charset="0"/>
                <a:ea typeface="Times New Roman" panose="02020603050405020304" pitchFamily="18" charset="0"/>
              </a:rPr>
              <a:t>Joh</a:t>
            </a:r>
            <a:r>
              <a:rPr lang="nb-NO" sz="1900" dirty="0">
                <a:latin typeface="Calibri" panose="020F0502020204030204" pitchFamily="34" charset="0"/>
                <a:ea typeface="Times New Roman" panose="02020603050405020304" pitchFamily="18" charset="0"/>
              </a:rPr>
              <a:t> 15,10: «Hvis dere holder mine bud, blir dere i min kjærlighet, slik jeg har holdt min Fars bud og blir i hans kjærlighet.» Se også </a:t>
            </a:r>
            <a:r>
              <a:rPr lang="nb-NO" sz="1900" dirty="0" err="1">
                <a:latin typeface="Calibri" panose="020F0502020204030204" pitchFamily="34" charset="0"/>
                <a:ea typeface="Times New Roman" panose="02020603050405020304" pitchFamily="18" charset="0"/>
              </a:rPr>
              <a:t>Joh</a:t>
            </a:r>
            <a:r>
              <a:rPr lang="nb-NO" sz="1900" dirty="0">
                <a:latin typeface="Calibri" panose="020F0502020204030204" pitchFamily="34" charset="0"/>
                <a:ea typeface="Times New Roman" panose="02020603050405020304" pitchFamily="18" charset="0"/>
              </a:rPr>
              <a:t> 14,21 og 1 </a:t>
            </a:r>
            <a:r>
              <a:rPr lang="nb-NO" sz="1900" dirty="0" err="1">
                <a:latin typeface="Calibri" panose="020F0502020204030204" pitchFamily="34" charset="0"/>
                <a:ea typeface="Times New Roman" panose="02020603050405020304" pitchFamily="18" charset="0"/>
              </a:rPr>
              <a:t>Joh</a:t>
            </a:r>
            <a:r>
              <a:rPr lang="nb-NO" sz="1900" dirty="0">
                <a:latin typeface="Calibri" panose="020F0502020204030204" pitchFamily="34" charset="0"/>
                <a:ea typeface="Times New Roman" panose="02020603050405020304" pitchFamily="18" charset="0"/>
              </a:rPr>
              <a:t> 5,2-3.</a:t>
            </a:r>
            <a:endParaRPr lang="nb-NO" sz="1900" dirty="0">
              <a:latin typeface="Times New Roman" panose="02020603050405020304" pitchFamily="18" charset="0"/>
              <a:ea typeface="Times New Roman" panose="02020603050405020304" pitchFamily="18" charset="0"/>
            </a:endParaRPr>
          </a:p>
          <a:p>
            <a:pPr marL="93777"/>
            <a:br>
              <a:rPr lang="nb-NO" sz="1900" b="1" dirty="0">
                <a:latin typeface="Calibri" panose="020F0502020204030204" pitchFamily="34" charset="0"/>
                <a:ea typeface="Times New Roman" panose="02020603050405020304" pitchFamily="18" charset="0"/>
              </a:rPr>
            </a:br>
            <a:r>
              <a:rPr lang="nb-NO" sz="1900" b="1" dirty="0">
                <a:latin typeface="Arial" panose="020B0604020202020204" pitchFamily="34" charset="0"/>
                <a:ea typeface="Times New Roman" panose="02020603050405020304" pitchFamily="18" charset="0"/>
              </a:rPr>
              <a:t>■ VEILEDE</a:t>
            </a:r>
            <a:r>
              <a:rPr lang="nb-NO" sz="1900" b="1" dirty="0">
                <a:latin typeface="Calibri" panose="020F0502020204030204" pitchFamily="34" charset="0"/>
                <a:ea typeface="Times New Roman" panose="02020603050405020304" pitchFamily="18" charset="0"/>
              </a:rPr>
              <a:t> BARN OG UNGE.</a:t>
            </a:r>
            <a:r>
              <a:rPr lang="nb-NO" sz="1900" dirty="0">
                <a:latin typeface="Calibri" panose="020F0502020204030204" pitchFamily="34" charset="0"/>
                <a:ea typeface="Times New Roman" panose="02020603050405020304" pitchFamily="18" charset="0"/>
              </a:rPr>
              <a:t> I barnehage og skole, i media og i ungdomskulturen </a:t>
            </a:r>
            <a:r>
              <a:rPr lang="nb-NO" sz="1900">
                <a:latin typeface="Calibri" panose="020F0502020204030204" pitchFamily="34" charset="0"/>
                <a:ea typeface="Times New Roman" panose="02020603050405020304" pitchFamily="18" charset="0"/>
              </a:rPr>
              <a:t>møter våre barn og unge </a:t>
            </a:r>
            <a:r>
              <a:rPr lang="nb-NO" sz="1900" dirty="0">
                <a:latin typeface="Calibri" panose="020F0502020204030204" pitchFamily="34" charset="0"/>
                <a:ea typeface="Times New Roman" panose="02020603050405020304" pitchFamily="18" charset="0"/>
              </a:rPr>
              <a:t>mange budskap og mye påvirkning som kolliderer med Bibelens lære og bud om menneskelivet. Det må vi ta på alvor når vi snakker med barn og unge om disse tingene. Vi må hjelpe dem til å forstå at ikke alt de lærer på skolen er sant og i overensstemmelse med Bibelens budskap, og at en kristen virkelighetsoppfatning er helt annerledes enn f.eks. en ateistisk forståelse av virkeligheten. </a:t>
            </a:r>
            <a:endParaRPr lang="nb-NO" sz="1900" dirty="0">
              <a:latin typeface="Times New Roman" panose="02020603050405020304" pitchFamily="18" charset="0"/>
              <a:ea typeface="Times New Roman" panose="02020603050405020304" pitchFamily="18" charset="0"/>
            </a:endParaRPr>
          </a:p>
          <a:p>
            <a:pPr marL="93777"/>
            <a:r>
              <a:rPr lang="nb-NO" sz="1900" b="1"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pPr marL="93777"/>
            <a:r>
              <a:rPr lang="nb-NO" sz="1900" b="1" dirty="0">
                <a:latin typeface="Calibri" panose="020F0502020204030204" pitchFamily="34" charset="0"/>
                <a:ea typeface="Times New Roman" panose="02020603050405020304" pitchFamily="18" charset="0"/>
              </a:rPr>
              <a:t> </a:t>
            </a:r>
            <a:r>
              <a:rPr lang="nb-NO" sz="1900" b="1" dirty="0">
                <a:latin typeface="Arial" panose="020B0604020202020204" pitchFamily="34" charset="0"/>
                <a:ea typeface="Times New Roman" panose="02020603050405020304" pitchFamily="18" charset="0"/>
              </a:rPr>
              <a:t>■</a:t>
            </a:r>
            <a:r>
              <a:rPr lang="nb-NO" sz="1900" b="1" dirty="0">
                <a:latin typeface="Calibri" panose="020F0502020204030204" pitchFamily="34" charset="0"/>
                <a:ea typeface="Times New Roman" panose="02020603050405020304" pitchFamily="18" charset="0"/>
              </a:rPr>
              <a:t> TROENS PRIS. </a:t>
            </a:r>
            <a:r>
              <a:rPr lang="nb-NO" sz="1900" dirty="0">
                <a:latin typeface="Calibri" panose="020F0502020204030204" pitchFamily="34" charset="0"/>
                <a:ea typeface="Times New Roman" panose="02020603050405020304" pitchFamily="18" charset="0"/>
              </a:rPr>
              <a:t>Er vi villige til å betale prisen for å ta Guds skapervilje og hans bud på alvor? Bruk eventuelt ett eller flere av disse bibelversene til refleksjon: Luk 6,22-23, </a:t>
            </a:r>
            <a:r>
              <a:rPr lang="nb-NO" sz="1900" dirty="0" err="1">
                <a:latin typeface="Calibri" panose="020F0502020204030204" pitchFamily="34" charset="0"/>
                <a:ea typeface="Times New Roman" panose="02020603050405020304" pitchFamily="18" charset="0"/>
              </a:rPr>
              <a:t>Joh</a:t>
            </a:r>
            <a:r>
              <a:rPr lang="nb-NO" sz="1900" dirty="0">
                <a:latin typeface="Calibri" panose="020F0502020204030204" pitchFamily="34" charset="0"/>
                <a:ea typeface="Times New Roman" panose="02020603050405020304" pitchFamily="18" charset="0"/>
              </a:rPr>
              <a:t> 15,18-19, 1 </a:t>
            </a:r>
            <a:r>
              <a:rPr lang="nb-NO" sz="1900" dirty="0" err="1">
                <a:latin typeface="Calibri" panose="020F0502020204030204" pitchFamily="34" charset="0"/>
                <a:ea typeface="Times New Roman" panose="02020603050405020304" pitchFamily="18" charset="0"/>
              </a:rPr>
              <a:t>Pet</a:t>
            </a:r>
            <a:r>
              <a:rPr lang="nb-NO" sz="1900" dirty="0">
                <a:latin typeface="Calibri" panose="020F0502020204030204" pitchFamily="34" charset="0"/>
                <a:ea typeface="Times New Roman" panose="02020603050405020304" pitchFamily="18" charset="0"/>
              </a:rPr>
              <a:t> 3,14-17 og 4,14-16.</a:t>
            </a:r>
            <a:endParaRPr lang="nb-NO" sz="1900" dirty="0">
              <a:latin typeface="Times New Roman" panose="02020603050405020304" pitchFamily="18" charset="0"/>
              <a:ea typeface="Times New Roman" panose="02020603050405020304" pitchFamily="18" charset="0"/>
            </a:endParaRPr>
          </a:p>
          <a:p>
            <a:pPr marL="93777"/>
            <a:r>
              <a:rPr lang="nb-NO" sz="1900" b="1"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pPr marL="93777"/>
            <a:r>
              <a:rPr lang="nb-NO" sz="1900" b="1" dirty="0">
                <a:latin typeface="Calibri" panose="020F0502020204030204" pitchFamily="34" charset="0"/>
                <a:ea typeface="Times New Roman" panose="02020603050405020304" pitchFamily="18" charset="0"/>
              </a:rPr>
              <a:t>Til refleksjon:</a:t>
            </a:r>
            <a:br>
              <a:rPr lang="nb-NO" sz="1900" b="1"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1) Hva tenker du om disse punktene? Hva vil du eventuelt tilføye?</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2) Hvordan bør vi som (a) enkeltpersoner, som (b) familie og som (c) kristne fellesskap forholde oss til den radikale kjønnsideologien?</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3) Tenk over hvordan Ja-budskapene – og andre liknende formuleringer – på baksiden av </a:t>
            </a:r>
            <a:r>
              <a:rPr lang="nb-NO" sz="1900" u="sng" dirty="0">
                <a:solidFill>
                  <a:srgbClr val="0000FF"/>
                </a:solidFill>
                <a:latin typeface="Calibri" panose="020F0502020204030204" pitchFamily="34" charset="0"/>
                <a:ea typeface="Times New Roman" panose="02020603050405020304" pitchFamily="18" charset="0"/>
                <a:hlinkClick r:id="rId3"/>
              </a:rPr>
              <a:t>Ekteskapserklæringen</a:t>
            </a:r>
            <a:r>
              <a:rPr lang="nb-NO" sz="1900" dirty="0">
                <a:latin typeface="Calibri" panose="020F0502020204030204" pitchFamily="34" charset="0"/>
                <a:ea typeface="Times New Roman" panose="02020603050405020304" pitchFamily="18" charset="0"/>
              </a:rPr>
              <a:t> kan være en nøkkel til å møte utfordringene på en konstruktiv måte.</a:t>
            </a:r>
            <a:endParaRPr lang="nb-NO" sz="1900" dirty="0">
              <a:latin typeface="Times New Roman" panose="02020603050405020304" pitchFamily="18" charset="0"/>
              <a:ea typeface="Times New Roman" panose="02020603050405020304" pitchFamily="18" charset="0"/>
            </a:endParaRPr>
          </a:p>
          <a:p>
            <a:endParaRPr lang="nb-NO" b="0" dirty="0"/>
          </a:p>
        </p:txBody>
      </p:sp>
      <p:sp>
        <p:nvSpPr>
          <p:cNvPr id="4" name="Plassholder for bunntekst 3"/>
          <p:cNvSpPr>
            <a:spLocks noGrp="1"/>
          </p:cNvSpPr>
          <p:nvPr>
            <p:ph type="ftr" sz="quarter" idx="10"/>
          </p:nvPr>
        </p:nvSpPr>
        <p:spPr/>
        <p:txBody>
          <a:bodyPr/>
          <a:lstStyle/>
          <a:p>
            <a:endParaRPr lang="nb-NO"/>
          </a:p>
        </p:txBody>
      </p:sp>
      <p:sp>
        <p:nvSpPr>
          <p:cNvPr id="5" name="Plassholder for lysbildenummer 4"/>
          <p:cNvSpPr>
            <a:spLocks noGrp="1"/>
          </p:cNvSpPr>
          <p:nvPr>
            <p:ph type="sldNum" sz="quarter" idx="11"/>
          </p:nvPr>
        </p:nvSpPr>
        <p:spPr/>
        <p:txBody>
          <a:bodyPr/>
          <a:lstStyle/>
          <a:p>
            <a:fld id="{C8593401-7213-4FA8-8723-86291B2E8693}" type="slidenum">
              <a:rPr lang="nb-NO" smtClean="0"/>
              <a:t>15</a:t>
            </a:fld>
            <a:endParaRPr lang="nb-NO"/>
          </a:p>
        </p:txBody>
      </p:sp>
      <p:sp>
        <p:nvSpPr>
          <p:cNvPr id="6" name="Plassholder for topptekst 5">
            <a:extLst>
              <a:ext uri="{FF2B5EF4-FFF2-40B4-BE49-F238E27FC236}">
                <a16:creationId xmlns:a16="http://schemas.microsoft.com/office/drawing/2014/main" id="{13AD4316-CDF3-4498-BD4A-2C3E6B150210}"/>
              </a:ext>
            </a:extLst>
          </p:cNvPr>
          <p:cNvSpPr>
            <a:spLocks noGrp="1"/>
          </p:cNvSpPr>
          <p:nvPr>
            <p:ph type="hdr" sz="quarter"/>
          </p:nvPr>
        </p:nvSpPr>
        <p:spPr/>
        <p:txBody>
          <a:bodyPr/>
          <a:lstStyle/>
          <a:p>
            <a:r>
              <a:rPr lang="nb-NO"/>
              <a:t>"SAMLIVSREVOLUSJON - Tro, kjønn og samlivsetikk"</a:t>
            </a:r>
          </a:p>
        </p:txBody>
      </p:sp>
    </p:spTree>
    <p:extLst>
      <p:ext uri="{BB962C8B-B14F-4D97-AF65-F5344CB8AC3E}">
        <p14:creationId xmlns:p14="http://schemas.microsoft.com/office/powerpoint/2010/main" val="10227203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90170"/>
            <a:r>
              <a:rPr lang="nb-NO" sz="2800" b="1" baseline="0" dirty="0">
                <a:effectLst/>
                <a:latin typeface="Calibri" panose="020F0502020204030204" pitchFamily="34" charset="0"/>
                <a:ea typeface="Times New Roman" panose="02020603050405020304" pitchFamily="18" charset="0"/>
              </a:rPr>
              <a:t>Henvisninger og linker til bakgrunnsstoffet i Tema 2</a:t>
            </a:r>
            <a:endParaRPr lang="nb-NO" sz="2800" baseline="0" dirty="0">
              <a:effectLst/>
              <a:latin typeface="Times New Roman" panose="02020603050405020304" pitchFamily="18" charset="0"/>
              <a:ea typeface="Times New Roman" panose="02020603050405020304" pitchFamily="18" charset="0"/>
            </a:endParaRPr>
          </a:p>
          <a:p>
            <a:pPr marL="90170"/>
            <a:r>
              <a:rPr lang="nb-NO" sz="1800"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cs typeface="Calibri" panose="020F0502020204030204" pitchFamily="34" charset="0"/>
                <a:sym typeface="Wingdings 2" panose="05020102010507070707" pitchFamily="18" charset="2"/>
              </a:rPr>
              <a:t></a:t>
            </a:r>
            <a:r>
              <a:rPr lang="nb-NO" sz="1800" dirty="0">
                <a:effectLst/>
                <a:latin typeface="Calibri" panose="020F0502020204030204" pitchFamily="34" charset="0"/>
                <a:ea typeface="Times New Roman" panose="02020603050405020304" pitchFamily="18" charset="0"/>
              </a:rPr>
              <a:t> </a:t>
            </a:r>
            <a:r>
              <a:rPr lang="nb-NO" sz="1800" b="1" dirty="0">
                <a:effectLst/>
                <a:latin typeface="Calibri" panose="020F0502020204030204" pitchFamily="34" charset="0"/>
                <a:ea typeface="Times New Roman" panose="02020603050405020304" pitchFamily="18" charset="0"/>
              </a:rPr>
              <a:t>Ordlister</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 </a:t>
            </a:r>
            <a:r>
              <a:rPr lang="nb-NO" sz="1800" b="1" dirty="0">
                <a:effectLst/>
                <a:latin typeface="Calibri" panose="020F0502020204030204" pitchFamily="34" charset="0"/>
                <a:ea typeface="Times New Roman" panose="02020603050405020304" pitchFamily="18" charset="0"/>
              </a:rPr>
              <a:t>LHBTIQ-ordlista</a:t>
            </a:r>
            <a:r>
              <a:rPr lang="nb-NO" sz="1800" dirty="0">
                <a:effectLst/>
                <a:latin typeface="Calibri" panose="020F0502020204030204" pitchFamily="34" charset="0"/>
                <a:ea typeface="Times New Roman" panose="02020603050405020304" pitchFamily="18" charset="0"/>
              </a:rPr>
              <a:t> på </a:t>
            </a:r>
            <a:r>
              <a:rPr lang="nb-NO" sz="1800" dirty="0" err="1">
                <a:effectLst/>
                <a:latin typeface="Calibri" panose="020F0502020204030204" pitchFamily="34" charset="0"/>
                <a:ea typeface="Times New Roman" panose="02020603050405020304" pitchFamily="18" charset="0"/>
              </a:rPr>
              <a:t>Bufdirs</a:t>
            </a:r>
            <a:r>
              <a:rPr lang="nb-NO" sz="1800" dirty="0">
                <a:effectLst/>
                <a:latin typeface="Calibri" panose="020F0502020204030204" pitchFamily="34" charset="0"/>
                <a:ea typeface="Times New Roman" panose="02020603050405020304" pitchFamily="18" charset="0"/>
              </a:rPr>
              <a:t> (Barne-, ungdoms- og familiedirektoratet) nettsider. </a:t>
            </a:r>
            <a:r>
              <a:rPr lang="nb-NO" sz="1800" u="sng" dirty="0">
                <a:solidFill>
                  <a:srgbClr val="0000FF"/>
                </a:solidFill>
                <a:effectLst/>
                <a:latin typeface="Calibri" panose="020F0502020204030204" pitchFamily="34" charset="0"/>
                <a:ea typeface="Times New Roman" panose="02020603050405020304" pitchFamily="18" charset="0"/>
                <a:hlinkClick r:id="rId3"/>
              </a:rPr>
              <a:t>https://bufdir.no/lhbt/LHBT_ordlista/</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 </a:t>
            </a:r>
            <a:r>
              <a:rPr lang="nb-NO" sz="1800" b="1" dirty="0">
                <a:effectLst/>
                <a:latin typeface="Calibri" panose="020F0502020204030204" pitchFamily="34" charset="0"/>
                <a:ea typeface="Times New Roman" panose="02020603050405020304" pitchFamily="18" charset="0"/>
              </a:rPr>
              <a:t>Ordliste</a:t>
            </a:r>
            <a:r>
              <a:rPr lang="nb-NO" sz="1800" dirty="0">
                <a:effectLst/>
                <a:latin typeface="Calibri" panose="020F0502020204030204" pitchFamily="34" charset="0"/>
                <a:ea typeface="Times New Roman" panose="02020603050405020304" pitchFamily="18" charset="0"/>
              </a:rPr>
              <a:t> på </a:t>
            </a:r>
            <a:r>
              <a:rPr lang="nb-NO" sz="1800" u="sng" dirty="0">
                <a:solidFill>
                  <a:srgbClr val="0000FF"/>
                </a:solidFill>
                <a:effectLst/>
                <a:latin typeface="Calibri" panose="020F0502020204030204" pitchFamily="34" charset="0"/>
                <a:ea typeface="Times New Roman" panose="02020603050405020304" pitchFamily="18" charset="0"/>
                <a:hlinkClick r:id="rId4"/>
              </a:rPr>
              <a:t>www.ung.no</a:t>
            </a:r>
            <a:r>
              <a:rPr lang="nb-NO" sz="1800" dirty="0">
                <a:effectLst/>
                <a:latin typeface="Calibri" panose="020F0502020204030204" pitchFamily="34" charset="0"/>
                <a:ea typeface="Times New Roman" panose="02020603050405020304" pitchFamily="18" charset="0"/>
              </a:rPr>
              <a:t>, skrevet av en sexolog i samarbeid med Skeiv Ungdom: </a:t>
            </a:r>
            <a:r>
              <a:rPr lang="nb-NO" sz="1800" u="sng" dirty="0">
                <a:solidFill>
                  <a:srgbClr val="0000FF"/>
                </a:solidFill>
                <a:effectLst/>
                <a:latin typeface="Calibri" panose="020F0502020204030204" pitchFamily="34" charset="0"/>
                <a:ea typeface="Times New Roman" panose="02020603050405020304" pitchFamily="18" charset="0"/>
                <a:hlinkClick r:id="rId5"/>
              </a:rPr>
              <a:t>https://www.ung.no/homofil/636_Ordliste_LHBTIQ.html</a:t>
            </a:r>
            <a:br>
              <a:rPr lang="nb-NO" sz="1800" u="sng" dirty="0">
                <a:solidFill>
                  <a:srgbClr val="0000FF"/>
                </a:solidFill>
                <a:effectLst/>
                <a:latin typeface="Calibri" panose="020F0502020204030204" pitchFamily="34" charset="0"/>
                <a:ea typeface="Times New Roman" panose="02020603050405020304" pitchFamily="18" charset="0"/>
              </a:rPr>
            </a:br>
            <a:r>
              <a:rPr lang="nb-NO" sz="1800" b="1" dirty="0">
                <a:effectLst/>
                <a:latin typeface="Calibri" panose="020F0502020204030204" pitchFamily="34" charset="0"/>
                <a:ea typeface="Times New Roman" panose="02020603050405020304" pitchFamily="18" charset="0"/>
              </a:rPr>
              <a:t>* Kjønn og kjønnsidentiteter på Facebook. </a:t>
            </a:r>
            <a:r>
              <a:rPr lang="nb-NO" sz="1800" dirty="0">
                <a:effectLst/>
                <a:latin typeface="Calibri" panose="020F0502020204030204" pitchFamily="34" charset="0"/>
                <a:ea typeface="Times New Roman" panose="02020603050405020304" pitchFamily="18" charset="0"/>
              </a:rPr>
              <a:t>Hvis man skal registrere seg som bruker på Facebook i England, har man tallrike valgmuligheter når man skal krysse av for kjønn i profilen sin: Man kan velge mann eller kvinne, eller noen av 69 andre former for kjønn og kjønnsidentiteter. </a:t>
            </a:r>
            <a:endParaRPr lang="nb-NO" sz="1800" dirty="0">
              <a:effectLst/>
              <a:latin typeface="Times New Roman" panose="02020603050405020304" pitchFamily="18" charset="0"/>
              <a:ea typeface="Times New Roman" panose="02020603050405020304" pitchFamily="18" charset="0"/>
            </a:endParaRPr>
          </a:p>
          <a:p>
            <a:r>
              <a:rPr lang="nb-NO" sz="1800" u="sng" dirty="0">
                <a:solidFill>
                  <a:srgbClr val="0000FF"/>
                </a:solidFill>
                <a:effectLst/>
                <a:latin typeface="Calibri" panose="020F0502020204030204" pitchFamily="34" charset="0"/>
                <a:ea typeface="Times New Roman" panose="02020603050405020304" pitchFamily="18" charset="0"/>
                <a:hlinkClick r:id="rId6"/>
              </a:rPr>
              <a:t>https://www.telegraph.co.uk/technology/facebook/10930654/Facebooks-71-gender-options-come-to-UK-users.html</a:t>
            </a:r>
            <a:r>
              <a:rPr lang="nb-NO" sz="1800" dirty="0">
                <a:effectLst/>
                <a:latin typeface="Calibri" panose="020F0502020204030204" pitchFamily="34" charset="0"/>
                <a:ea typeface="Times New Roman" panose="02020603050405020304" pitchFamily="18" charset="0"/>
              </a:rPr>
              <a:t>  </a:t>
            </a:r>
            <a:br>
              <a:rPr lang="nb-NO" sz="1800" dirty="0">
                <a:effectLst/>
                <a:latin typeface="Calibri" panose="020F0502020204030204" pitchFamily="34" charset="0"/>
                <a:ea typeface="Times New Roman" panose="02020603050405020304" pitchFamily="18" charset="0"/>
              </a:rPr>
            </a:b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Times New Roman" panose="02020603050405020304" pitchFamily="18" charset="0"/>
                <a:ea typeface="Times New Roman" panose="02020603050405020304" pitchFamily="18" charset="0"/>
                <a:sym typeface="Wingdings 2" panose="05020102010507070707" pitchFamily="18" charset="2"/>
              </a:rPr>
              <a:t></a:t>
            </a:r>
            <a:r>
              <a:rPr lang="nb-NO" sz="1800" dirty="0">
                <a:effectLst/>
                <a:latin typeface="Times New Roman" panose="02020603050405020304" pitchFamily="18" charset="0"/>
                <a:ea typeface="Times New Roman" panose="02020603050405020304" pitchFamily="18" charset="0"/>
              </a:rPr>
              <a:t> </a:t>
            </a:r>
            <a:r>
              <a:rPr lang="nb-NO" sz="1800" dirty="0">
                <a:effectLst/>
                <a:latin typeface="Calibri" panose="020F0502020204030204" pitchFamily="34" charset="0"/>
                <a:ea typeface="Times New Roman" panose="02020603050405020304" pitchFamily="18" charset="0"/>
              </a:rPr>
              <a:t>Denne formuleringen brukte f.eks. Esben Esther Pirelli Benestad på Dagsrevyen 13. februar 2021. (Se bildet.)</a:t>
            </a:r>
            <a:br>
              <a:rPr lang="nb-NO" sz="1800" dirty="0">
                <a:effectLst/>
                <a:latin typeface="Calibri" panose="020F0502020204030204" pitchFamily="34" charset="0"/>
                <a:ea typeface="Times New Roman" panose="02020603050405020304" pitchFamily="18" charset="0"/>
              </a:rPr>
            </a:b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cs typeface="Calibri" panose="020F0502020204030204" pitchFamily="34" charset="0"/>
                <a:sym typeface="Wingdings 2" panose="05020102010507070707" pitchFamily="18" charset="2"/>
              </a:rPr>
              <a:t></a:t>
            </a:r>
            <a:r>
              <a:rPr lang="nb-NO" sz="1800" b="1" dirty="0">
                <a:effectLst/>
                <a:latin typeface="Calibri" panose="020F0502020204030204" pitchFamily="34" charset="0"/>
                <a:ea typeface="Times New Roman" panose="02020603050405020304" pitchFamily="18" charset="0"/>
              </a:rPr>
              <a:t> Bakgrunn og aktører</a:t>
            </a:r>
            <a:br>
              <a:rPr lang="nb-NO" sz="1800" b="1" dirty="0">
                <a:effectLst/>
                <a:latin typeface="Calibri" panose="020F0502020204030204" pitchFamily="34" charset="0"/>
                <a:ea typeface="Times New Roman" panose="02020603050405020304" pitchFamily="18" charset="0"/>
              </a:rPr>
            </a:br>
            <a:r>
              <a:rPr lang="nb-NO" sz="1800" b="1" dirty="0">
                <a:effectLst/>
                <a:latin typeface="Calibri" panose="020F0502020204030204" pitchFamily="34" charset="0"/>
                <a:ea typeface="Times New Roman" panose="02020603050405020304" pitchFamily="18" charset="0"/>
              </a:rPr>
              <a:t>Gnostisismen:</a:t>
            </a:r>
            <a:r>
              <a:rPr lang="nb-NO" sz="1800" dirty="0">
                <a:effectLst/>
                <a:latin typeface="Calibri" panose="020F0502020204030204" pitchFamily="34" charset="0"/>
                <a:ea typeface="Times New Roman" panose="02020603050405020304" pitchFamily="18" charset="0"/>
              </a:rPr>
              <a:t> Se en interessant artikkel av Olof </a:t>
            </a:r>
            <a:r>
              <a:rPr lang="nb-NO" sz="1800" dirty="0" err="1">
                <a:effectLst/>
                <a:latin typeface="Calibri" panose="020F0502020204030204" pitchFamily="34" charset="0"/>
                <a:ea typeface="Times New Roman" panose="02020603050405020304" pitchFamily="18" charset="0"/>
              </a:rPr>
              <a:t>Edsinger</a:t>
            </a:r>
            <a:r>
              <a:rPr lang="nb-NO" sz="1800" dirty="0">
                <a:effectLst/>
                <a:latin typeface="Calibri" panose="020F0502020204030204" pitchFamily="34" charset="0"/>
                <a:ea typeface="Times New Roman" panose="02020603050405020304" pitchFamily="18" charset="0"/>
              </a:rPr>
              <a:t> om </a:t>
            </a:r>
            <a:r>
              <a:rPr lang="nb-NO" sz="1800" u="sng" dirty="0">
                <a:solidFill>
                  <a:srgbClr val="0000FF"/>
                </a:solidFill>
                <a:effectLst/>
                <a:latin typeface="Calibri" panose="020F0502020204030204" pitchFamily="34" charset="0"/>
                <a:ea typeface="Times New Roman" panose="02020603050405020304" pitchFamily="18" charset="0"/>
                <a:hlinkClick r:id="rId7"/>
              </a:rPr>
              <a:t>Den nya </a:t>
            </a:r>
            <a:r>
              <a:rPr lang="nb-NO" sz="1800" u="sng" dirty="0" err="1">
                <a:solidFill>
                  <a:srgbClr val="0000FF"/>
                </a:solidFill>
                <a:effectLst/>
                <a:latin typeface="Calibri" panose="020F0502020204030204" pitchFamily="34" charset="0"/>
                <a:ea typeface="Times New Roman" panose="02020603050405020304" pitchFamily="18" charset="0"/>
                <a:hlinkClick r:id="rId7"/>
              </a:rPr>
              <a:t>gnosticismen</a:t>
            </a:r>
            <a:r>
              <a:rPr lang="nb-NO" sz="1800"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b="1"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cs typeface="Calibri" panose="020F0502020204030204" pitchFamily="34" charset="0"/>
                <a:sym typeface="Wingdings 2" panose="05020102010507070707" pitchFamily="18" charset="2"/>
              </a:rPr>
              <a:t></a:t>
            </a:r>
            <a:r>
              <a:rPr lang="nb-NO" sz="1800" dirty="0">
                <a:effectLst/>
                <a:latin typeface="Calibri" panose="020F0502020204030204" pitchFamily="34" charset="0"/>
                <a:ea typeface="Times New Roman" panose="02020603050405020304" pitchFamily="18" charset="0"/>
              </a:rPr>
              <a:t> </a:t>
            </a:r>
            <a:r>
              <a:rPr lang="nb-NO" sz="1800" b="1" dirty="0">
                <a:effectLst/>
                <a:latin typeface="Calibri" panose="020F0502020204030204" pitchFamily="34" charset="0"/>
                <a:ea typeface="Times New Roman" panose="02020603050405020304" pitchFamily="18" charset="0"/>
              </a:rPr>
              <a:t>Yogyakarta-prinsippene</a:t>
            </a:r>
            <a:br>
              <a:rPr lang="nb-NO" sz="1800" b="1" dirty="0">
                <a:effectLst/>
                <a:latin typeface="Calibri" panose="020F0502020204030204" pitchFamily="34" charset="0"/>
                <a:ea typeface="Times New Roman" panose="02020603050405020304" pitchFamily="18" charset="0"/>
              </a:rPr>
            </a:br>
            <a:r>
              <a:rPr lang="nb-NO" sz="1800" dirty="0">
                <a:effectLst/>
                <a:latin typeface="Calibri" panose="020F0502020204030204" pitchFamily="34" charset="0"/>
                <a:ea typeface="Times New Roman" panose="02020603050405020304" pitchFamily="18" charset="0"/>
              </a:rPr>
              <a:t>* Yogyakarta-prinsippene ble utarbeidet i 2006 på en konferanse med deltakere fra forskjellige land, i den indonesiske byen Yogyakarta. Deltakerne hadde ulik bakgrunn, men alle var opptatt av krav og rettigheter for seksuelle minoriteter. På konferansen ble det utarbeidet et dokument i 29 punkter som de kalte Yogyakarta-prinsippene. Dokumentet fikk rask utbredelse blant LHBT-aktivister og blant en del politikere i forskjellige land. I 2017 ble det lagt til 9 nye prinsipper. I Norge er prinsippene ukjent blant folk flest, men mange politikere (deriblant regjeringen) har brukt dokumentet som en autoritativ ressurs de siste årene. Det er imidlertid aldri blitt offentlig presentert eller debattert. Dokumentet er heller ikke blitt oversatt før noen privatpersoner gjorde det på egen hånd i 2018: </a:t>
            </a:r>
            <a:r>
              <a:rPr lang="nb-NO" sz="1800" u="sng" dirty="0">
                <a:solidFill>
                  <a:srgbClr val="0000FF"/>
                </a:solidFill>
                <a:effectLst/>
                <a:latin typeface="Calibri" panose="020F0502020204030204" pitchFamily="34" charset="0"/>
                <a:ea typeface="Times New Roman" panose="02020603050405020304" pitchFamily="18" charset="0"/>
                <a:hlinkClick r:id="rId8"/>
              </a:rPr>
              <a:t>En norsk oversettelse av Yogyakarta-prinsippene</a:t>
            </a:r>
            <a:r>
              <a:rPr lang="nb-NO" sz="1800" dirty="0">
                <a:solidFill>
                  <a:srgbClr val="191919"/>
                </a:solidFill>
                <a:effectLst/>
                <a:latin typeface="Calibri" panose="020F0502020204030204" pitchFamily="34" charset="0"/>
                <a:ea typeface="Times New Roman" panose="02020603050405020304" pitchFamily="18" charset="0"/>
              </a:rPr>
              <a:t>. </a:t>
            </a:r>
            <a:br>
              <a:rPr lang="nb-NO" sz="1800" dirty="0">
                <a:solidFill>
                  <a:srgbClr val="191919"/>
                </a:solidFill>
                <a:effectLst/>
                <a:latin typeface="Calibri" panose="020F0502020204030204" pitchFamily="34" charset="0"/>
                <a:ea typeface="Times New Roman" panose="02020603050405020304" pitchFamily="18" charset="0"/>
              </a:rPr>
            </a:br>
            <a:br>
              <a:rPr lang="nb-NO" sz="1800" dirty="0">
                <a:solidFill>
                  <a:srgbClr val="191919"/>
                </a:solidFill>
                <a:effectLst/>
                <a:latin typeface="Calibri" panose="020F0502020204030204" pitchFamily="34" charset="0"/>
                <a:ea typeface="Times New Roman" panose="02020603050405020304" pitchFamily="18" charset="0"/>
              </a:rPr>
            </a:br>
            <a:r>
              <a:rPr lang="nb-NO" sz="1800" dirty="0">
                <a:solidFill>
                  <a:srgbClr val="191919"/>
                </a:solidFill>
                <a:effectLst/>
                <a:latin typeface="Calibri" panose="020F0502020204030204" pitchFamily="34" charset="0"/>
                <a:ea typeface="Times New Roman" panose="02020603050405020304" pitchFamily="18" charset="0"/>
              </a:rPr>
              <a:t>* Her kan man lese noen </a:t>
            </a:r>
            <a:r>
              <a:rPr lang="nb-NO" sz="1800" u="sng" dirty="0">
                <a:solidFill>
                  <a:srgbClr val="0000FF"/>
                </a:solidFill>
                <a:effectLst/>
                <a:latin typeface="Calibri" panose="020F0502020204030204" pitchFamily="34" charset="0"/>
                <a:ea typeface="Times New Roman" panose="02020603050405020304" pitchFamily="18" charset="0"/>
                <a:hlinkClick r:id="rId9"/>
              </a:rPr>
              <a:t>omtaler og henvisninger til Yogyakarta-prinsippene</a:t>
            </a:r>
            <a:r>
              <a:rPr lang="nb-NO" sz="1800" dirty="0">
                <a:solidFill>
                  <a:srgbClr val="191919"/>
                </a:solidFill>
                <a:effectLst/>
                <a:latin typeface="Calibri" panose="020F0502020204030204" pitchFamily="34" charset="0"/>
                <a:ea typeface="Times New Roman" panose="02020603050405020304" pitchFamily="18" charset="0"/>
              </a:rPr>
              <a:t> i norsk sammenheng.</a:t>
            </a:r>
            <a:br>
              <a:rPr lang="nb-NO" sz="1800" dirty="0">
                <a:solidFill>
                  <a:srgbClr val="191919"/>
                </a:solidFill>
                <a:effectLst/>
                <a:latin typeface="Calibri" panose="020F0502020204030204" pitchFamily="34" charset="0"/>
                <a:ea typeface="Times New Roman" panose="02020603050405020304" pitchFamily="18" charset="0"/>
              </a:rPr>
            </a:br>
            <a:br>
              <a:rPr lang="nb-NO" sz="1800" dirty="0">
                <a:solidFill>
                  <a:srgbClr val="191919"/>
                </a:solidFill>
                <a:effectLst/>
                <a:latin typeface="Calibri" panose="020F0502020204030204" pitchFamily="34" charset="0"/>
                <a:ea typeface="Times New Roman" panose="02020603050405020304" pitchFamily="18" charset="0"/>
              </a:rPr>
            </a:br>
            <a:r>
              <a:rPr lang="nb-NO" sz="1800" b="1" dirty="0">
                <a:effectLst/>
                <a:latin typeface="Calibri" panose="020F0502020204030204" pitchFamily="34" charset="0"/>
                <a:ea typeface="Times New Roman" panose="02020603050405020304" pitchFamily="18" charset="0"/>
              </a:rPr>
              <a:t>Mer info om Yogyakarta-prinsippene: </a:t>
            </a:r>
            <a:br>
              <a:rPr lang="nb-NO" sz="1800" b="1" dirty="0">
                <a:effectLst/>
                <a:latin typeface="Calibri" panose="020F0502020204030204" pitchFamily="34" charset="0"/>
                <a:ea typeface="Times New Roman" panose="02020603050405020304" pitchFamily="18" charset="0"/>
              </a:rPr>
            </a:br>
            <a:r>
              <a:rPr lang="nb-NO" sz="1800" dirty="0">
                <a:effectLst/>
                <a:latin typeface="Calibri" panose="020F0502020204030204" pitchFamily="34" charset="0"/>
                <a:ea typeface="Times New Roman" panose="02020603050405020304" pitchFamily="18" charset="0"/>
              </a:rPr>
              <a:t>a) </a:t>
            </a:r>
            <a:r>
              <a:rPr lang="nb-NO" sz="1800" u="sng" dirty="0">
                <a:solidFill>
                  <a:srgbClr val="0000FF"/>
                </a:solidFill>
                <a:effectLst/>
                <a:latin typeface="Calibri" panose="020F0502020204030204" pitchFamily="34" charset="0"/>
                <a:ea typeface="Times New Roman" panose="02020603050405020304" pitchFamily="18" charset="0"/>
                <a:hlinkClick r:id="rId10"/>
              </a:rPr>
              <a:t>https://en.wikipedia.org/wiki/Yogyakarta_Principles</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b) </a:t>
            </a:r>
            <a:r>
              <a:rPr lang="nb-NO" sz="1800" u="sng" dirty="0">
                <a:solidFill>
                  <a:srgbClr val="0000FF"/>
                </a:solidFill>
                <a:effectLst/>
                <a:latin typeface="Calibri" panose="020F0502020204030204" pitchFamily="34" charset="0"/>
                <a:ea typeface="Times New Roman" panose="02020603050405020304" pitchFamily="18" charset="0"/>
                <a:hlinkClick r:id="rId11"/>
              </a:rPr>
              <a:t>http://yogyakartaprinciples.org/</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c) Boka </a:t>
            </a:r>
            <a:r>
              <a:rPr lang="nb-NO" sz="1800" i="1" dirty="0">
                <a:effectLst/>
                <a:latin typeface="Calibri" panose="020F0502020204030204" pitchFamily="34" charset="0"/>
                <a:ea typeface="Times New Roman" panose="02020603050405020304" pitchFamily="18" charset="0"/>
              </a:rPr>
              <a:t>Normløst – Hvordan radikal kjønnsteori erobret Norge</a:t>
            </a:r>
            <a:r>
              <a:rPr lang="nb-NO" sz="1800" dirty="0">
                <a:effectLst/>
                <a:latin typeface="Calibri" panose="020F0502020204030204" pitchFamily="34" charset="0"/>
                <a:ea typeface="Times New Roman" panose="02020603050405020304" pitchFamily="18" charset="0"/>
              </a:rPr>
              <a:t>, av Kjell Skartveit, inneholder et informativt kapittel om Yogyakarta-prinsippene på side 61-77. Den norske oversettelsen står på side 367-397. </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cs typeface="Calibri" panose="020F0502020204030204" pitchFamily="34" charset="0"/>
                <a:sym typeface="Wingdings 2" panose="05020102010507070707" pitchFamily="18" charset="2"/>
              </a:rPr>
              <a:t></a:t>
            </a:r>
            <a:r>
              <a:rPr lang="nb-NO" sz="1800" b="1" dirty="0">
                <a:effectLst/>
                <a:latin typeface="Calibri" panose="020F0502020204030204" pitchFamily="34" charset="0"/>
                <a:ea typeface="Times New Roman" panose="02020603050405020304" pitchFamily="18" charset="0"/>
              </a:rPr>
              <a:t>Kjønnsforskningsmiljøer.</a:t>
            </a:r>
            <a:r>
              <a:rPr lang="nb-NO" sz="1800" dirty="0">
                <a:effectLst/>
                <a:latin typeface="Calibri" panose="020F0502020204030204" pitchFamily="34" charset="0"/>
                <a:ea typeface="Times New Roman" panose="02020603050405020304" pitchFamily="18" charset="0"/>
              </a:rPr>
              <a:t> «</a:t>
            </a:r>
            <a:r>
              <a:rPr lang="nb-NO" sz="1800" u="sng" dirty="0">
                <a:solidFill>
                  <a:srgbClr val="0000FF"/>
                </a:solidFill>
                <a:effectLst/>
                <a:latin typeface="Calibri" panose="020F0502020204030204" pitchFamily="34" charset="0"/>
                <a:ea typeface="Times New Roman" panose="02020603050405020304" pitchFamily="18" charset="0"/>
                <a:hlinkClick r:id="rId12"/>
              </a:rPr>
              <a:t>Senter for tverrfaglig kjønnsforskning</a:t>
            </a:r>
            <a:r>
              <a:rPr lang="nb-NO" sz="1800" dirty="0">
                <a:effectLst/>
                <a:latin typeface="Calibri" panose="020F0502020204030204" pitchFamily="34" charset="0"/>
                <a:ea typeface="Times New Roman" panose="02020603050405020304" pitchFamily="18" charset="0"/>
              </a:rPr>
              <a:t>» ved Universitetet i Oslo».</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Kjønnsforskningsmiljøer ved andre </a:t>
            </a:r>
            <a:r>
              <a:rPr lang="nb-NO" sz="1800" u="sng" dirty="0">
                <a:solidFill>
                  <a:srgbClr val="0000FF"/>
                </a:solidFill>
                <a:effectLst/>
                <a:latin typeface="Calibri" panose="020F0502020204030204" pitchFamily="34" charset="0"/>
                <a:ea typeface="Times New Roman" panose="02020603050405020304" pitchFamily="18" charset="0"/>
                <a:hlinkClick r:id="rId13"/>
              </a:rPr>
              <a:t>universiteter og i ulike organisasjoner og nettverk</a:t>
            </a:r>
            <a:r>
              <a:rPr lang="nb-NO" sz="1800" dirty="0">
                <a:effectLst/>
                <a:latin typeface="Calibri" panose="020F0502020204030204" pitchFamily="34" charset="0"/>
                <a:ea typeface="Times New Roman" panose="02020603050405020304" pitchFamily="18" charset="0"/>
              </a:rPr>
              <a:t>.</a:t>
            </a:r>
            <a:br>
              <a:rPr lang="nb-NO" sz="1800" dirty="0">
                <a:effectLst/>
                <a:latin typeface="Calibri" panose="020F0502020204030204" pitchFamily="34" charset="0"/>
                <a:ea typeface="Times New Roman" panose="02020603050405020304" pitchFamily="18" charset="0"/>
              </a:rPr>
            </a:br>
            <a:endParaRPr lang="nb-NO" sz="1800" dirty="0">
              <a:effectLst/>
              <a:latin typeface="Times New Roman" panose="02020603050405020304" pitchFamily="18" charset="0"/>
              <a:ea typeface="Times New Roman" panose="02020603050405020304" pitchFamily="18" charset="0"/>
            </a:endParaRPr>
          </a:p>
          <a:p>
            <a:r>
              <a:rPr lang="nb-NO" sz="1800" b="1" dirty="0">
                <a:effectLst/>
                <a:latin typeface="Calibri" panose="020F0502020204030204" pitchFamily="34" charset="0"/>
                <a:ea typeface="Times New Roman" panose="02020603050405020304" pitchFamily="18" charset="0"/>
              </a:rPr>
              <a:t>* Esben Esther Pirelli Benestad h</a:t>
            </a:r>
            <a:r>
              <a:rPr lang="nb-NO" sz="1800" dirty="0">
                <a:effectLst/>
                <a:latin typeface="Calibri" panose="020F0502020204030204" pitchFamily="34" charset="0"/>
                <a:ea typeface="Times New Roman" panose="02020603050405020304" pitchFamily="18" charset="0"/>
              </a:rPr>
              <a:t>ar bygd opp og ledet sexolog-utdannelsen på Universitetet i Agder. Utdannelsen er et påbygningsår etter en treårig bachelorgrad, og den gir 60 studiepoeng. Fra høsten 2021 er det mulig å ta et toårig studium som gir 120 studiepoeng. </a:t>
            </a:r>
            <a:r>
              <a:rPr lang="nb-NO" sz="1800" u="sng" dirty="0">
                <a:solidFill>
                  <a:srgbClr val="0000FF"/>
                </a:solidFill>
                <a:effectLst/>
                <a:latin typeface="Calibri" panose="020F0502020204030204" pitchFamily="34" charset="0"/>
                <a:ea typeface="Times New Roman" panose="02020603050405020304" pitchFamily="18" charset="0"/>
                <a:hlinkClick r:id="rId14"/>
              </a:rPr>
              <a:t>https://www.uia.no/studier/sexologi</a:t>
            </a:r>
            <a:r>
              <a:rPr lang="nb-NO" sz="1800" dirty="0">
                <a:effectLst/>
                <a:latin typeface="Calibri" panose="020F0502020204030204" pitchFamily="34" charset="0"/>
                <a:ea typeface="Times New Roman" panose="02020603050405020304" pitchFamily="18" charset="0"/>
              </a:rPr>
              <a:t> - Pirelli Benestad har for øvrig skrevet 32 artikler i </a:t>
            </a:r>
            <a:r>
              <a:rPr lang="nb-NO" sz="1800" i="1" dirty="0">
                <a:effectLst/>
                <a:latin typeface="Calibri" panose="020F0502020204030204" pitchFamily="34" charset="0"/>
                <a:ea typeface="Times New Roman" panose="02020603050405020304" pitchFamily="18" charset="0"/>
              </a:rPr>
              <a:t>Store norske leksikon</a:t>
            </a:r>
            <a:r>
              <a:rPr lang="nb-NO" sz="1800" dirty="0">
                <a:effectLst/>
                <a:latin typeface="Calibri" panose="020F0502020204030204" pitchFamily="34" charset="0"/>
                <a:ea typeface="Times New Roman" panose="02020603050405020304" pitchFamily="18" charset="0"/>
              </a:rPr>
              <a:t> om kjønnsrelaterte temaer: </a:t>
            </a:r>
            <a:r>
              <a:rPr lang="nb-NO" sz="1800" u="sng" dirty="0">
                <a:solidFill>
                  <a:srgbClr val="0000FF"/>
                </a:solidFill>
                <a:effectLst/>
                <a:latin typeface="Calibri" panose="020F0502020204030204" pitchFamily="34" charset="0"/>
                <a:ea typeface="Times New Roman" panose="02020603050405020304" pitchFamily="18" charset="0"/>
                <a:hlinkClick r:id="rId15"/>
              </a:rPr>
              <a:t>https://brukere.snl.no/user_authorships/24042</a:t>
            </a:r>
            <a:endParaRPr lang="nb-NO" sz="1800" dirty="0">
              <a:effectLst/>
              <a:latin typeface="Times New Roman" panose="02020603050405020304" pitchFamily="18" charset="0"/>
              <a:ea typeface="Times New Roman" panose="02020603050405020304" pitchFamily="18" charset="0"/>
            </a:endParaRPr>
          </a:p>
          <a:p>
            <a:br>
              <a:rPr lang="nb-NO" sz="1800" dirty="0">
                <a:effectLst/>
                <a:latin typeface="Calibri" panose="020F0502020204030204" pitchFamily="34" charset="0"/>
                <a:ea typeface="Times New Roman" panose="02020603050405020304" pitchFamily="18" charset="0"/>
              </a:rPr>
            </a:br>
            <a:r>
              <a:rPr lang="nb-NO" sz="1800" dirty="0">
                <a:effectLst/>
                <a:latin typeface="Calibri" panose="020F0502020204030204" pitchFamily="34" charset="0"/>
                <a:ea typeface="Times New Roman" panose="02020603050405020304" pitchFamily="18" charset="0"/>
                <a:cs typeface="Calibri" panose="020F0502020204030204" pitchFamily="34" charset="0"/>
                <a:sym typeface="Wingdings 2" panose="05020102010507070707" pitchFamily="18" charset="2"/>
              </a:rPr>
              <a:t></a:t>
            </a:r>
            <a:r>
              <a:rPr lang="nb-NO" sz="1800" dirty="0">
                <a:effectLst/>
                <a:latin typeface="Calibri" panose="020F0502020204030204" pitchFamily="34" charset="0"/>
                <a:ea typeface="Times New Roman" panose="02020603050405020304" pitchFamily="18" charset="0"/>
              </a:rPr>
              <a:t> </a:t>
            </a:r>
            <a:r>
              <a:rPr lang="nb-NO" sz="1800" b="1" dirty="0">
                <a:effectLst/>
                <a:latin typeface="Calibri" panose="020F0502020204030204" pitchFamily="34" charset="0"/>
                <a:ea typeface="Times New Roman" panose="02020603050405020304" pitchFamily="18" charset="0"/>
              </a:rPr>
              <a:t>LHBT-senteret i Barne-, ungdoms- og familiedirektoratet (</a:t>
            </a:r>
            <a:r>
              <a:rPr lang="nb-NO" sz="1800" b="1" dirty="0" err="1">
                <a:effectLst/>
                <a:latin typeface="Calibri" panose="020F0502020204030204" pitchFamily="34" charset="0"/>
                <a:ea typeface="Times New Roman" panose="02020603050405020304" pitchFamily="18" charset="0"/>
              </a:rPr>
              <a:t>Bufdir</a:t>
            </a:r>
            <a:r>
              <a:rPr lang="nb-NO" sz="1800" b="1" dirty="0">
                <a:effectLst/>
                <a:latin typeface="Calibri" panose="020F0502020204030204" pitchFamily="34" charset="0"/>
                <a:ea typeface="Times New Roman" panose="02020603050405020304" pitchFamily="18" charset="0"/>
              </a:rPr>
              <a:t>)</a:t>
            </a:r>
            <a:br>
              <a:rPr lang="nb-NO" sz="1800" b="1" dirty="0">
                <a:effectLst/>
                <a:latin typeface="Calibri" panose="020F0502020204030204" pitchFamily="34" charset="0"/>
                <a:ea typeface="Times New Roman" panose="02020603050405020304" pitchFamily="18" charset="0"/>
              </a:rPr>
            </a:br>
            <a:r>
              <a:rPr lang="nb-NO" sz="1800" b="1" dirty="0">
                <a:effectLst/>
                <a:latin typeface="Calibri" panose="020F0502020204030204" pitchFamily="34" charset="0"/>
                <a:ea typeface="Times New Roman" panose="02020603050405020304" pitchFamily="18" charset="0"/>
              </a:rPr>
              <a:t>LHBT-senteret</a:t>
            </a:r>
            <a:r>
              <a:rPr lang="nb-NO" sz="1800" dirty="0">
                <a:effectLst/>
                <a:latin typeface="Calibri" panose="020F0502020204030204" pitchFamily="34" charset="0"/>
                <a:ea typeface="Times New Roman" panose="02020603050405020304" pitchFamily="18" charset="0"/>
              </a:rPr>
              <a:t> er en avdeling med fire ansatte i </a:t>
            </a:r>
            <a:r>
              <a:rPr lang="nb-NO" sz="1800" dirty="0" err="1">
                <a:effectLst/>
                <a:latin typeface="Calibri" panose="020F0502020204030204" pitchFamily="34" charset="0"/>
                <a:ea typeface="Times New Roman" panose="02020603050405020304" pitchFamily="18" charset="0"/>
              </a:rPr>
              <a:t>Bufdir</a:t>
            </a:r>
            <a:r>
              <a:rPr lang="nb-NO" sz="1800" dirty="0">
                <a:effectLst/>
                <a:latin typeface="Calibri" panose="020F0502020204030204" pitchFamily="34" charset="0"/>
                <a:ea typeface="Times New Roman" panose="02020603050405020304" pitchFamily="18" charset="0"/>
              </a:rPr>
              <a:t>. Ifølge nettstedet deres har senteret som målsetting å være </a:t>
            </a:r>
            <a:r>
              <a:rPr lang="nb-NO" sz="1800" b="1" dirty="0">
                <a:effectLst/>
                <a:latin typeface="Calibri" panose="020F0502020204030204" pitchFamily="34" charset="0"/>
                <a:ea typeface="Times New Roman" panose="02020603050405020304" pitchFamily="18" charset="0"/>
              </a:rPr>
              <a:t>«</a:t>
            </a:r>
            <a:r>
              <a:rPr lang="nb-NO" sz="1800" b="1" i="1" dirty="0">
                <a:effectLst/>
                <a:latin typeface="Calibri" panose="020F0502020204030204" pitchFamily="34" charset="0"/>
                <a:ea typeface="Times New Roman" panose="02020603050405020304" pitchFamily="18" charset="0"/>
              </a:rPr>
              <a:t>en pådriver for </a:t>
            </a:r>
            <a:r>
              <a:rPr lang="nb-NO" sz="1800" b="1" i="1" dirty="0" err="1">
                <a:effectLst/>
                <a:latin typeface="Calibri" panose="020F0502020204030204" pitchFamily="34" charset="0"/>
                <a:ea typeface="Times New Roman" panose="02020603050405020304" pitchFamily="18" charset="0"/>
              </a:rPr>
              <a:t>lhbtiq</a:t>
            </a:r>
            <a:r>
              <a:rPr lang="nb-NO" sz="1800" b="1" i="1" dirty="0">
                <a:effectLst/>
                <a:latin typeface="Calibri" panose="020F0502020204030204" pitchFamily="34" charset="0"/>
                <a:ea typeface="Times New Roman" panose="02020603050405020304" pitchFamily="18" charset="0"/>
              </a:rPr>
              <a:t>-perspektivet i utvikling av ny politikk</a:t>
            </a:r>
            <a:r>
              <a:rPr lang="nb-NO" sz="1800" b="1" dirty="0">
                <a:effectLst/>
                <a:latin typeface="Calibri" panose="020F0502020204030204" pitchFamily="34" charset="0"/>
                <a:ea typeface="Times New Roman" panose="02020603050405020304" pitchFamily="18" charset="0"/>
              </a:rPr>
              <a:t>»</a:t>
            </a:r>
            <a:r>
              <a:rPr lang="nb-NO" sz="1800" dirty="0">
                <a:effectLst/>
                <a:latin typeface="Calibri" panose="020F0502020204030204" pitchFamily="34" charset="0"/>
                <a:ea typeface="Times New Roman" panose="02020603050405020304" pitchFamily="18" charset="0"/>
              </a:rPr>
              <a:t>. Dette gjøres bl.a. ved årlig å gi raus støtte til en lang rekke aktører som promoterer LHBT-perspektiver og -prosjekter. Se en </a:t>
            </a:r>
            <a:r>
              <a:rPr lang="nb-NO" sz="1800" u="sng" dirty="0">
                <a:solidFill>
                  <a:srgbClr val="0000FF"/>
                </a:solidFill>
                <a:effectLst/>
                <a:latin typeface="Calibri" panose="020F0502020204030204" pitchFamily="34" charset="0"/>
                <a:ea typeface="Times New Roman" panose="02020603050405020304" pitchFamily="18" charset="0"/>
                <a:hlinkClick r:id="rId16"/>
              </a:rPr>
              <a:t>oversikt over hvem som har fått støtte</a:t>
            </a:r>
            <a:r>
              <a:rPr lang="nb-NO" sz="1800" dirty="0">
                <a:effectLst/>
                <a:latin typeface="Calibri" panose="020F0502020204030204" pitchFamily="34" charset="0"/>
                <a:ea typeface="Times New Roman" panose="02020603050405020304" pitchFamily="18" charset="0"/>
              </a:rPr>
              <a:t> de siste årene.  LHBT-senteret har fyldige nettsider: </a:t>
            </a:r>
            <a:r>
              <a:rPr lang="nb-NO" sz="1800" u="sng" dirty="0">
                <a:solidFill>
                  <a:srgbClr val="0000FF"/>
                </a:solidFill>
                <a:effectLst/>
                <a:latin typeface="Calibri" panose="020F0502020204030204" pitchFamily="34" charset="0"/>
                <a:ea typeface="Times New Roman" panose="02020603050405020304" pitchFamily="18" charset="0"/>
                <a:hlinkClick r:id="rId17"/>
              </a:rPr>
              <a:t>https://www.bufdir.no/lhbt/</a:t>
            </a:r>
            <a:br>
              <a:rPr lang="nb-NO" sz="1800" u="sng" dirty="0">
                <a:solidFill>
                  <a:srgbClr val="0000FF"/>
                </a:solidFill>
                <a:effectLst/>
                <a:latin typeface="Calibri" panose="020F0502020204030204" pitchFamily="34" charset="0"/>
                <a:ea typeface="Times New Roman" panose="02020603050405020304" pitchFamily="18" charset="0"/>
              </a:rPr>
            </a:b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cs typeface="Calibri" panose="020F0502020204030204" pitchFamily="34" charset="0"/>
                <a:sym typeface="Wingdings 2" panose="05020102010507070707" pitchFamily="18" charset="2"/>
              </a:rPr>
              <a:t></a:t>
            </a:r>
            <a:r>
              <a:rPr lang="nb-NO" sz="1800" b="1" dirty="0">
                <a:effectLst/>
                <a:latin typeface="Calibri" panose="020F0502020204030204" pitchFamily="34" charset="0"/>
                <a:ea typeface="Times New Roman" panose="02020603050405020304" pitchFamily="18" charset="0"/>
              </a:rPr>
              <a:t>Interesseorganisasjoner. </a:t>
            </a:r>
            <a:r>
              <a:rPr lang="nb-NO" sz="1800" dirty="0">
                <a:effectLst/>
                <a:latin typeface="Calibri" panose="020F0502020204030204" pitchFamily="34" charset="0"/>
                <a:ea typeface="Times New Roman" panose="02020603050405020304" pitchFamily="18" charset="0"/>
              </a:rPr>
              <a:t>Se en oversikt over en lang rekke norske organisasjoner og aktører som fronter LHBT-ideologien: </a:t>
            </a:r>
            <a:r>
              <a:rPr lang="nb-NO" sz="1800" u="sng" dirty="0">
                <a:solidFill>
                  <a:srgbClr val="0000FF"/>
                </a:solidFill>
                <a:effectLst/>
                <a:latin typeface="Calibri" panose="020F0502020204030204" pitchFamily="34" charset="0"/>
                <a:ea typeface="Times New Roman" panose="02020603050405020304" pitchFamily="18" charset="0"/>
                <a:hlinkClick r:id="rId18"/>
              </a:rPr>
              <a:t>https://www.bufdir.no/lhbt/Andre_aktorer/</a:t>
            </a:r>
            <a:br>
              <a:rPr lang="nb-NO" sz="1800" u="sng" dirty="0">
                <a:solidFill>
                  <a:srgbClr val="0000FF"/>
                </a:solidFill>
                <a:effectLst/>
                <a:latin typeface="Calibri" panose="020F0502020204030204" pitchFamily="34" charset="0"/>
                <a:ea typeface="Times New Roman" panose="02020603050405020304" pitchFamily="18" charset="0"/>
              </a:rPr>
            </a:b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cs typeface="Calibri" panose="020F0502020204030204" pitchFamily="34" charset="0"/>
                <a:sym typeface="Wingdings 2" panose="05020102010507070707" pitchFamily="18" charset="2"/>
              </a:rPr>
              <a:t></a:t>
            </a:r>
            <a:r>
              <a:rPr lang="nb-NO" sz="1800" b="1" dirty="0">
                <a:effectLst/>
                <a:latin typeface="Calibri" panose="020F0502020204030204" pitchFamily="34" charset="0"/>
                <a:ea typeface="Times New Roman" panose="02020603050405020304" pitchFamily="18" charset="0"/>
              </a:rPr>
              <a:t>Lokale politikere </a:t>
            </a:r>
            <a:r>
              <a:rPr lang="nb-NO" sz="1800" dirty="0">
                <a:effectLst/>
                <a:latin typeface="Calibri" panose="020F0502020204030204" pitchFamily="34" charset="0"/>
                <a:ea typeface="Times New Roman" panose="02020603050405020304" pitchFamily="18" charset="0"/>
              </a:rPr>
              <a:t>har de siste årene begynt å fronte LHBT-politikk på en aktiv måte, bl.a. ved å gi lærere og andre offentlig ansatte kurs i «Rosa kompetanse», flagge med LHBT-flagget på offentlige bygninger, lage omfattende handlingsplaner og betale for gjennomføringen av disse, flagge med LHBT-flagget på offentlige bygninger, betale for undersøkelser m.m. I 2018 ble f.eks. undersøkelsen </a:t>
            </a:r>
            <a:r>
              <a:rPr lang="nb-NO" sz="1800" b="1" u="sng" dirty="0">
                <a:solidFill>
                  <a:srgbClr val="0000FF"/>
                </a:solidFill>
                <a:effectLst/>
                <a:latin typeface="Calibri" panose="020F0502020204030204" pitchFamily="34" charset="0"/>
                <a:ea typeface="Times New Roman" panose="02020603050405020304" pitchFamily="18" charset="0"/>
                <a:hlinkClick r:id="rId19"/>
              </a:rPr>
              <a:t>Skeives levekår i Agder</a:t>
            </a:r>
            <a:r>
              <a:rPr lang="nb-NO" sz="1800" dirty="0">
                <a:effectLst/>
                <a:latin typeface="Calibri" panose="020F0502020204030204" pitchFamily="34" charset="0"/>
                <a:ea typeface="Times New Roman" panose="02020603050405020304" pitchFamily="18" charset="0"/>
              </a:rPr>
              <a:t> gjennomført. Funnene i undersøkelsen var en viktig grunn til at det etterpå ble bevilget penger for å starte opp et «Kompetansesenter for kjønn og seksualitet» på Universitetet i Agder. At «Skeives levekår i Agder» hadde </a:t>
            </a:r>
            <a:r>
              <a:rPr lang="nb-NO" sz="1800" u="sng" dirty="0">
                <a:solidFill>
                  <a:srgbClr val="0000FF"/>
                </a:solidFill>
                <a:effectLst/>
                <a:latin typeface="Calibri" panose="020F0502020204030204" pitchFamily="34" charset="0"/>
                <a:ea typeface="Times New Roman" panose="02020603050405020304" pitchFamily="18" charset="0"/>
                <a:hlinkClick r:id="rId20"/>
              </a:rPr>
              <a:t>alvorlige metodiske svakheter</a:t>
            </a:r>
            <a:r>
              <a:rPr lang="nb-NO" sz="1800" dirty="0">
                <a:effectLst/>
                <a:latin typeface="Calibri" panose="020F0502020204030204" pitchFamily="34" charset="0"/>
                <a:ea typeface="Times New Roman" panose="02020603050405020304" pitchFamily="18" charset="0"/>
              </a:rPr>
              <a:t> og på ingen måte var en representativ undersøkelse, er det få som snakker om.</a:t>
            </a:r>
            <a:endParaRPr lang="nb-NO" sz="1800" dirty="0">
              <a:effectLst/>
              <a:latin typeface="Times New Roman" panose="02020603050405020304" pitchFamily="18" charset="0"/>
              <a:ea typeface="Times New Roman" panose="02020603050405020304" pitchFamily="18" charset="0"/>
            </a:endParaRPr>
          </a:p>
          <a:p>
            <a:r>
              <a:rPr lang="nb-NO" sz="1800" i="1"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b="1" dirty="0">
                <a:effectLst/>
                <a:latin typeface="Calibri" panose="020F0502020204030204" pitchFamily="34" charset="0"/>
                <a:ea typeface="Times New Roman" panose="02020603050405020304" pitchFamily="18" charset="0"/>
              </a:rPr>
              <a:t>Ungdomspolitikere: </a:t>
            </a:r>
            <a:r>
              <a:rPr lang="nb-NO" sz="1800" dirty="0">
                <a:effectLst/>
                <a:latin typeface="Calibri" panose="020F0502020204030204" pitchFamily="34" charset="0"/>
                <a:ea typeface="Times New Roman" panose="02020603050405020304" pitchFamily="18" charset="0"/>
              </a:rPr>
              <a:t>I </a:t>
            </a:r>
            <a:r>
              <a:rPr lang="nb-NO" sz="1800" u="sng" dirty="0">
                <a:solidFill>
                  <a:srgbClr val="0000FF"/>
                </a:solidFill>
                <a:effectLst/>
                <a:latin typeface="Calibri" panose="020F0502020204030204" pitchFamily="34" charset="0"/>
                <a:ea typeface="Times New Roman" panose="02020603050405020304" pitchFamily="18" charset="0"/>
                <a:hlinkClick r:id="rId21"/>
              </a:rPr>
              <a:t>en rapport fra IGLYO</a:t>
            </a:r>
            <a:r>
              <a:rPr lang="nb-NO" sz="1800" dirty="0">
                <a:effectLst/>
                <a:latin typeface="Calibri" panose="020F0502020204030204" pitchFamily="34" charset="0"/>
                <a:ea typeface="Times New Roman" panose="02020603050405020304" pitchFamily="18" charset="0"/>
              </a:rPr>
              <a:t>, som er et samarbeid mellom mer enn 90 LHBT-organisasjoner i Europa, blir innsatsen fra norske ungdomspolitikere framhevet som en viktig grunn til at Norge har en av Europas mest liberale lovverk innen trans-tematikk.</a:t>
            </a:r>
            <a:br>
              <a:rPr lang="nb-NO" sz="1800" dirty="0">
                <a:effectLst/>
                <a:latin typeface="Calibri" panose="020F0502020204030204" pitchFamily="34" charset="0"/>
                <a:ea typeface="Times New Roman" panose="02020603050405020304" pitchFamily="18" charset="0"/>
              </a:rPr>
            </a:br>
            <a:r>
              <a:rPr lang="nb-NO" sz="1800" dirty="0">
                <a:solidFill>
                  <a:srgbClr val="2A2A2A"/>
                </a:solidFill>
                <a:effectLst/>
                <a:latin typeface="Calibri" panose="020F0502020204030204" pitchFamily="34" charset="0"/>
                <a:ea typeface="Times New Roman" panose="02020603050405020304" pitchFamily="18" charset="0"/>
              </a:rPr>
              <a:t>«In </a:t>
            </a:r>
            <a:r>
              <a:rPr lang="nb-NO" sz="1800" b="1" dirty="0">
                <a:solidFill>
                  <a:srgbClr val="2A2A2A"/>
                </a:solidFill>
                <a:effectLst/>
                <a:latin typeface="Calibri" panose="020F0502020204030204" pitchFamily="34" charset="0"/>
                <a:ea typeface="Times New Roman" panose="02020603050405020304" pitchFamily="18" charset="0"/>
              </a:rPr>
              <a:t>Norway</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campaigners</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developed</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strong</a:t>
            </a:r>
            <a:r>
              <a:rPr lang="nb-NO" sz="1800" dirty="0">
                <a:solidFill>
                  <a:srgbClr val="2A2A2A"/>
                </a:solidFill>
                <a:effectLst/>
                <a:latin typeface="Calibri" panose="020F0502020204030204" pitchFamily="34" charset="0"/>
                <a:ea typeface="Times New Roman" panose="02020603050405020304" pitchFamily="18" charset="0"/>
              </a:rPr>
              <a:t> ties </a:t>
            </a:r>
            <a:r>
              <a:rPr lang="nb-NO" sz="1800" dirty="0" err="1">
                <a:solidFill>
                  <a:srgbClr val="2A2A2A"/>
                </a:solidFill>
                <a:effectLst/>
                <a:latin typeface="Calibri" panose="020F0502020204030204" pitchFamily="34" charset="0"/>
                <a:ea typeface="Times New Roman" panose="02020603050405020304" pitchFamily="18" charset="0"/>
              </a:rPr>
              <a:t>with</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youth</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politicians</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who</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then</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presented</a:t>
            </a:r>
            <a:r>
              <a:rPr lang="nb-NO" sz="1800" dirty="0">
                <a:solidFill>
                  <a:srgbClr val="2A2A2A"/>
                </a:solidFill>
                <a:effectLst/>
                <a:latin typeface="Calibri" panose="020F0502020204030204" pitchFamily="34" charset="0"/>
                <a:ea typeface="Times New Roman" panose="02020603050405020304" pitchFamily="18" charset="0"/>
              </a:rPr>
              <a:t> to </a:t>
            </a:r>
            <a:r>
              <a:rPr lang="nb-NO" sz="1800" dirty="0" err="1">
                <a:solidFill>
                  <a:srgbClr val="2A2A2A"/>
                </a:solidFill>
                <a:effectLst/>
                <a:latin typeface="Calibri" panose="020F0502020204030204" pitchFamily="34" charset="0"/>
                <a:ea typeface="Times New Roman" panose="02020603050405020304" pitchFamily="18" charset="0"/>
              </a:rPr>
              <a:t>the</a:t>
            </a:r>
            <a:r>
              <a:rPr lang="nb-NO" sz="1800" dirty="0">
                <a:solidFill>
                  <a:srgbClr val="2A2A2A"/>
                </a:solidFill>
                <a:effectLst/>
                <a:latin typeface="Calibri" panose="020F0502020204030204" pitchFamily="34" charset="0"/>
                <a:ea typeface="Times New Roman" panose="02020603050405020304" pitchFamily="18" charset="0"/>
              </a:rPr>
              <a:t> senior </a:t>
            </a:r>
            <a:r>
              <a:rPr lang="nb-NO" sz="1800" dirty="0" err="1">
                <a:solidFill>
                  <a:srgbClr val="2A2A2A"/>
                </a:solidFill>
                <a:effectLst/>
                <a:latin typeface="Calibri" panose="020F0502020204030204" pitchFamily="34" charset="0"/>
                <a:ea typeface="Times New Roman" panose="02020603050405020304" pitchFamily="18" charset="0"/>
              </a:rPr>
              <a:t>members</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of</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their</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parties</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on</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the</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changes</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that</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were</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needed</a:t>
            </a:r>
            <a:r>
              <a:rPr lang="nb-NO" sz="1800" dirty="0">
                <a:solidFill>
                  <a:srgbClr val="2A2A2A"/>
                </a:solidFill>
                <a:effectLst/>
                <a:latin typeface="Calibri" panose="020F0502020204030204" pitchFamily="34" charset="0"/>
                <a:ea typeface="Times New Roman" panose="02020603050405020304" pitchFamily="18" charset="0"/>
              </a:rPr>
              <a:t>. This </a:t>
            </a:r>
            <a:r>
              <a:rPr lang="nb-NO" sz="1800" dirty="0" err="1">
                <a:solidFill>
                  <a:srgbClr val="2A2A2A"/>
                </a:solidFill>
                <a:effectLst/>
                <a:latin typeface="Calibri" panose="020F0502020204030204" pitchFamily="34" charset="0"/>
                <a:ea typeface="Times New Roman" panose="02020603050405020304" pitchFamily="18" charset="0"/>
              </a:rPr>
              <a:t>technique</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was</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effective</a:t>
            </a:r>
            <a:r>
              <a:rPr lang="nb-NO" sz="1800" dirty="0">
                <a:solidFill>
                  <a:srgbClr val="2A2A2A"/>
                </a:solidFill>
                <a:effectLst/>
                <a:latin typeface="Calibri" panose="020F0502020204030204" pitchFamily="34" charset="0"/>
                <a:ea typeface="Times New Roman" panose="02020603050405020304" pitchFamily="18" charset="0"/>
              </a:rPr>
              <a:t> at </a:t>
            </a:r>
            <a:r>
              <a:rPr lang="nb-NO" sz="1800" dirty="0" err="1">
                <a:solidFill>
                  <a:srgbClr val="2A2A2A"/>
                </a:solidFill>
                <a:effectLst/>
                <a:latin typeface="Calibri" panose="020F0502020204030204" pitchFamily="34" charset="0"/>
                <a:ea typeface="Times New Roman" panose="02020603050405020304" pitchFamily="18" charset="0"/>
              </a:rPr>
              <a:t>persuading</a:t>
            </a:r>
            <a:r>
              <a:rPr lang="nb-NO" sz="1800" dirty="0">
                <a:solidFill>
                  <a:srgbClr val="2A2A2A"/>
                </a:solidFill>
                <a:effectLst/>
                <a:latin typeface="Calibri" panose="020F0502020204030204" pitchFamily="34" charset="0"/>
                <a:ea typeface="Times New Roman" panose="02020603050405020304" pitchFamily="18" charset="0"/>
              </a:rPr>
              <a:t> more senior </a:t>
            </a:r>
            <a:r>
              <a:rPr lang="nb-NO" sz="1800" dirty="0" err="1">
                <a:solidFill>
                  <a:srgbClr val="2A2A2A"/>
                </a:solidFill>
                <a:effectLst/>
                <a:latin typeface="Calibri" panose="020F0502020204030204" pitchFamily="34" charset="0"/>
                <a:ea typeface="Times New Roman" panose="02020603050405020304" pitchFamily="18" charset="0"/>
              </a:rPr>
              <a:t>politicians</a:t>
            </a:r>
            <a:r>
              <a:rPr lang="nb-NO" sz="1800" dirty="0">
                <a:solidFill>
                  <a:srgbClr val="2A2A2A"/>
                </a:solidFill>
                <a:effectLst/>
                <a:latin typeface="Calibri" panose="020F0502020204030204" pitchFamily="34" charset="0"/>
                <a:ea typeface="Times New Roman" panose="02020603050405020304" pitchFamily="18" charset="0"/>
              </a:rPr>
              <a:t>, as </a:t>
            </a:r>
            <a:r>
              <a:rPr lang="nb-NO" sz="1800" dirty="0" err="1">
                <a:solidFill>
                  <a:srgbClr val="2A2A2A"/>
                </a:solidFill>
                <a:effectLst/>
                <a:latin typeface="Calibri" panose="020F0502020204030204" pitchFamily="34" charset="0"/>
                <a:ea typeface="Times New Roman" panose="02020603050405020304" pitchFamily="18" charset="0"/>
              </a:rPr>
              <a:t>the</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changes</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were</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being</a:t>
            </a:r>
            <a:r>
              <a:rPr lang="nb-NO" sz="1800" dirty="0">
                <a:solidFill>
                  <a:srgbClr val="2A2A2A"/>
                </a:solidFill>
                <a:effectLst/>
                <a:latin typeface="Calibri" panose="020F0502020204030204" pitchFamily="34" charset="0"/>
                <a:ea typeface="Times New Roman" panose="02020603050405020304" pitchFamily="18" charset="0"/>
              </a:rPr>
              <a:t> suggested from </a:t>
            </a:r>
            <a:r>
              <a:rPr lang="nb-NO" sz="1800" dirty="0" err="1">
                <a:solidFill>
                  <a:srgbClr val="2A2A2A"/>
                </a:solidFill>
                <a:effectLst/>
                <a:latin typeface="Calibri" panose="020F0502020204030204" pitchFamily="34" charset="0"/>
                <a:ea typeface="Times New Roman" panose="02020603050405020304" pitchFamily="18" charset="0"/>
              </a:rPr>
              <a:t>within</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their</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own</a:t>
            </a:r>
            <a:r>
              <a:rPr lang="nb-NO" sz="1800" dirty="0">
                <a:solidFill>
                  <a:srgbClr val="2A2A2A"/>
                </a:solidFill>
                <a:effectLst/>
                <a:latin typeface="Calibri" panose="020F0502020204030204" pitchFamily="34" charset="0"/>
                <a:ea typeface="Times New Roman" panose="02020603050405020304" pitchFamily="18" charset="0"/>
              </a:rPr>
              <a:t> party </a:t>
            </a:r>
            <a:r>
              <a:rPr lang="nb-NO" sz="1800" dirty="0" err="1">
                <a:solidFill>
                  <a:srgbClr val="2A2A2A"/>
                </a:solidFill>
                <a:effectLst/>
                <a:latin typeface="Calibri" panose="020F0502020204030204" pitchFamily="34" charset="0"/>
                <a:ea typeface="Times New Roman" panose="02020603050405020304" pitchFamily="18" charset="0"/>
              </a:rPr>
              <a:t>rather</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than</a:t>
            </a:r>
            <a:r>
              <a:rPr lang="nb-NO" sz="1800" dirty="0">
                <a:solidFill>
                  <a:srgbClr val="2A2A2A"/>
                </a:solidFill>
                <a:effectLst/>
                <a:latin typeface="Calibri" panose="020F0502020204030204" pitchFamily="34" charset="0"/>
                <a:ea typeface="Times New Roman" panose="02020603050405020304" pitchFamily="18" charset="0"/>
              </a:rPr>
              <a:t> an </a:t>
            </a:r>
            <a:r>
              <a:rPr lang="nb-NO" sz="1800" dirty="0" err="1">
                <a:solidFill>
                  <a:srgbClr val="2A2A2A"/>
                </a:solidFill>
                <a:effectLst/>
                <a:latin typeface="Calibri" panose="020F0502020204030204" pitchFamily="34" charset="0"/>
                <a:ea typeface="Times New Roman" panose="02020603050405020304" pitchFamily="18" charset="0"/>
              </a:rPr>
              <a:t>external</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organisation</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We</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also</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saw</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this</a:t>
            </a:r>
            <a:r>
              <a:rPr lang="nb-NO" sz="1800" dirty="0">
                <a:solidFill>
                  <a:srgbClr val="2A2A2A"/>
                </a:solidFill>
                <a:effectLst/>
                <a:latin typeface="Calibri" panose="020F0502020204030204" pitchFamily="34" charset="0"/>
                <a:ea typeface="Times New Roman" panose="02020603050405020304" pitchFamily="18" charset="0"/>
              </a:rPr>
              <a:t> </a:t>
            </a:r>
            <a:r>
              <a:rPr lang="nb-NO" sz="1800" dirty="0" err="1">
                <a:solidFill>
                  <a:srgbClr val="2A2A2A"/>
                </a:solidFill>
                <a:effectLst/>
                <a:latin typeface="Calibri" panose="020F0502020204030204" pitchFamily="34" charset="0"/>
                <a:ea typeface="Times New Roman" panose="02020603050405020304" pitchFamily="18" charset="0"/>
              </a:rPr>
              <a:t>technique</a:t>
            </a:r>
            <a:r>
              <a:rPr lang="nb-NO" sz="1800" dirty="0">
                <a:solidFill>
                  <a:srgbClr val="2A2A2A"/>
                </a:solidFill>
                <a:effectLst/>
                <a:latin typeface="Calibri" panose="020F0502020204030204" pitchFamily="34" charset="0"/>
                <a:ea typeface="Times New Roman" panose="02020603050405020304" pitchFamily="18" charset="0"/>
              </a:rPr>
              <a:t> in </a:t>
            </a:r>
            <a:r>
              <a:rPr lang="nb-NO" sz="1800" dirty="0" err="1">
                <a:solidFill>
                  <a:srgbClr val="2A2A2A"/>
                </a:solidFill>
                <a:effectLst/>
                <a:latin typeface="Calibri" panose="020F0502020204030204" pitchFamily="34" charset="0"/>
                <a:ea typeface="Times New Roman" panose="02020603050405020304" pitchFamily="18" charset="0"/>
              </a:rPr>
              <a:t>Denmark</a:t>
            </a:r>
            <a:r>
              <a:rPr lang="nb-NO" sz="1800" dirty="0">
                <a:solidFill>
                  <a:srgbClr val="2A2A2A"/>
                </a:solidFill>
                <a:effectLst/>
                <a:latin typeface="Calibri" panose="020F0502020204030204" pitchFamily="34" charset="0"/>
                <a:ea typeface="Times New Roman" panose="02020603050405020304" pitchFamily="18" charset="0"/>
              </a:rPr>
              <a:t>.» (Side 20). Se mer info og </a:t>
            </a:r>
            <a:r>
              <a:rPr lang="nb-NO" sz="1800" u="sng" dirty="0">
                <a:solidFill>
                  <a:srgbClr val="0000FF"/>
                </a:solidFill>
                <a:effectLst/>
                <a:latin typeface="Calibri" panose="020F0502020204030204" pitchFamily="34" charset="0"/>
                <a:ea typeface="Times New Roman" panose="02020603050405020304" pitchFamily="18" charset="0"/>
                <a:hlinkClick r:id="rId22"/>
              </a:rPr>
              <a:t>flere omtaler av Norge i rapporten</a:t>
            </a:r>
            <a:r>
              <a:rPr lang="nb-NO" sz="1800" dirty="0">
                <a:solidFill>
                  <a:srgbClr val="2A2A2A"/>
                </a:solidFill>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u="sng"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❾</a:t>
            </a:r>
            <a:r>
              <a:rPr lang="nb-NO" sz="1800" b="1" dirty="0">
                <a:effectLst/>
                <a:latin typeface="Calibri" panose="020F0502020204030204" pitchFamily="34" charset="0"/>
                <a:ea typeface="Times New Roman" panose="02020603050405020304" pitchFamily="18" charset="0"/>
              </a:rPr>
              <a:t> Bedrifter. </a:t>
            </a:r>
            <a:r>
              <a:rPr lang="nb-NO" sz="1800" u="sng" dirty="0">
                <a:solidFill>
                  <a:srgbClr val="0000FF"/>
                </a:solidFill>
                <a:effectLst/>
                <a:latin typeface="Calibri" panose="020F0502020204030204" pitchFamily="34" charset="0"/>
                <a:ea typeface="Times New Roman" panose="02020603050405020304" pitchFamily="18" charset="0"/>
                <a:hlinkClick r:id="rId23"/>
              </a:rPr>
              <a:t>Mektige sponsorer</a:t>
            </a:r>
            <a:r>
              <a:rPr lang="nb-NO" sz="1800" dirty="0">
                <a:effectLst/>
                <a:latin typeface="Calibri" panose="020F0502020204030204" pitchFamily="34" charset="0"/>
                <a:ea typeface="Times New Roman" panose="02020603050405020304" pitchFamily="18" charset="0"/>
              </a:rPr>
              <a:t> til </a:t>
            </a:r>
            <a:r>
              <a:rPr lang="nb-NO" sz="1800" dirty="0" err="1">
                <a:effectLst/>
                <a:latin typeface="Calibri" panose="020F0502020204030204" pitchFamily="34" charset="0"/>
                <a:ea typeface="Times New Roman" panose="02020603050405020304" pitchFamily="18" charset="0"/>
              </a:rPr>
              <a:t>USA’s</a:t>
            </a:r>
            <a:r>
              <a:rPr lang="nb-NO" sz="1800" dirty="0">
                <a:effectLst/>
                <a:latin typeface="Calibri" panose="020F0502020204030204" pitchFamily="34" charset="0"/>
                <a:ea typeface="Times New Roman" panose="02020603050405020304" pitchFamily="18" charset="0"/>
              </a:rPr>
              <a:t> største LHBT-organisasjon, Human Rights </a:t>
            </a:r>
            <a:r>
              <a:rPr lang="nb-NO" sz="1800" dirty="0" err="1">
                <a:effectLst/>
                <a:latin typeface="Calibri" panose="020F0502020204030204" pitchFamily="34" charset="0"/>
                <a:ea typeface="Times New Roman" panose="02020603050405020304" pitchFamily="18" charset="0"/>
              </a:rPr>
              <a:t>Campaign</a:t>
            </a:r>
            <a:r>
              <a:rPr lang="nb-NO" sz="1800" dirty="0">
                <a:effectLst/>
                <a:latin typeface="Calibri" panose="020F0502020204030204" pitchFamily="34" charset="0"/>
                <a:ea typeface="Times New Roman" panose="02020603050405020304" pitchFamily="18" charset="0"/>
              </a:rPr>
              <a:t>, er bl.a. Coca Cola, Microsoft, Apple, Amazon, Starbucks, </a:t>
            </a:r>
            <a:r>
              <a:rPr lang="nb-NO" sz="1800" dirty="0" err="1">
                <a:effectLst/>
                <a:latin typeface="Calibri" panose="020F0502020204030204" pitchFamily="34" charset="0"/>
                <a:ea typeface="Times New Roman" panose="02020603050405020304" pitchFamily="18" charset="0"/>
              </a:rPr>
              <a:t>Deloitte</a:t>
            </a:r>
            <a:r>
              <a:rPr lang="nb-NO" sz="1800" dirty="0">
                <a:effectLst/>
                <a:latin typeface="Calibri" panose="020F0502020204030204" pitchFamily="34" charset="0"/>
                <a:ea typeface="Times New Roman" panose="02020603050405020304" pitchFamily="18" charset="0"/>
              </a:rPr>
              <a:t>, Dell, Pfizer, m.fl. I Norge er f.eks. Nordic Choice Hotels og Nordea bank hovedsponsorer til Oslo </a:t>
            </a:r>
            <a:r>
              <a:rPr lang="nb-NO" sz="1800" dirty="0" err="1">
                <a:effectLst/>
                <a:latin typeface="Calibri" panose="020F0502020204030204" pitchFamily="34" charset="0"/>
                <a:ea typeface="Times New Roman" panose="02020603050405020304" pitchFamily="18" charset="0"/>
              </a:rPr>
              <a:t>Pride</a:t>
            </a:r>
            <a:r>
              <a:rPr lang="nb-NO" sz="1800" dirty="0">
                <a:effectLst/>
                <a:latin typeface="Calibri" panose="020F0502020204030204" pitchFamily="34" charset="0"/>
                <a:ea typeface="Times New Roman" panose="02020603050405020304" pitchFamily="18" charset="0"/>
              </a:rPr>
              <a:t> 2021. </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u="sng"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❿</a:t>
            </a:r>
            <a:r>
              <a:rPr lang="nb-NO" sz="1800"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 </a:t>
            </a:r>
            <a:r>
              <a:rPr lang="nb-NO" sz="1800" b="1" dirty="0">
                <a:effectLst/>
                <a:latin typeface="Calibri" panose="020F0502020204030204" pitchFamily="34" charset="0"/>
                <a:ea typeface="Times New Roman" panose="02020603050405020304" pitchFamily="18" charset="0"/>
              </a:rPr>
              <a:t>Kjønnsforskning.</a:t>
            </a:r>
            <a:r>
              <a:rPr lang="nb-NO" sz="1800" dirty="0">
                <a:effectLst/>
                <a:latin typeface="Calibri" panose="020F0502020204030204" pitchFamily="34" charset="0"/>
                <a:ea typeface="Times New Roman" panose="02020603050405020304" pitchFamily="18" charset="0"/>
              </a:rPr>
              <a:t> Se fotnote 5 ovenfor: Kjønnsforskningsmiljøer.</a:t>
            </a:r>
            <a:endParaRPr lang="nb-NO" sz="1800" dirty="0">
              <a:effectLst/>
              <a:latin typeface="Times New Roman" panose="02020603050405020304" pitchFamily="18" charset="0"/>
              <a:ea typeface="Times New Roman" panose="02020603050405020304" pitchFamily="18" charset="0"/>
            </a:endParaRPr>
          </a:p>
          <a:p>
            <a:br>
              <a:rPr lang="nb-NO" sz="1800" dirty="0">
                <a:effectLst/>
                <a:latin typeface="Calibri" panose="020F0502020204030204" pitchFamily="34" charset="0"/>
                <a:ea typeface="Times New Roman" panose="02020603050405020304" pitchFamily="18" charset="0"/>
              </a:rPr>
            </a:br>
            <a:r>
              <a:rPr lang="nb-NO" sz="1800" u="sng"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⓫</a:t>
            </a:r>
            <a:r>
              <a:rPr lang="nb-NO" sz="1800" dirty="0">
                <a:effectLst/>
                <a:latin typeface="Calibri" panose="020F0502020204030204" pitchFamily="34" charset="0"/>
                <a:ea typeface="Times New Roman" panose="02020603050405020304" pitchFamily="18" charset="0"/>
              </a:rPr>
              <a:t> </a:t>
            </a:r>
            <a:r>
              <a:rPr lang="nb-NO" sz="1800" b="1" dirty="0">
                <a:effectLst/>
                <a:latin typeface="Calibri" panose="020F0502020204030204" pitchFamily="34" charset="0"/>
                <a:ea typeface="Times New Roman" panose="02020603050405020304" pitchFamily="18" charset="0"/>
              </a:rPr>
              <a:t>David Eberhard</a:t>
            </a:r>
            <a:r>
              <a:rPr lang="nb-NO" sz="1800" dirty="0">
                <a:effectLst/>
                <a:latin typeface="Calibri" panose="020F0502020204030204" pitchFamily="34" charset="0"/>
                <a:ea typeface="Times New Roman" panose="02020603050405020304" pitchFamily="18" charset="0"/>
              </a:rPr>
              <a:t>: </a:t>
            </a:r>
            <a:r>
              <a:rPr lang="nb-NO" sz="1800" u="sng" dirty="0">
                <a:solidFill>
                  <a:srgbClr val="0000FF"/>
                </a:solidFill>
                <a:effectLst/>
                <a:latin typeface="Calibri" panose="020F0502020204030204" pitchFamily="34" charset="0"/>
                <a:ea typeface="Times New Roman" panose="02020603050405020304" pitchFamily="18" charset="0"/>
                <a:hlinkClick r:id="rId24"/>
              </a:rPr>
              <a:t>Genus-teorier </a:t>
            </a:r>
            <a:r>
              <a:rPr lang="nb-NO" sz="1800" u="sng" dirty="0" err="1">
                <a:solidFill>
                  <a:srgbClr val="0000FF"/>
                </a:solidFill>
                <a:effectLst/>
                <a:latin typeface="Calibri" panose="020F0502020204030204" pitchFamily="34" charset="0"/>
                <a:ea typeface="Times New Roman" panose="02020603050405020304" pitchFamily="18" charset="0"/>
                <a:hlinkClick r:id="rId24"/>
              </a:rPr>
              <a:t>är</a:t>
            </a:r>
            <a:r>
              <a:rPr lang="nb-NO" sz="1800" u="sng" dirty="0">
                <a:solidFill>
                  <a:srgbClr val="0000FF"/>
                </a:solidFill>
                <a:effectLst/>
                <a:latin typeface="Calibri" panose="020F0502020204030204" pitchFamily="34" charset="0"/>
                <a:ea typeface="Times New Roman" panose="02020603050405020304" pitchFamily="18" charset="0"/>
                <a:hlinkClick r:id="rId24"/>
              </a:rPr>
              <a:t> </a:t>
            </a:r>
            <a:r>
              <a:rPr lang="nb-NO" sz="1800" u="sng" dirty="0" err="1">
                <a:solidFill>
                  <a:srgbClr val="0000FF"/>
                </a:solidFill>
                <a:effectLst/>
                <a:latin typeface="Calibri" panose="020F0502020204030204" pitchFamily="34" charset="0"/>
                <a:ea typeface="Times New Roman" panose="02020603050405020304" pitchFamily="18" charset="0"/>
                <a:hlinkClick r:id="rId24"/>
              </a:rPr>
              <a:t>kvacksalveri</a:t>
            </a:r>
            <a:r>
              <a:rPr lang="nb-NO" sz="1800" dirty="0">
                <a:effectLst/>
                <a:latin typeface="Calibri" panose="020F0502020204030204" pitchFamily="34" charset="0"/>
                <a:ea typeface="Times New Roman" panose="02020603050405020304" pitchFamily="18" charset="0"/>
              </a:rPr>
              <a:t>.</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u="sng"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⓬</a:t>
            </a:r>
            <a:r>
              <a:rPr lang="nb-NO" sz="1800"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 </a:t>
            </a:r>
            <a:r>
              <a:rPr lang="nb-NO" sz="1800" b="1" dirty="0">
                <a:effectLst/>
                <a:latin typeface="Calibri" panose="020F0502020204030204" pitchFamily="34" charset="0"/>
                <a:ea typeface="Times New Roman" panose="02020603050405020304" pitchFamily="18" charset="0"/>
              </a:rPr>
              <a:t>To av episodene i Hjernevask: </a:t>
            </a:r>
            <a:r>
              <a:rPr lang="nb-NO" sz="1800" dirty="0">
                <a:effectLst/>
                <a:latin typeface="Calibri" panose="020F0502020204030204" pitchFamily="34" charset="0"/>
                <a:ea typeface="Times New Roman" panose="02020603050405020304" pitchFamily="18" charset="0"/>
              </a:rPr>
              <a:t>a)</a:t>
            </a:r>
            <a:r>
              <a:rPr lang="nb-NO" sz="1800" dirty="0">
                <a:effectLst/>
                <a:latin typeface="Times New Roman" panose="02020603050405020304" pitchFamily="18" charset="0"/>
                <a:ea typeface="Times New Roman" panose="02020603050405020304" pitchFamily="18" charset="0"/>
              </a:rPr>
              <a:t> </a:t>
            </a:r>
            <a:r>
              <a:rPr lang="nb-NO" sz="1800" u="sng" dirty="0">
                <a:solidFill>
                  <a:srgbClr val="0000FF"/>
                </a:solidFill>
                <a:effectLst/>
                <a:latin typeface="Calibri" panose="020F0502020204030204" pitchFamily="34" charset="0"/>
                <a:ea typeface="Times New Roman" panose="02020603050405020304" pitchFamily="18" charset="0"/>
                <a:hlinkClick r:id="rId25"/>
              </a:rPr>
              <a:t>Homo/hetero</a:t>
            </a:r>
            <a:r>
              <a:rPr lang="nb-NO" sz="1800" dirty="0">
                <a:effectLst/>
                <a:latin typeface="Times New Roman" panose="02020603050405020304" pitchFamily="18" charset="0"/>
                <a:ea typeface="Times New Roman" panose="02020603050405020304" pitchFamily="18" charset="0"/>
              </a:rPr>
              <a:t> </a:t>
            </a:r>
            <a:r>
              <a:rPr lang="nb-NO" sz="1800" dirty="0">
                <a:effectLst/>
                <a:latin typeface="Calibri" panose="020F0502020204030204" pitchFamily="34" charset="0"/>
                <a:ea typeface="Times New Roman" panose="02020603050405020304" pitchFamily="18" charset="0"/>
              </a:rPr>
              <a:t>og b) </a:t>
            </a:r>
            <a:r>
              <a:rPr lang="nb-NO" sz="1800" u="sng" dirty="0">
                <a:solidFill>
                  <a:srgbClr val="0000FF"/>
                </a:solidFill>
                <a:effectLst/>
                <a:latin typeface="Calibri" panose="020F0502020204030204" pitchFamily="34" charset="0"/>
                <a:ea typeface="Times New Roman" panose="02020603050405020304" pitchFamily="18" charset="0"/>
                <a:hlinkClick r:id="rId26"/>
              </a:rPr>
              <a:t>Født sånn eller blitt sånn?</a:t>
            </a:r>
            <a:r>
              <a:rPr lang="nb-NO" sz="1800" dirty="0">
                <a:effectLst/>
                <a:latin typeface="Calibri" panose="020F0502020204030204" pitchFamily="34" charset="0"/>
                <a:ea typeface="Times New Roman" panose="02020603050405020304" pitchFamily="18" charset="0"/>
              </a:rPr>
              <a:t> Flere av programmene finnes på YouTube.com.</a:t>
            </a:r>
            <a:br>
              <a:rPr lang="nb-NO" sz="1800" dirty="0">
                <a:effectLst/>
                <a:latin typeface="Calibri" panose="020F0502020204030204" pitchFamily="34" charset="0"/>
                <a:ea typeface="Times New Roman" panose="02020603050405020304" pitchFamily="18" charset="0"/>
              </a:rPr>
            </a:br>
            <a:endParaRPr lang="nb-NO" sz="1800" dirty="0">
              <a:effectLst/>
              <a:latin typeface="Times New Roman" panose="02020603050405020304" pitchFamily="18" charset="0"/>
              <a:ea typeface="Times New Roman" panose="02020603050405020304" pitchFamily="18" charset="0"/>
            </a:endParaRPr>
          </a:p>
          <a:p>
            <a:r>
              <a:rPr lang="nb-NO" sz="1800"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⓭ </a:t>
            </a:r>
            <a:r>
              <a:rPr lang="nb-NO" sz="1800" b="1" dirty="0">
                <a:effectLst/>
                <a:latin typeface="Calibri" panose="020F0502020204030204" pitchFamily="34" charset="0"/>
                <a:ea typeface="Times New Roman" panose="02020603050405020304" pitchFamily="18" charset="0"/>
              </a:rPr>
              <a:t>Foreningen </a:t>
            </a:r>
            <a:r>
              <a:rPr lang="nb-NO" sz="1800" b="1" dirty="0" err="1">
                <a:effectLst/>
                <a:latin typeface="Calibri" panose="020F0502020204030204" pitchFamily="34" charset="0"/>
                <a:ea typeface="Times New Roman" panose="02020603050405020304" pitchFamily="18" charset="0"/>
              </a:rPr>
              <a:t>FRIs</a:t>
            </a:r>
            <a:r>
              <a:rPr lang="nb-NO" sz="1800" b="1" dirty="0">
                <a:effectLst/>
                <a:latin typeface="Calibri" panose="020F0502020204030204" pitchFamily="34" charset="0"/>
                <a:ea typeface="Times New Roman" panose="02020603050405020304" pitchFamily="18" charset="0"/>
              </a:rPr>
              <a:t> </a:t>
            </a:r>
            <a:r>
              <a:rPr lang="nb-NO" sz="1800" b="1" u="sng" dirty="0">
                <a:solidFill>
                  <a:srgbClr val="0000FF"/>
                </a:solidFill>
                <a:effectLst/>
                <a:latin typeface="Calibri" panose="020F0502020204030204" pitchFamily="34" charset="0"/>
                <a:ea typeface="Times New Roman" panose="02020603050405020304" pitchFamily="18" charset="0"/>
                <a:hlinkClick r:id="rId27"/>
              </a:rPr>
              <a:t>offentlige regnskap</a:t>
            </a:r>
            <a:r>
              <a:rPr lang="nb-NO" sz="1800" dirty="0">
                <a:effectLst/>
                <a:latin typeface="Calibri" panose="020F0502020204030204" pitchFamily="34" charset="0"/>
                <a:ea typeface="Times New Roman" panose="02020603050405020304" pitchFamily="18" charset="0"/>
              </a:rPr>
              <a:t> i 2019.</a:t>
            </a:r>
            <a:endParaRPr lang="nb-NO" sz="1800" dirty="0">
              <a:effectLst/>
              <a:latin typeface="Times New Roman" panose="02020603050405020304" pitchFamily="18" charset="0"/>
              <a:ea typeface="Times New Roman" panose="02020603050405020304" pitchFamily="18" charset="0"/>
            </a:endParaRPr>
          </a:p>
          <a:p>
            <a:r>
              <a:rPr lang="nb-NO" sz="1800" u="none" strike="noStrike" dirty="0">
                <a:solidFill>
                  <a:srgbClr val="0000FF"/>
                </a:solidFill>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u="sng"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⓮</a:t>
            </a:r>
            <a:r>
              <a:rPr lang="nb-NO" sz="1800"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 </a:t>
            </a:r>
            <a:r>
              <a:rPr lang="nb-NO" sz="1800" b="1" dirty="0">
                <a:effectLst/>
                <a:latin typeface="Calibri" panose="020F0502020204030204" pitchFamily="34" charset="0"/>
                <a:ea typeface="Times New Roman" panose="02020603050405020304" pitchFamily="18" charset="0"/>
              </a:rPr>
              <a:t>Skeiv Ungdom. </a:t>
            </a:r>
            <a:r>
              <a:rPr lang="nb-NO" sz="1800" u="sng" dirty="0">
                <a:solidFill>
                  <a:srgbClr val="0000FF"/>
                </a:solidFill>
                <a:effectLst/>
                <a:latin typeface="Calibri" panose="020F0502020204030204" pitchFamily="34" charset="0"/>
                <a:ea typeface="Times New Roman" panose="02020603050405020304" pitchFamily="18" charset="0"/>
                <a:hlinkClick r:id="rId28"/>
              </a:rPr>
              <a:t>Skeiv Ungdoms nettsted</a:t>
            </a:r>
            <a:r>
              <a:rPr lang="nb-NO" sz="1800" dirty="0">
                <a:effectLst/>
                <a:latin typeface="Calibri" panose="020F0502020204030204" pitchFamily="34" charset="0"/>
                <a:ea typeface="Times New Roman" panose="02020603050405020304" pitchFamily="18" charset="0"/>
              </a:rPr>
              <a:t> * </a:t>
            </a:r>
            <a:r>
              <a:rPr lang="nb-NO" sz="1800" u="sng" dirty="0">
                <a:solidFill>
                  <a:srgbClr val="0000FF"/>
                </a:solidFill>
                <a:effectLst/>
                <a:latin typeface="Calibri" panose="020F0502020204030204" pitchFamily="34" charset="0"/>
                <a:ea typeface="Times New Roman" panose="02020603050405020304" pitchFamily="18" charset="0"/>
                <a:hlinkClick r:id="rId29"/>
              </a:rPr>
              <a:t>Hefter og bøker</a:t>
            </a:r>
            <a:r>
              <a:rPr lang="nb-NO" sz="1800" dirty="0">
                <a:effectLst/>
                <a:latin typeface="Calibri" panose="020F0502020204030204" pitchFamily="34" charset="0"/>
                <a:ea typeface="Times New Roman" panose="02020603050405020304" pitchFamily="18" charset="0"/>
              </a:rPr>
              <a:t> </a:t>
            </a:r>
            <a:br>
              <a:rPr lang="nb-NO" sz="1800" dirty="0">
                <a:effectLst/>
                <a:latin typeface="Calibri" panose="020F0502020204030204" pitchFamily="34" charset="0"/>
                <a:ea typeface="Times New Roman" panose="02020603050405020304" pitchFamily="18" charset="0"/>
              </a:rPr>
            </a:br>
            <a:r>
              <a:rPr lang="nb-NO" sz="1800" dirty="0">
                <a:effectLst/>
                <a:latin typeface="Calibri" panose="020F0502020204030204" pitchFamily="34" charset="0"/>
                <a:ea typeface="Times New Roman" panose="02020603050405020304" pitchFamily="18" charset="0"/>
              </a:rPr>
              <a:t>Dokumentet </a:t>
            </a:r>
            <a:r>
              <a:rPr lang="nb-NO" sz="1800" u="sng" dirty="0">
                <a:solidFill>
                  <a:srgbClr val="0000FF"/>
                </a:solidFill>
                <a:effectLst/>
                <a:latin typeface="Calibri" panose="020F0502020204030204" pitchFamily="34" charset="0"/>
                <a:ea typeface="Times New Roman" panose="02020603050405020304" pitchFamily="18" charset="0"/>
                <a:hlinkClick r:id="rId30"/>
              </a:rPr>
              <a:t>Politikk</a:t>
            </a:r>
            <a:r>
              <a:rPr lang="nb-NO" sz="1800" dirty="0">
                <a:effectLst/>
                <a:latin typeface="Calibri" panose="020F0502020204030204" pitchFamily="34" charset="0"/>
                <a:ea typeface="Times New Roman" panose="02020603050405020304" pitchFamily="18" charset="0"/>
              </a:rPr>
              <a:t> inneholder Skeiv Ungdoms radikale krav. Tankevekkende og informativ lesning. Anbefales.</a:t>
            </a:r>
            <a:endParaRPr lang="nb-NO" sz="1800" dirty="0">
              <a:effectLst/>
              <a:latin typeface="Times New Roman" panose="02020603050405020304" pitchFamily="18" charset="0"/>
              <a:ea typeface="Times New Roman" panose="02020603050405020304" pitchFamily="18" charset="0"/>
            </a:endParaRPr>
          </a:p>
          <a:p>
            <a:br>
              <a:rPr lang="nb-NO" sz="1800" b="1" dirty="0">
                <a:effectLst/>
                <a:latin typeface="Calibri" panose="020F0502020204030204" pitchFamily="34" charset="0"/>
                <a:ea typeface="Times New Roman" panose="02020603050405020304" pitchFamily="18" charset="0"/>
              </a:rPr>
            </a:br>
            <a:r>
              <a:rPr lang="nb-NO" sz="1800" b="1" u="sng" dirty="0">
                <a:solidFill>
                  <a:srgbClr val="0000FF"/>
                </a:solidFill>
                <a:effectLst/>
                <a:latin typeface="Calibri" panose="020F0502020204030204" pitchFamily="34" charset="0"/>
                <a:ea typeface="Times New Roman" panose="02020603050405020304" pitchFamily="18" charset="0"/>
                <a:hlinkClick r:id="rId31"/>
              </a:rPr>
              <a:t>RESTART</a:t>
            </a:r>
            <a:r>
              <a:rPr lang="nb-NO" sz="1800" b="1" dirty="0">
                <a:effectLst/>
                <a:latin typeface="Calibri" panose="020F0502020204030204" pitchFamily="34" charset="0"/>
                <a:ea typeface="Times New Roman" panose="02020603050405020304" pitchFamily="18" charset="0"/>
              </a:rPr>
              <a:t> er Skeiv Ungdoms skoleprosjekt. </a:t>
            </a:r>
            <a:r>
              <a:rPr lang="nb-NO" sz="1800" dirty="0">
                <a:effectLst/>
                <a:latin typeface="Calibri" panose="020F0502020204030204" pitchFamily="34" charset="0"/>
                <a:ea typeface="Times New Roman" panose="02020603050405020304" pitchFamily="18" charset="0"/>
              </a:rPr>
              <a:t>Dette er egenpresentasjonen på nettsidene deres:</a:t>
            </a:r>
            <a:br>
              <a:rPr lang="nb-NO" sz="1800" b="1" dirty="0">
                <a:effectLst/>
                <a:latin typeface="Calibri" panose="020F0502020204030204" pitchFamily="34" charset="0"/>
                <a:ea typeface="Times New Roman" panose="02020603050405020304" pitchFamily="18" charset="0"/>
              </a:rPr>
            </a:br>
            <a:r>
              <a:rPr lang="nb-NO" sz="1800" dirty="0">
                <a:effectLst/>
                <a:latin typeface="Calibri" panose="020F0502020204030204" pitchFamily="34" charset="0"/>
                <a:ea typeface="Times New Roman" panose="02020603050405020304" pitchFamily="18" charset="0"/>
              </a:rPr>
              <a:t>«Skoleprosjektet </a:t>
            </a:r>
            <a:r>
              <a:rPr lang="nb-NO" sz="1800" dirty="0" err="1">
                <a:effectLst/>
                <a:latin typeface="Calibri" panose="020F0502020204030204" pitchFamily="34" charset="0"/>
                <a:ea typeface="Times New Roman" panose="02020603050405020304" pitchFamily="18" charset="0"/>
              </a:rPr>
              <a:t>Restart</a:t>
            </a:r>
            <a:r>
              <a:rPr lang="nb-NO" sz="1800" dirty="0">
                <a:effectLst/>
                <a:latin typeface="Calibri" panose="020F0502020204030204" pitchFamily="34" charset="0"/>
                <a:ea typeface="Times New Roman" panose="02020603050405020304" pitchFamily="18" charset="0"/>
              </a:rPr>
              <a:t> er et tiltak der vi i Skeiv Ungdom møter elever og snakker om seksuell orientering, kjønnsidentitet og kjønnsuttrykk. Gjennom en blanding av foredrag, diskusjon og øvelser utforsker og utfordrer vi normer og forventninger. </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 Undervisningsopplegget vårt varer i tre skoletimer og er alderstilpasset for ulike trinn fra mellomtrinnet til videregående. Vi møter aller helst elevene klassevis, slik at elevene får mulighet til å delta aktivt med sine refleksjoner. - Prosjektet er støttet av Utdanningsdirektoratet og Barne-, Ungdoms- og Familiedirektoratet [</a:t>
            </a:r>
            <a:r>
              <a:rPr lang="nb-NO" sz="1800" dirty="0" err="1">
                <a:effectLst/>
                <a:latin typeface="Calibri" panose="020F0502020204030204" pitchFamily="34" charset="0"/>
                <a:ea typeface="Times New Roman" panose="02020603050405020304" pitchFamily="18" charset="0"/>
              </a:rPr>
              <a:t>Bufdir</a:t>
            </a:r>
            <a:r>
              <a:rPr lang="nb-NO" sz="1800" dirty="0">
                <a:effectLst/>
                <a:latin typeface="Calibri" panose="020F0502020204030204" pitchFamily="34" charset="0"/>
                <a:ea typeface="Times New Roman" panose="02020603050405020304" pitchFamily="18" charset="0"/>
              </a:rPr>
              <a:t>].»</a:t>
            </a:r>
            <a:endParaRPr lang="nb-NO" sz="1800" dirty="0">
              <a:effectLst/>
              <a:latin typeface="Times New Roman" panose="02020603050405020304" pitchFamily="18" charset="0"/>
              <a:ea typeface="Times New Roman" panose="02020603050405020304" pitchFamily="18" charset="0"/>
            </a:endParaRPr>
          </a:p>
          <a:p>
            <a:r>
              <a:rPr lang="nb-NO" sz="1800" u="none" strike="noStrike" dirty="0">
                <a:solidFill>
                  <a:srgbClr val="0000FF"/>
                </a:solidFill>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u="sng"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⓯</a:t>
            </a:r>
            <a:r>
              <a:rPr lang="nb-NO" sz="1800" dirty="0">
                <a:effectLst/>
                <a:latin typeface="Calibri" panose="020F0502020204030204" pitchFamily="34" charset="0"/>
                <a:ea typeface="Times New Roman" panose="02020603050405020304" pitchFamily="18" charset="0"/>
              </a:rPr>
              <a:t> </a:t>
            </a:r>
            <a:r>
              <a:rPr lang="nb-NO" sz="1800" b="1" dirty="0">
                <a:effectLst/>
                <a:latin typeface="Calibri" panose="020F0502020204030204" pitchFamily="34" charset="0"/>
                <a:ea typeface="Times New Roman" panose="02020603050405020304" pitchFamily="18" charset="0"/>
              </a:rPr>
              <a:t>LESBISKE og HOMOFILE – Hvor mange?</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 Link til grunnlagsdokumentet for </a:t>
            </a:r>
            <a:r>
              <a:rPr lang="nb-NO" sz="1800" u="sng" dirty="0">
                <a:solidFill>
                  <a:srgbClr val="0000FF"/>
                </a:solidFill>
                <a:effectLst/>
                <a:latin typeface="Calibri" panose="020F0502020204030204" pitchFamily="34" charset="0"/>
                <a:ea typeface="Times New Roman" panose="02020603050405020304" pitchFamily="18" charset="0"/>
                <a:hlinkClick r:id="rId32"/>
              </a:rPr>
              <a:t>Livskvalitetsundersøkelsen 2020</a:t>
            </a:r>
            <a:r>
              <a:rPr lang="nb-NO" sz="1800" dirty="0">
                <a:effectLst/>
                <a:latin typeface="Calibri" panose="020F0502020204030204" pitchFamily="34" charset="0"/>
                <a:ea typeface="Times New Roman" panose="02020603050405020304" pitchFamily="18" charset="0"/>
              </a:rPr>
              <a:t>.</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u="sng"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⓰</a:t>
            </a:r>
            <a:r>
              <a:rPr lang="nb-NO" sz="1800"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 </a:t>
            </a:r>
            <a:r>
              <a:rPr lang="nb-NO" sz="1800" b="1" dirty="0">
                <a:effectLst/>
                <a:latin typeface="Calibri" panose="020F0502020204030204" pitchFamily="34" charset="0"/>
                <a:ea typeface="Times New Roman" panose="02020603050405020304" pitchFamily="18" charset="0"/>
              </a:rPr>
              <a:t>LESBISKE og HOMOFILE –</a:t>
            </a:r>
            <a:r>
              <a:rPr lang="nb-NO" sz="1800" dirty="0">
                <a:effectLst/>
                <a:latin typeface="Calibri" panose="020F0502020204030204" pitchFamily="34" charset="0"/>
                <a:ea typeface="Times New Roman" panose="02020603050405020304" pitchFamily="18" charset="0"/>
              </a:rPr>
              <a:t> </a:t>
            </a:r>
            <a:r>
              <a:rPr lang="nb-NO" sz="1800" b="1" dirty="0">
                <a:effectLst/>
                <a:latin typeface="Calibri" panose="020F0502020204030204" pitchFamily="34" charset="0"/>
                <a:ea typeface="Times New Roman" panose="02020603050405020304" pitchFamily="18" charset="0"/>
              </a:rPr>
              <a:t>Ekteskap</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Når det gjelder antallet likekjønnede ekteskap/partnerskap som går i oppløsning, finner man informasjon fra Statistisk Sentralbyrå om dette i følgende artikkel fra </a:t>
            </a:r>
            <a:r>
              <a:rPr lang="nb-NO" sz="1800" i="1" dirty="0">
                <a:effectLst/>
                <a:latin typeface="Calibri" panose="020F0502020204030204" pitchFamily="34" charset="0"/>
                <a:ea typeface="Times New Roman" panose="02020603050405020304" pitchFamily="18" charset="0"/>
              </a:rPr>
              <a:t>Tidsskrift for velferdsforskning</a:t>
            </a:r>
            <a:r>
              <a:rPr lang="nb-NO" sz="1800" dirty="0">
                <a:effectLst/>
                <a:latin typeface="Calibri" panose="020F0502020204030204" pitchFamily="34" charset="0"/>
                <a:ea typeface="Times New Roman" panose="02020603050405020304" pitchFamily="18" charset="0"/>
              </a:rPr>
              <a:t>, april 2016: </a:t>
            </a:r>
            <a:endParaRPr lang="nb-NO" sz="1800" dirty="0">
              <a:effectLst/>
              <a:latin typeface="Times New Roman" panose="02020603050405020304" pitchFamily="18" charset="0"/>
              <a:ea typeface="Times New Roman" panose="02020603050405020304" pitchFamily="18" charset="0"/>
            </a:endParaRPr>
          </a:p>
          <a:p>
            <a:r>
              <a:rPr lang="nb-NO" sz="1800" u="sng" dirty="0">
                <a:solidFill>
                  <a:srgbClr val="0000FF"/>
                </a:solidFill>
                <a:effectLst/>
                <a:latin typeface="Calibri" panose="020F0502020204030204" pitchFamily="34" charset="0"/>
                <a:ea typeface="Times New Roman" panose="02020603050405020304" pitchFamily="18" charset="0"/>
                <a:hlinkClick r:id="rId33"/>
              </a:rPr>
              <a:t>https://www.idunn.no/tidsskrift_for_velferdsforskning/2016/04/fra_registrert_partnerskap_til_ny_ekteskapslov_-_ekteskap_</a:t>
            </a:r>
            <a:br>
              <a:rPr lang="nb-NO" sz="1800" u="sng" dirty="0">
                <a:solidFill>
                  <a:srgbClr val="0000FF"/>
                </a:solidFill>
                <a:effectLst/>
                <a:latin typeface="Calibri" panose="020F0502020204030204" pitchFamily="34" charset="0"/>
                <a:ea typeface="Times New Roman" panose="02020603050405020304" pitchFamily="18" charset="0"/>
              </a:rPr>
            </a:b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Nettstedet Faktisk.no gjorde en </a:t>
            </a:r>
            <a:r>
              <a:rPr lang="nb-NO" sz="1800" dirty="0" err="1">
                <a:effectLst/>
                <a:latin typeface="Calibri" panose="020F0502020204030204" pitchFamily="34" charset="0"/>
                <a:ea typeface="Times New Roman" panose="02020603050405020304" pitchFamily="18" charset="0"/>
              </a:rPr>
              <a:t>faktasjekk</a:t>
            </a:r>
            <a:r>
              <a:rPr lang="nb-NO" sz="1800" dirty="0">
                <a:effectLst/>
                <a:latin typeface="Calibri" panose="020F0502020204030204" pitchFamily="34" charset="0"/>
                <a:ea typeface="Times New Roman" panose="02020603050405020304" pitchFamily="18" charset="0"/>
              </a:rPr>
              <a:t> om tematikken i juli 2017 og publiserte en artikkel med tittelen: </a:t>
            </a:r>
            <a:r>
              <a:rPr lang="nb-NO" sz="1800" b="1" dirty="0">
                <a:effectLst/>
                <a:latin typeface="Calibri" panose="020F0502020204030204" pitchFamily="34" charset="0"/>
                <a:ea typeface="Times New Roman" panose="02020603050405020304" pitchFamily="18" charset="0"/>
              </a:rPr>
              <a:t>«</a:t>
            </a:r>
            <a:r>
              <a:rPr lang="nb-NO" sz="1800" b="1" u="none" strike="noStrike" dirty="0">
                <a:solidFill>
                  <a:srgbClr val="000000"/>
                </a:solidFill>
                <a:effectLst/>
                <a:latin typeface="Calibri" panose="020F0502020204030204" pitchFamily="34" charset="0"/>
                <a:ea typeface="Times New Roman" panose="02020603050405020304" pitchFamily="18" charset="0"/>
                <a:hlinkClick r:id="rId34"/>
              </a:rPr>
              <a:t>Homofile skiller seg langt oftere enn heterofile</a:t>
            </a:r>
            <a:r>
              <a:rPr lang="nb-NO" sz="1800" b="1" dirty="0">
                <a:solidFill>
                  <a:srgbClr val="000000"/>
                </a:solidFill>
                <a:effectLst/>
                <a:latin typeface="Calibri" panose="020F0502020204030204" pitchFamily="34" charset="0"/>
                <a:ea typeface="Times New Roman" panose="02020603050405020304" pitchFamily="18" charset="0"/>
              </a:rPr>
              <a:t>»</a:t>
            </a:r>
            <a:r>
              <a:rPr lang="nb-NO" sz="1800" dirty="0">
                <a:solidFill>
                  <a:srgbClr val="000000"/>
                </a:solidFill>
                <a:effectLst/>
                <a:latin typeface="Calibri" panose="020F0502020204030204" pitchFamily="34" charset="0"/>
                <a:ea typeface="Times New Roman" panose="02020603050405020304" pitchFamily="18" charset="0"/>
              </a:rPr>
              <a:t> </a:t>
            </a:r>
            <a:r>
              <a:rPr lang="nb-NO" sz="1800" dirty="0">
                <a:effectLst/>
                <a:latin typeface="Calibri" panose="020F0502020204030204" pitchFamily="34" charset="0"/>
                <a:ea typeface="Times New Roman" panose="02020603050405020304" pitchFamily="18" charset="0"/>
              </a:rPr>
              <a:t>- </a:t>
            </a:r>
            <a:r>
              <a:rPr lang="nb-NO" sz="1800" u="sng" dirty="0">
                <a:solidFill>
                  <a:srgbClr val="0000FF"/>
                </a:solidFill>
                <a:effectLst/>
                <a:latin typeface="Calibri" panose="020F0502020204030204" pitchFamily="34" charset="0"/>
                <a:ea typeface="Times New Roman" panose="02020603050405020304" pitchFamily="18" charset="0"/>
                <a:hlinkClick r:id="rId34"/>
              </a:rPr>
              <a:t>https://www.faktisk.no/faktasjekker/6Z/homofile-ektepar-skiller-seg-oftere-enn-heterofile</a:t>
            </a:r>
            <a:endParaRPr lang="nb-NO" sz="1800" dirty="0">
              <a:effectLst/>
              <a:latin typeface="Times New Roman" panose="02020603050405020304" pitchFamily="18" charset="0"/>
              <a:ea typeface="Times New Roman" panose="02020603050405020304" pitchFamily="18" charset="0"/>
            </a:endParaRPr>
          </a:p>
          <a:p>
            <a:r>
              <a:rPr lang="nb-NO" sz="1800" u="none" strike="noStrike" dirty="0">
                <a:solidFill>
                  <a:srgbClr val="0000FF"/>
                </a:solidFill>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u="sng"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⓱</a:t>
            </a:r>
            <a:r>
              <a:rPr lang="nb-NO" sz="1800" dirty="0">
                <a:effectLst/>
                <a:latin typeface="Calibri" panose="020F0502020204030204" pitchFamily="34" charset="0"/>
                <a:ea typeface="Times New Roman" panose="02020603050405020304" pitchFamily="18" charset="0"/>
              </a:rPr>
              <a:t> </a:t>
            </a:r>
            <a:r>
              <a:rPr lang="nb-NO" sz="1800" b="1" dirty="0">
                <a:effectLst/>
                <a:latin typeface="Calibri" panose="020F0502020204030204" pitchFamily="34" charset="0"/>
                <a:ea typeface="Times New Roman" panose="02020603050405020304" pitchFamily="18" charset="0"/>
              </a:rPr>
              <a:t>«Født sånn eller blitt sånn?»</a:t>
            </a:r>
            <a:endParaRPr lang="nb-NO" sz="1800" dirty="0">
              <a:effectLst/>
              <a:latin typeface="Times New Roman" panose="02020603050405020304" pitchFamily="18" charset="0"/>
              <a:ea typeface="Times New Roman" panose="02020603050405020304" pitchFamily="18" charset="0"/>
            </a:endParaRPr>
          </a:p>
          <a:p>
            <a:pPr>
              <a:spcAft>
                <a:spcPts val="800"/>
              </a:spcAft>
            </a:pPr>
            <a:r>
              <a:rPr lang="nb-NO" sz="1800" dirty="0">
                <a:solidFill>
                  <a:srgbClr val="000000"/>
                </a:solidFill>
                <a:effectLst/>
                <a:latin typeface="Calibri" panose="020F0502020204030204" pitchFamily="34" charset="0"/>
                <a:ea typeface="Times New Roman" panose="02020603050405020304" pitchFamily="18" charset="0"/>
              </a:rPr>
              <a:t>Betydningen av ikke-genetiske faktorer i utviklingen av homofile følelser m.m. er blitt bekreftet i den hittil største studien omkring tematikken. Resultatene av den banebrytende studien/forskningsprosjektet ble publisert i august 2019 i de anerkjente amerikanske tidsskriftene </a:t>
            </a:r>
            <a:r>
              <a:rPr lang="nb-NO" sz="1800" i="1" dirty="0">
                <a:solidFill>
                  <a:srgbClr val="000000"/>
                </a:solidFill>
                <a:effectLst/>
                <a:latin typeface="Calibri" panose="020F0502020204030204" pitchFamily="34" charset="0"/>
                <a:ea typeface="Times New Roman" panose="02020603050405020304" pitchFamily="18" charset="0"/>
              </a:rPr>
              <a:t>Science</a:t>
            </a:r>
            <a:r>
              <a:rPr lang="nb-NO" sz="1800" dirty="0">
                <a:solidFill>
                  <a:srgbClr val="000000"/>
                </a:solidFill>
                <a:effectLst/>
                <a:latin typeface="Calibri" panose="020F0502020204030204" pitchFamily="34" charset="0"/>
                <a:ea typeface="Times New Roman" panose="02020603050405020304" pitchFamily="18" charset="0"/>
              </a:rPr>
              <a:t> og </a:t>
            </a:r>
            <a:r>
              <a:rPr lang="nb-NO" sz="1800" i="1" dirty="0">
                <a:solidFill>
                  <a:srgbClr val="000000"/>
                </a:solidFill>
                <a:effectLst/>
                <a:latin typeface="Calibri" panose="020F0502020204030204" pitchFamily="34" charset="0"/>
                <a:ea typeface="Times New Roman" panose="02020603050405020304" pitchFamily="18" charset="0"/>
              </a:rPr>
              <a:t>Nature</a:t>
            </a:r>
            <a:r>
              <a:rPr lang="nb-NO" sz="1800" dirty="0">
                <a:solidFill>
                  <a:srgbClr val="000000"/>
                </a:solidFill>
                <a:effectLst/>
                <a:latin typeface="Calibri" panose="020F0502020204030204" pitchFamily="34" charset="0"/>
                <a:ea typeface="Times New Roman" panose="02020603050405020304" pitchFamily="18" charset="0"/>
              </a:rPr>
              <a:t>. Studien og resultatene ble også omtalt i noen norske medier. </a:t>
            </a:r>
            <a:endParaRPr lang="nb-NO" sz="1800" dirty="0">
              <a:effectLst/>
              <a:latin typeface="Times New Roman" panose="02020603050405020304" pitchFamily="18" charset="0"/>
              <a:ea typeface="Times New Roman" panose="02020603050405020304" pitchFamily="18" charset="0"/>
            </a:endParaRPr>
          </a:p>
          <a:p>
            <a:pPr>
              <a:spcAft>
                <a:spcPts val="800"/>
              </a:spcAft>
            </a:pPr>
            <a:r>
              <a:rPr lang="nb-NO" sz="1800" dirty="0">
                <a:solidFill>
                  <a:srgbClr val="222222"/>
                </a:solidFill>
                <a:effectLst/>
                <a:latin typeface="Calibri" panose="020F0502020204030204" pitchFamily="34" charset="0"/>
                <a:ea typeface="Times New Roman" panose="02020603050405020304" pitchFamily="18" charset="0"/>
              </a:rPr>
              <a:t>* Adressen til </a:t>
            </a:r>
            <a:r>
              <a:rPr lang="nb-NO" sz="1800" b="1" dirty="0">
                <a:solidFill>
                  <a:srgbClr val="222222"/>
                </a:solidFill>
                <a:effectLst/>
                <a:latin typeface="Calibri" panose="020F0502020204030204" pitchFamily="34" charset="0"/>
                <a:ea typeface="Times New Roman" panose="02020603050405020304" pitchFamily="18" charset="0"/>
              </a:rPr>
              <a:t>et eget nettsted</a:t>
            </a:r>
            <a:r>
              <a:rPr lang="nb-NO" sz="1800" dirty="0">
                <a:solidFill>
                  <a:srgbClr val="222222"/>
                </a:solidFill>
                <a:effectLst/>
                <a:latin typeface="Calibri" panose="020F0502020204030204" pitchFamily="34" charset="0"/>
                <a:ea typeface="Times New Roman" panose="02020603050405020304" pitchFamily="18" charset="0"/>
              </a:rPr>
              <a:t> for forskningsprosjektet: </a:t>
            </a:r>
            <a:r>
              <a:rPr lang="nb-NO" sz="1800" u="sng" dirty="0">
                <a:solidFill>
                  <a:srgbClr val="000000"/>
                </a:solidFill>
                <a:effectLst/>
                <a:latin typeface="Calibri" panose="020F0502020204030204" pitchFamily="34" charset="0"/>
                <a:ea typeface="Times New Roman" panose="02020603050405020304" pitchFamily="18" charset="0"/>
                <a:hlinkClick r:id="rId35"/>
              </a:rPr>
              <a:t>https://geneticsexbehavior.info/</a:t>
            </a:r>
            <a:r>
              <a:rPr lang="nb-NO" sz="1800" dirty="0">
                <a:solidFill>
                  <a:srgbClr val="222222"/>
                </a:solidFill>
                <a:effectLst/>
                <a:latin typeface="Arial" panose="020B060402020202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pPr>
              <a:spcAft>
                <a:spcPts val="800"/>
              </a:spcAft>
            </a:pPr>
            <a:r>
              <a:rPr lang="nb-NO" sz="1800" dirty="0">
                <a:solidFill>
                  <a:srgbClr val="222222"/>
                </a:solidFill>
                <a:effectLst/>
                <a:latin typeface="Calibri" panose="020F0502020204030204" pitchFamily="34" charset="0"/>
                <a:ea typeface="Times New Roman" panose="02020603050405020304" pitchFamily="18" charset="0"/>
              </a:rPr>
              <a:t>* </a:t>
            </a:r>
            <a:r>
              <a:rPr lang="nb-NO" sz="1800" b="1" i="1" dirty="0">
                <a:solidFill>
                  <a:srgbClr val="222222"/>
                </a:solidFill>
                <a:effectLst/>
                <a:latin typeface="Calibri" panose="020F0502020204030204" pitchFamily="34" charset="0"/>
                <a:ea typeface="Times New Roman" panose="02020603050405020304" pitchFamily="18" charset="0"/>
              </a:rPr>
              <a:t>Science:</a:t>
            </a:r>
            <a:r>
              <a:rPr lang="nb-NO" sz="1800" dirty="0">
                <a:solidFill>
                  <a:srgbClr val="222222"/>
                </a:solidFill>
                <a:effectLst/>
                <a:latin typeface="Calibri" panose="020F0502020204030204" pitchFamily="34" charset="0"/>
                <a:ea typeface="Times New Roman" panose="02020603050405020304" pitchFamily="18" charset="0"/>
              </a:rPr>
              <a:t> </a:t>
            </a:r>
            <a:r>
              <a:rPr lang="nb-NO" sz="1800" u="sng" dirty="0">
                <a:solidFill>
                  <a:srgbClr val="000000"/>
                </a:solidFill>
                <a:effectLst/>
                <a:latin typeface="Calibri" panose="020F0502020204030204" pitchFamily="34" charset="0"/>
                <a:ea typeface="Times New Roman" panose="02020603050405020304" pitchFamily="18" charset="0"/>
                <a:hlinkClick r:id="rId36"/>
              </a:rPr>
              <a:t>https://www.</a:t>
            </a:r>
            <a:r>
              <a:rPr lang="nb-NO" sz="1800" b="1" u="sng" dirty="0">
                <a:solidFill>
                  <a:srgbClr val="000000"/>
                </a:solidFill>
                <a:effectLst/>
                <a:latin typeface="Calibri" panose="020F0502020204030204" pitchFamily="34" charset="0"/>
                <a:ea typeface="Times New Roman" panose="02020603050405020304" pitchFamily="18" charset="0"/>
                <a:hlinkClick r:id="rId36"/>
              </a:rPr>
              <a:t>sciencemag</a:t>
            </a:r>
            <a:r>
              <a:rPr lang="nb-NO" sz="1800" u="sng" dirty="0">
                <a:solidFill>
                  <a:srgbClr val="000000"/>
                </a:solidFill>
                <a:effectLst/>
                <a:latin typeface="Calibri" panose="020F0502020204030204" pitchFamily="34" charset="0"/>
                <a:ea typeface="Times New Roman" panose="02020603050405020304" pitchFamily="18" charset="0"/>
                <a:hlinkClick r:id="rId36"/>
              </a:rPr>
              <a:t>.org/news/2019/08/genetics-may-explain-25-same-sex-behavior-giant-analysis-reveals</a:t>
            </a:r>
            <a:br>
              <a:rPr lang="nb-NO" sz="1800" dirty="0">
                <a:solidFill>
                  <a:srgbClr val="222222"/>
                </a:solidFill>
                <a:effectLst/>
                <a:latin typeface="Calibri" panose="020F0502020204030204" pitchFamily="34" charset="0"/>
                <a:ea typeface="Times New Roman" panose="02020603050405020304" pitchFamily="18" charset="0"/>
              </a:rPr>
            </a:br>
            <a:r>
              <a:rPr lang="nb-NO" sz="1800" dirty="0">
                <a:solidFill>
                  <a:srgbClr val="222222"/>
                </a:solidFill>
                <a:effectLst/>
                <a:latin typeface="Arial" panose="020B0604020202020204" pitchFamily="34" charset="0"/>
                <a:ea typeface="Times New Roman" panose="02020603050405020304" pitchFamily="18" charset="0"/>
              </a:rPr>
              <a:t>* </a:t>
            </a:r>
            <a:r>
              <a:rPr lang="nb-NO" sz="1800" b="1" i="1" dirty="0">
                <a:solidFill>
                  <a:srgbClr val="222222"/>
                </a:solidFill>
                <a:effectLst/>
                <a:latin typeface="Calibri" panose="020F0502020204030204" pitchFamily="34" charset="0"/>
                <a:ea typeface="Times New Roman" panose="02020603050405020304" pitchFamily="18" charset="0"/>
              </a:rPr>
              <a:t>Nature:</a:t>
            </a:r>
            <a:r>
              <a:rPr lang="nb-NO" sz="1800" dirty="0">
                <a:solidFill>
                  <a:srgbClr val="222222"/>
                </a:solidFill>
                <a:effectLst/>
                <a:latin typeface="Arial" panose="020B0604020202020204" pitchFamily="34" charset="0"/>
                <a:ea typeface="Times New Roman" panose="02020603050405020304" pitchFamily="18" charset="0"/>
              </a:rPr>
              <a:t> </a:t>
            </a:r>
            <a:r>
              <a:rPr lang="nb-NO" sz="1800" u="sng" dirty="0">
                <a:solidFill>
                  <a:srgbClr val="000000"/>
                </a:solidFill>
                <a:effectLst/>
                <a:latin typeface="Arial" panose="020B0604020202020204" pitchFamily="34" charset="0"/>
                <a:ea typeface="Times New Roman" panose="02020603050405020304" pitchFamily="18" charset="0"/>
                <a:hlinkClick r:id="rId37"/>
              </a:rPr>
              <a:t>https://www.nature.com/articles/d41586-019-02585-6</a:t>
            </a:r>
            <a:br>
              <a:rPr lang="nb-NO" sz="1800" dirty="0">
                <a:solidFill>
                  <a:srgbClr val="222222"/>
                </a:solidFill>
                <a:effectLst/>
                <a:latin typeface="Arial" panose="020B0604020202020204" pitchFamily="34" charset="0"/>
                <a:ea typeface="Times New Roman" panose="02020603050405020304" pitchFamily="18" charset="0"/>
              </a:rPr>
            </a:br>
            <a:r>
              <a:rPr lang="nb-NO" sz="1800" dirty="0">
                <a:solidFill>
                  <a:srgbClr val="222222"/>
                </a:solidFill>
                <a:effectLst/>
                <a:latin typeface="Calibri" panose="020F0502020204030204" pitchFamily="34" charset="0"/>
                <a:ea typeface="Times New Roman" panose="02020603050405020304" pitchFamily="18" charset="0"/>
              </a:rPr>
              <a:t>* </a:t>
            </a:r>
            <a:r>
              <a:rPr lang="nb-NO" sz="1800" b="1" dirty="0">
                <a:solidFill>
                  <a:srgbClr val="222222"/>
                </a:solidFill>
                <a:effectLst/>
                <a:latin typeface="Calibri" panose="020F0502020204030204" pitchFamily="34" charset="0"/>
                <a:ea typeface="Times New Roman" panose="02020603050405020304" pitchFamily="18" charset="0"/>
              </a:rPr>
              <a:t>BBC</a:t>
            </a:r>
            <a:r>
              <a:rPr lang="nb-NO" sz="1800" dirty="0">
                <a:solidFill>
                  <a:srgbClr val="222222"/>
                </a:solidFill>
                <a:effectLst/>
                <a:latin typeface="Calibri" panose="020F0502020204030204" pitchFamily="34" charset="0"/>
                <a:ea typeface="Times New Roman" panose="02020603050405020304" pitchFamily="18" charset="0"/>
              </a:rPr>
              <a:t>: </a:t>
            </a:r>
            <a:r>
              <a:rPr lang="nb-NO" sz="1800" u="sng" dirty="0">
                <a:solidFill>
                  <a:srgbClr val="000000"/>
                </a:solidFill>
                <a:effectLst/>
                <a:latin typeface="Calibri" panose="020F0502020204030204" pitchFamily="34" charset="0"/>
                <a:ea typeface="Times New Roman" panose="02020603050405020304" pitchFamily="18" charset="0"/>
                <a:hlinkClick r:id="rId38"/>
              </a:rPr>
              <a:t>https://www.bbc.com/news/health-49484490</a:t>
            </a:r>
            <a:endParaRPr lang="nb-NO" sz="1800" dirty="0">
              <a:effectLst/>
              <a:latin typeface="Times New Roman" panose="02020603050405020304" pitchFamily="18" charset="0"/>
              <a:ea typeface="Times New Roman" panose="02020603050405020304" pitchFamily="18" charset="0"/>
            </a:endParaRPr>
          </a:p>
          <a:p>
            <a:pPr>
              <a:lnSpc>
                <a:spcPts val="1175"/>
              </a:lnSpc>
              <a:spcAft>
                <a:spcPts val="800"/>
              </a:spcAft>
            </a:pPr>
            <a:r>
              <a:rPr lang="nb-NO" sz="1800" b="1" dirty="0">
                <a:solidFill>
                  <a:srgbClr val="222222"/>
                </a:solidFill>
                <a:effectLst/>
                <a:latin typeface="Calibri" panose="020F0502020204030204" pitchFamily="34" charset="0"/>
                <a:ea typeface="Times New Roman" panose="02020603050405020304" pitchFamily="18" charset="0"/>
              </a:rPr>
              <a:t>Morgenbladet</a:t>
            </a:r>
            <a:r>
              <a:rPr lang="nb-NO" sz="1800" dirty="0">
                <a:solidFill>
                  <a:srgbClr val="222222"/>
                </a:solidFill>
                <a:effectLst/>
                <a:latin typeface="Calibri" panose="020F0502020204030204" pitchFamily="34" charset="0"/>
                <a:ea typeface="Times New Roman" panose="02020603050405020304" pitchFamily="18" charset="0"/>
              </a:rPr>
              <a:t>: </a:t>
            </a:r>
            <a:r>
              <a:rPr lang="nb-NO" sz="1800" u="sng" dirty="0">
                <a:solidFill>
                  <a:srgbClr val="1155CC"/>
                </a:solidFill>
                <a:effectLst/>
                <a:latin typeface="Calibri" panose="020F0502020204030204" pitchFamily="34" charset="0"/>
                <a:ea typeface="Times New Roman" panose="02020603050405020304" pitchFamily="18" charset="0"/>
                <a:hlinkClick r:id="rId39"/>
              </a:rPr>
              <a:t>https://morgenbladet.no/aktuelt/2019/10/fodt-sann-eller-blitt-sann-stor-studie-kaster-nytt-lys-over-homofili</a:t>
            </a:r>
            <a:r>
              <a:rPr lang="nb-NO" sz="1800" dirty="0">
                <a:solidFill>
                  <a:srgbClr val="222222"/>
                </a:solidFill>
                <a:effectLst/>
                <a:latin typeface="Calibri" panose="020F0502020204030204" pitchFamily="34" charset="0"/>
                <a:ea typeface="Times New Roman" panose="02020603050405020304" pitchFamily="18" charset="0"/>
              </a:rPr>
              <a:t> </a:t>
            </a:r>
            <a:br>
              <a:rPr lang="nb-NO" sz="1800" dirty="0">
                <a:solidFill>
                  <a:srgbClr val="222222"/>
                </a:solidFill>
                <a:effectLst/>
                <a:latin typeface="Calibri" panose="020F0502020204030204" pitchFamily="34" charset="0"/>
                <a:ea typeface="Times New Roman" panose="02020603050405020304" pitchFamily="18" charset="0"/>
              </a:rPr>
            </a:br>
            <a:r>
              <a:rPr lang="nb-NO" sz="1800" b="1" dirty="0">
                <a:solidFill>
                  <a:srgbClr val="222222"/>
                </a:solidFill>
                <a:effectLst/>
                <a:latin typeface="Calibri" panose="020F0502020204030204" pitchFamily="34" charset="0"/>
                <a:ea typeface="Times New Roman" panose="02020603050405020304" pitchFamily="18" charset="0"/>
              </a:rPr>
              <a:t>Aftenposten</a:t>
            </a:r>
            <a:r>
              <a:rPr lang="nb-NO" sz="1800" dirty="0">
                <a:solidFill>
                  <a:srgbClr val="222222"/>
                </a:solidFill>
                <a:effectLst/>
                <a:latin typeface="Calibri" panose="020F0502020204030204" pitchFamily="34" charset="0"/>
                <a:ea typeface="Times New Roman" panose="02020603050405020304" pitchFamily="18" charset="0"/>
              </a:rPr>
              <a:t>: </a:t>
            </a:r>
            <a:r>
              <a:rPr lang="nb-NO" sz="1800" u="sng" dirty="0">
                <a:solidFill>
                  <a:srgbClr val="1155CC"/>
                </a:solidFill>
                <a:effectLst/>
                <a:latin typeface="Calibri" panose="020F0502020204030204" pitchFamily="34" charset="0"/>
                <a:ea typeface="Times New Roman" panose="02020603050405020304" pitchFamily="18" charset="0"/>
                <a:hlinkClick r:id="rId40"/>
              </a:rPr>
              <a:t>https://www.aftenposten.no/viten/i/MRqb8R/Rapport-Genetikk-forklarer-opptil-25-prosent-av-homoseksualitet#xtor=RSS-3</a:t>
            </a:r>
            <a:r>
              <a:rPr lang="nb-NO" sz="1800" dirty="0">
                <a:solidFill>
                  <a:srgbClr val="222222"/>
                </a:solidFill>
                <a:effectLst/>
                <a:latin typeface="Calibri" panose="020F0502020204030204" pitchFamily="34" charset="0"/>
                <a:ea typeface="Times New Roman" panose="02020603050405020304" pitchFamily="18" charset="0"/>
              </a:rPr>
              <a:t>  </a:t>
            </a:r>
            <a:br>
              <a:rPr lang="nb-NO" sz="1800" dirty="0">
                <a:solidFill>
                  <a:srgbClr val="222222"/>
                </a:solidFill>
                <a:effectLst/>
                <a:latin typeface="Calibri" panose="020F0502020204030204" pitchFamily="34" charset="0"/>
                <a:ea typeface="Times New Roman" panose="02020603050405020304" pitchFamily="18" charset="0"/>
              </a:rPr>
            </a:br>
            <a:r>
              <a:rPr lang="nb-NO" sz="1800" b="1" dirty="0">
                <a:solidFill>
                  <a:srgbClr val="222222"/>
                </a:solidFill>
                <a:effectLst/>
                <a:latin typeface="Calibri" panose="020F0502020204030204" pitchFamily="34" charset="0"/>
                <a:ea typeface="Times New Roman" panose="02020603050405020304" pitchFamily="18" charset="0"/>
              </a:rPr>
              <a:t>Dagbladet</a:t>
            </a:r>
            <a:r>
              <a:rPr lang="nb-NO" sz="1800" dirty="0">
                <a:solidFill>
                  <a:srgbClr val="222222"/>
                </a:solidFill>
                <a:effectLst/>
                <a:latin typeface="Calibri" panose="020F0502020204030204" pitchFamily="34" charset="0"/>
                <a:ea typeface="Times New Roman" panose="02020603050405020304" pitchFamily="18" charset="0"/>
              </a:rPr>
              <a:t>: </a:t>
            </a:r>
            <a:r>
              <a:rPr lang="nb-NO" sz="1800" u="sng" dirty="0">
                <a:solidFill>
                  <a:srgbClr val="1155CC"/>
                </a:solidFill>
                <a:effectLst/>
                <a:latin typeface="Calibri" panose="020F0502020204030204" pitchFamily="34" charset="0"/>
                <a:ea typeface="Times New Roman" panose="02020603050405020304" pitchFamily="18" charset="0"/>
                <a:hlinkClick r:id="rId41"/>
              </a:rPr>
              <a:t>https://www.dagbladet.no/nyheter/rapport-genetikk-forklarer-opptil-25-prosent-av-homoseksualitet/71543428</a:t>
            </a:r>
            <a:endParaRPr lang="nb-NO" sz="1800" u="sng" dirty="0">
              <a:solidFill>
                <a:srgbClr val="1155CC"/>
              </a:solidFill>
              <a:effectLst/>
              <a:latin typeface="Calibri" panose="020F0502020204030204" pitchFamily="34" charset="0"/>
              <a:ea typeface="Times New Roman" panose="02020603050405020304" pitchFamily="18" charset="0"/>
            </a:endParaRPr>
          </a:p>
          <a:p>
            <a:pPr>
              <a:lnSpc>
                <a:spcPts val="1175"/>
              </a:lnSpc>
              <a:spcAft>
                <a:spcPts val="800"/>
              </a:spcAft>
            </a:pPr>
            <a:endParaRPr lang="nb-NO" sz="1800" dirty="0">
              <a:effectLst/>
              <a:latin typeface="Times New Roman" panose="02020603050405020304" pitchFamily="18" charset="0"/>
              <a:ea typeface="Times New Roman" panose="02020603050405020304" pitchFamily="18" charset="0"/>
            </a:endParaRPr>
          </a:p>
          <a:p>
            <a:r>
              <a:rPr lang="nb-NO" sz="1800" u="sng"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⓲</a:t>
            </a:r>
            <a:r>
              <a:rPr lang="nb-NO" sz="1800" dirty="0">
                <a:solidFill>
                  <a:srgbClr val="000000"/>
                </a:solidFill>
                <a:effectLst/>
                <a:latin typeface="Arial" panose="020B0604020202020204" pitchFamily="34" charset="0"/>
                <a:ea typeface="Times New Roman" panose="02020603050405020304" pitchFamily="18" charset="0"/>
              </a:rPr>
              <a:t> </a:t>
            </a:r>
            <a:r>
              <a:rPr lang="nb-NO" sz="1800" b="1" dirty="0">
                <a:effectLst/>
                <a:latin typeface="Calibri" panose="020F0502020204030204" pitchFamily="34" charset="0"/>
                <a:ea typeface="Times New Roman" panose="02020603050405020304" pitchFamily="18" charset="0"/>
              </a:rPr>
              <a:t>Lov om endring av juridisk kjønn</a:t>
            </a:r>
            <a:br>
              <a:rPr lang="nb-NO" sz="1800" dirty="0">
                <a:effectLst/>
                <a:latin typeface="Calibri" panose="020F0502020204030204" pitchFamily="34" charset="0"/>
                <a:ea typeface="Times New Roman" panose="02020603050405020304" pitchFamily="18" charset="0"/>
              </a:rPr>
            </a:br>
            <a:r>
              <a:rPr lang="nb-NO" sz="1800" b="1" dirty="0">
                <a:effectLst/>
                <a:latin typeface="Times New Roman" panose="02020603050405020304" pitchFamily="18" charset="0"/>
                <a:ea typeface="Times New Roman" panose="02020603050405020304" pitchFamily="18" charset="0"/>
              </a:rPr>
              <a:t>a)</a:t>
            </a:r>
            <a:r>
              <a:rPr lang="nb-NO" sz="1800" dirty="0">
                <a:effectLst/>
                <a:latin typeface="Times New Roman" panose="02020603050405020304" pitchFamily="18" charset="0"/>
                <a:ea typeface="Times New Roman" panose="02020603050405020304" pitchFamily="18" charset="0"/>
              </a:rPr>
              <a:t> </a:t>
            </a:r>
            <a:r>
              <a:rPr lang="nb-NO" sz="1800" dirty="0">
                <a:effectLst/>
                <a:latin typeface="Calibri" panose="020F0502020204030204" pitchFamily="34" charset="0"/>
                <a:ea typeface="Times New Roman" panose="02020603050405020304" pitchFamily="18" charset="0"/>
              </a:rPr>
              <a:t>Les loven: </a:t>
            </a:r>
            <a:r>
              <a:rPr lang="nb-NO" sz="1800" u="sng" dirty="0">
                <a:solidFill>
                  <a:srgbClr val="0000FF"/>
                </a:solidFill>
                <a:effectLst/>
                <a:latin typeface="Calibri" panose="020F0502020204030204" pitchFamily="34" charset="0"/>
                <a:ea typeface="Times New Roman" panose="02020603050405020304" pitchFamily="18" charset="0"/>
                <a:hlinkClick r:id="rId42"/>
              </a:rPr>
              <a:t>https://lovdata.no/dokument/NL/lov/2016-06-17-46</a:t>
            </a:r>
            <a:r>
              <a:rPr lang="nb-NO" sz="1800" dirty="0">
                <a:effectLst/>
                <a:latin typeface="Calibri" panose="020F0502020204030204" pitchFamily="34" charset="0"/>
                <a:ea typeface="Times New Roman" panose="02020603050405020304" pitchFamily="18" charset="0"/>
              </a:rPr>
              <a:t> . Loven inneholder ni korte paragrafer.</a:t>
            </a:r>
            <a:endParaRPr lang="nb-NO" sz="1800" dirty="0">
              <a:effectLst/>
              <a:latin typeface="Times New Roman" panose="02020603050405020304" pitchFamily="18" charset="0"/>
              <a:ea typeface="Times New Roman" panose="02020603050405020304" pitchFamily="18" charset="0"/>
            </a:endParaRPr>
          </a:p>
          <a:p>
            <a:r>
              <a:rPr lang="nb-NO" sz="1800" b="1" dirty="0">
                <a:effectLst/>
                <a:latin typeface="Calibri" panose="020F0502020204030204" pitchFamily="34" charset="0"/>
                <a:ea typeface="Times New Roman" panose="02020603050405020304" pitchFamily="18" charset="0"/>
              </a:rPr>
              <a:t>b)</a:t>
            </a:r>
            <a:r>
              <a:rPr lang="nb-NO" sz="1800" dirty="0">
                <a:effectLst/>
                <a:latin typeface="Calibri" panose="020F0502020204030204" pitchFamily="34" charset="0"/>
                <a:ea typeface="Times New Roman" panose="02020603050405020304" pitchFamily="18" charset="0"/>
              </a:rPr>
              <a:t> Kort tid før loven ble vedtatt i Stortinget i mai/juni 2016, ble disse «plakatene» publisert i Vårt Land og noen andre aviser: </a:t>
            </a:r>
            <a:r>
              <a:rPr lang="nb-NO" sz="1800" b="1" u="sng" dirty="0">
                <a:solidFill>
                  <a:srgbClr val="0000FF"/>
                </a:solidFill>
                <a:effectLst/>
                <a:latin typeface="Calibri" panose="020F0502020204030204" pitchFamily="34" charset="0"/>
                <a:ea typeface="Times New Roman" panose="02020603050405020304" pitchFamily="18" charset="0"/>
                <a:hlinkClick r:id="rId43"/>
              </a:rPr>
              <a:t>Vidunderlige nye Norge: Der menn føder barn</a:t>
            </a:r>
            <a:r>
              <a:rPr lang="nb-NO" sz="1800" b="1" dirty="0">
                <a:effectLst/>
                <a:latin typeface="Calibri" panose="020F0502020204030204" pitchFamily="34" charset="0"/>
                <a:ea typeface="Times New Roman" panose="02020603050405020304" pitchFamily="18" charset="0"/>
              </a:rPr>
              <a:t> </a:t>
            </a:r>
            <a:r>
              <a:rPr lang="nb-NO" sz="1800" dirty="0">
                <a:effectLst/>
                <a:latin typeface="Calibri" panose="020F0502020204030204" pitchFamily="34" charset="0"/>
                <a:ea typeface="Times New Roman" panose="02020603050405020304" pitchFamily="18" charset="0"/>
              </a:rPr>
              <a:t>og</a:t>
            </a:r>
            <a:r>
              <a:rPr lang="nb-NO" sz="1800" b="1" dirty="0">
                <a:effectLst/>
                <a:latin typeface="Calibri" panose="020F0502020204030204" pitchFamily="34" charset="0"/>
                <a:ea typeface="Times New Roman" panose="02020603050405020304" pitchFamily="18" charset="0"/>
              </a:rPr>
              <a:t> </a:t>
            </a:r>
            <a:r>
              <a:rPr lang="nb-NO" sz="1800" b="1" u="sng" dirty="0">
                <a:solidFill>
                  <a:srgbClr val="0000FF"/>
                </a:solidFill>
                <a:effectLst/>
                <a:latin typeface="Calibri" panose="020F0502020204030204" pitchFamily="34" charset="0"/>
                <a:ea typeface="Times New Roman" panose="02020603050405020304" pitchFamily="18" charset="0"/>
                <a:hlinkClick r:id="rId44"/>
              </a:rPr>
              <a:t>Kjønnskaos i Stortinget: Protest</a:t>
            </a:r>
            <a:r>
              <a:rPr lang="nb-NO" sz="1800" b="1"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b="1" dirty="0">
                <a:effectLst/>
                <a:latin typeface="Calibri" panose="020F0502020204030204" pitchFamily="34" charset="0"/>
                <a:ea typeface="Times New Roman" panose="02020603050405020304" pitchFamily="18" charset="0"/>
              </a:rPr>
              <a:t>c)</a:t>
            </a:r>
            <a:r>
              <a:rPr lang="nb-NO" sz="1800" dirty="0">
                <a:effectLst/>
                <a:latin typeface="Calibri" panose="020F0502020204030204" pitchFamily="34" charset="0"/>
                <a:ea typeface="Times New Roman" panose="02020603050405020304" pitchFamily="18" charset="0"/>
              </a:rPr>
              <a:t> </a:t>
            </a:r>
            <a:r>
              <a:rPr lang="nb-NO" sz="1800" dirty="0">
                <a:solidFill>
                  <a:srgbClr val="2C2C2C"/>
                </a:solidFill>
                <a:effectLst/>
                <a:latin typeface="Calibri" panose="020F0502020204030204" pitchFamily="34" charset="0"/>
                <a:ea typeface="Times New Roman" panose="02020603050405020304" pitchFamily="18" charset="0"/>
              </a:rPr>
              <a:t>Høsten 2018 gikk jussprofessor Marit Halvorsen gjennom «Lov om endring av juridisk kjønn» i en stor artikkel i tidsskriftet </a:t>
            </a:r>
            <a:r>
              <a:rPr lang="nb-NO" sz="1800" b="1" i="1" dirty="0">
                <a:solidFill>
                  <a:srgbClr val="2C2C2C"/>
                </a:solidFill>
                <a:effectLst/>
                <a:latin typeface="Calibri" panose="020F0502020204030204" pitchFamily="34" charset="0"/>
                <a:ea typeface="Times New Roman" panose="02020603050405020304" pitchFamily="18" charset="0"/>
              </a:rPr>
              <a:t>Lov og rett</a:t>
            </a:r>
            <a:r>
              <a:rPr lang="nb-NO" sz="1800" dirty="0">
                <a:solidFill>
                  <a:srgbClr val="2C2C2C"/>
                </a:solidFill>
                <a:effectLst/>
                <a:latin typeface="Calibri" panose="020F0502020204030204" pitchFamily="34" charset="0"/>
                <a:ea typeface="Times New Roman" panose="02020603050405020304" pitchFamily="18" charset="0"/>
              </a:rPr>
              <a:t> og uttalte til Juridika.no at hun fant både loven og lovarbeidet problematisk: «Norge har Europas mest liberale lov om juridisk kjønnsbytte, uten hverken aldersgrense, betenkningstid eller krav til medisinsk eller psykologisk veiledning. Det er ikke sikkert det hadde vært mulig hvis lovgiver hadde vært mer problemorientert.»</a:t>
            </a:r>
            <a:endParaRPr lang="nb-NO" sz="1800" dirty="0">
              <a:effectLst/>
              <a:latin typeface="Times New Roman" panose="02020603050405020304" pitchFamily="18" charset="0"/>
              <a:ea typeface="Times New Roman" panose="02020603050405020304" pitchFamily="18" charset="0"/>
            </a:endParaRPr>
          </a:p>
          <a:p>
            <a:r>
              <a:rPr lang="nb-NO" sz="1800" b="1" dirty="0">
                <a:effectLst/>
                <a:latin typeface="Calibri" panose="020F0502020204030204" pitchFamily="34" charset="0"/>
                <a:ea typeface="Times New Roman" panose="02020603050405020304" pitchFamily="18" charset="0"/>
              </a:rPr>
              <a:t>d)</a:t>
            </a:r>
            <a:r>
              <a:rPr lang="nb-NO" sz="1800" dirty="0">
                <a:effectLst/>
                <a:latin typeface="Calibri" panose="020F0502020204030204" pitchFamily="34" charset="0"/>
                <a:ea typeface="Times New Roman" panose="02020603050405020304" pitchFamily="18" charset="0"/>
              </a:rPr>
              <a:t> Informativ artikkel av Jon Kvalbein: </a:t>
            </a:r>
            <a:r>
              <a:rPr lang="nb-NO" sz="1800" b="1" i="1" u="sng" dirty="0">
                <a:solidFill>
                  <a:srgbClr val="0000FF"/>
                </a:solidFill>
                <a:effectLst/>
                <a:latin typeface="Calibri" panose="020F0502020204030204" pitchFamily="34" charset="0"/>
                <a:ea typeface="Times New Roman" panose="02020603050405020304" pitchFamily="18" charset="0"/>
                <a:hlinkClick r:id="rId45"/>
              </a:rPr>
              <a:t>Juridisk kjønn – hva er konsekvensene?</a:t>
            </a:r>
            <a:r>
              <a:rPr lang="nb-NO" sz="1800" b="1" i="1"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u="sng"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⓳</a:t>
            </a:r>
            <a:r>
              <a:rPr lang="nb-NO" sz="1800" dirty="0">
                <a:solidFill>
                  <a:srgbClr val="000000"/>
                </a:solidFill>
                <a:effectLst/>
                <a:latin typeface="Arial" panose="020B0604020202020204" pitchFamily="34" charset="0"/>
                <a:ea typeface="Times New Roman" panose="02020603050405020304" pitchFamily="18" charset="0"/>
              </a:rPr>
              <a:t> </a:t>
            </a:r>
            <a:r>
              <a:rPr lang="nb-NO" sz="1800" b="1" dirty="0">
                <a:effectLst/>
                <a:latin typeface="Calibri" panose="020F0502020204030204" pitchFamily="34" charset="0"/>
                <a:ea typeface="Times New Roman" panose="02020603050405020304" pitchFamily="18" charset="0"/>
              </a:rPr>
              <a:t>RESSURSER om trans-tematikk</a:t>
            </a:r>
            <a:r>
              <a:rPr lang="nb-NO" sz="1800" dirty="0">
                <a:effectLst/>
                <a:latin typeface="Calibri" panose="020F0502020204030204" pitchFamily="34" charset="0"/>
                <a:ea typeface="Times New Roman" panose="02020603050405020304" pitchFamily="18" charset="0"/>
              </a:rPr>
              <a:t>: </a:t>
            </a:r>
            <a:r>
              <a:rPr lang="nb-NO" sz="1800" b="1" dirty="0">
                <a:effectLst/>
                <a:latin typeface="Calibri" panose="020F0502020204030204" pitchFamily="34" charset="0"/>
                <a:ea typeface="Times New Roman" panose="02020603050405020304" pitchFamily="18" charset="0"/>
              </a:rPr>
              <a:t>Noen utvalgte linker</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a) </a:t>
            </a:r>
            <a:r>
              <a:rPr lang="nb-NO" sz="1800" u="sng" dirty="0">
                <a:solidFill>
                  <a:srgbClr val="0000FF"/>
                </a:solidFill>
                <a:effectLst/>
                <a:latin typeface="Calibri" panose="020F0502020204030204" pitchFamily="34" charset="0"/>
                <a:ea typeface="Times New Roman" panose="02020603050405020304" pitchFamily="18" charset="0"/>
                <a:hlinkClick r:id="rId46"/>
              </a:rPr>
              <a:t>Kjønnsinkongruens. Nasjonal faglig retningslinje</a:t>
            </a:r>
            <a:r>
              <a:rPr lang="nb-NO" sz="1800" dirty="0">
                <a:effectLst/>
                <a:latin typeface="Calibri" panose="020F0502020204030204" pitchFamily="34" charset="0"/>
                <a:ea typeface="Times New Roman" panose="02020603050405020304" pitchFamily="18" charset="0"/>
              </a:rPr>
              <a:t>, Helsedirektoratet 2020. Behandlingen av kjønnsinkongruens skal desentraliseres. Rikshospitalet mister sin særstilling.</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b) </a:t>
            </a:r>
            <a:r>
              <a:rPr lang="nb-NO" sz="1800" u="sng" dirty="0">
                <a:solidFill>
                  <a:srgbClr val="0000FF"/>
                </a:solidFill>
                <a:effectLst/>
                <a:latin typeface="Calibri" panose="020F0502020204030204" pitchFamily="34" charset="0"/>
                <a:ea typeface="Times New Roman" panose="02020603050405020304" pitchFamily="18" charset="0"/>
                <a:hlinkClick r:id="rId47"/>
              </a:rPr>
              <a:t>Høringsuttalelse fra Folkehelseinstituttet</a:t>
            </a:r>
            <a:r>
              <a:rPr lang="nb-NO" sz="1800" dirty="0">
                <a:effectLst/>
                <a:latin typeface="Calibri" panose="020F0502020204030204" pitchFamily="34" charset="0"/>
                <a:ea typeface="Times New Roman" panose="02020603050405020304" pitchFamily="18" charset="0"/>
              </a:rPr>
              <a:t>. En grundig, kritisk og meget god behandling av temaet.</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c) Kronikk: Fagfolk i </a:t>
            </a:r>
            <a:r>
              <a:rPr lang="nb-NO" sz="1800" u="sng" dirty="0">
                <a:solidFill>
                  <a:srgbClr val="0000FF"/>
                </a:solidFill>
                <a:effectLst/>
                <a:latin typeface="Calibri" panose="020F0502020204030204" pitchFamily="34" charset="0"/>
                <a:ea typeface="Times New Roman" panose="02020603050405020304" pitchFamily="18" charset="0"/>
                <a:hlinkClick r:id="rId48"/>
              </a:rPr>
              <a:t>Folkehelseinstituttet advarer</a:t>
            </a:r>
            <a:r>
              <a:rPr lang="nb-NO" sz="1800" dirty="0">
                <a:effectLst/>
                <a:latin typeface="Calibri" panose="020F0502020204030204" pitchFamily="34" charset="0"/>
                <a:ea typeface="Times New Roman" panose="02020603050405020304" pitchFamily="18" charset="0"/>
              </a:rPr>
              <a:t> mot Helsedirektoratets nye nasjonale retningslinje.</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d) Nettstedet </a:t>
            </a:r>
            <a:r>
              <a:rPr lang="nb-NO" sz="1800" b="1" u="sng" dirty="0">
                <a:solidFill>
                  <a:srgbClr val="0000FF"/>
                </a:solidFill>
                <a:effectLst/>
                <a:latin typeface="Calibri" panose="020F0502020204030204" pitchFamily="34" charset="0"/>
                <a:ea typeface="Times New Roman" panose="02020603050405020304" pitchFamily="18" charset="0"/>
                <a:hlinkClick r:id="rId49"/>
              </a:rPr>
              <a:t>www.transinfo.no</a:t>
            </a:r>
            <a:r>
              <a:rPr lang="nb-NO" sz="1800" dirty="0">
                <a:effectLst/>
                <a:latin typeface="Calibri" panose="020F0502020204030204" pitchFamily="34" charset="0"/>
                <a:ea typeface="Times New Roman" panose="02020603050405020304" pitchFamily="18" charset="0"/>
              </a:rPr>
              <a:t> problematiserer transbevegelsens budskap og agenda. Mye interessant stoff.</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e) </a:t>
            </a:r>
            <a:r>
              <a:rPr lang="nb-NO" sz="1800" b="1" u="sng" dirty="0">
                <a:solidFill>
                  <a:srgbClr val="0000FF"/>
                </a:solidFill>
                <a:effectLst/>
                <a:latin typeface="Calibri" panose="020F0502020204030204" pitchFamily="34" charset="0"/>
                <a:ea typeface="Times New Roman" panose="02020603050405020304" pitchFamily="18" charset="0"/>
                <a:hlinkClick r:id="rId50"/>
              </a:rPr>
              <a:t>GenderChallenge.no</a:t>
            </a:r>
            <a:r>
              <a:rPr lang="nb-NO" sz="1800" dirty="0">
                <a:effectLst/>
                <a:latin typeface="Calibri" panose="020F0502020204030204" pitchFamily="34" charset="0"/>
                <a:ea typeface="Times New Roman" panose="02020603050405020304" pitchFamily="18" charset="0"/>
              </a:rPr>
              <a:t>: Et nordisk nettsted med faglig (men lettlest) info og kunnskap om kjønnsinkongruens.</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f) På nettstedet Helsenorge.no ligger det offentlig informasjon om </a:t>
            </a:r>
            <a:r>
              <a:rPr lang="nb-NO" sz="1800" u="sng" dirty="0">
                <a:solidFill>
                  <a:srgbClr val="0000FF"/>
                </a:solidFill>
                <a:effectLst/>
                <a:latin typeface="Calibri" panose="020F0502020204030204" pitchFamily="34" charset="0"/>
                <a:ea typeface="Times New Roman" panose="02020603050405020304" pitchFamily="18" charset="0"/>
                <a:hlinkClick r:id="rId51"/>
              </a:rPr>
              <a:t>ulike aspekter ved endring av juridisk kjønn</a:t>
            </a:r>
            <a:r>
              <a:rPr lang="nb-NO" sz="1800" dirty="0">
                <a:effectLst/>
                <a:latin typeface="Calibri" panose="020F0502020204030204" pitchFamily="34" charset="0"/>
                <a:ea typeface="Times New Roman" panose="02020603050405020304" pitchFamily="18" charset="0"/>
              </a:rPr>
              <a:t>.</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g) Under hovedmenyen «Varierte ressurser» </a:t>
            </a:r>
            <a:r>
              <a:rPr lang="nb-NO" sz="18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nb-NO" sz="1800" dirty="0">
                <a:effectLst/>
                <a:latin typeface="Calibri" panose="020F0502020204030204" pitchFamily="34" charset="0"/>
                <a:ea typeface="Times New Roman" panose="02020603050405020304" pitchFamily="18" charset="0"/>
              </a:rPr>
              <a:t> «Gode og viktige avisartikler» på www.Samlivsbanken.no ligger det linker til informative artikler om temaet under headingen «Transseksualitet og kjønnsskifte».</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h) </a:t>
            </a:r>
            <a:r>
              <a:rPr lang="nb-NO" sz="1800" u="sng" dirty="0">
                <a:solidFill>
                  <a:srgbClr val="0000FF"/>
                </a:solidFill>
                <a:effectLst/>
                <a:latin typeface="Calibri" panose="020F0502020204030204" pitchFamily="34" charset="0"/>
                <a:ea typeface="Times New Roman" panose="02020603050405020304" pitchFamily="18" charset="0"/>
                <a:hlinkClick r:id="rId52"/>
              </a:rPr>
              <a:t>Trange kjønnsroller skaper kjønnsforvirring</a:t>
            </a:r>
            <a:r>
              <a:rPr lang="nb-NO" sz="1800" dirty="0">
                <a:effectLst/>
                <a:latin typeface="Calibri" panose="020F0502020204030204" pitchFamily="34" charset="0"/>
                <a:ea typeface="Times New Roman" panose="02020603050405020304" pitchFamily="18" charset="0"/>
              </a:rPr>
              <a:t>.  Interessant og informativ artikkel.</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i) Et nettsted for og av foreldre som opplever at barna/ungdommene deres plutselig har bestemt seg for å skifte kjønn: </a:t>
            </a:r>
            <a:r>
              <a:rPr lang="nb-NO" sz="18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53"/>
              </a:rPr>
              <a:t>https://www.parentsofrogdkids.com/</a:t>
            </a: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j) </a:t>
            </a:r>
            <a:r>
              <a:rPr lang="nb-NO" sz="1800" b="1" dirty="0" err="1">
                <a:effectLst/>
                <a:latin typeface="Calibri" panose="020F0502020204030204" pitchFamily="34" charset="0"/>
                <a:ea typeface="Times New Roman" panose="02020603050405020304" pitchFamily="18" charset="0"/>
              </a:rPr>
              <a:t>Tranståget</a:t>
            </a:r>
            <a:r>
              <a:rPr lang="nb-NO" sz="1800" b="1" dirty="0">
                <a:effectLst/>
                <a:latin typeface="Calibri" panose="020F0502020204030204" pitchFamily="34" charset="0"/>
                <a:ea typeface="Times New Roman" panose="02020603050405020304" pitchFamily="18" charset="0"/>
              </a:rPr>
              <a:t> </a:t>
            </a:r>
            <a:r>
              <a:rPr lang="nb-NO" sz="1800" b="1" dirty="0" err="1">
                <a:effectLst/>
                <a:latin typeface="Calibri" panose="020F0502020204030204" pitchFamily="34" charset="0"/>
                <a:ea typeface="Times New Roman" panose="02020603050405020304" pitchFamily="18" charset="0"/>
              </a:rPr>
              <a:t>och</a:t>
            </a:r>
            <a:r>
              <a:rPr lang="nb-NO" sz="1800" b="1" dirty="0">
                <a:effectLst/>
                <a:latin typeface="Calibri" panose="020F0502020204030204" pitchFamily="34" charset="0"/>
                <a:ea typeface="Times New Roman" panose="02020603050405020304" pitchFamily="18" charset="0"/>
              </a:rPr>
              <a:t> </a:t>
            </a:r>
            <a:r>
              <a:rPr lang="nb-NO" sz="1800" b="1" dirty="0" err="1">
                <a:effectLst/>
                <a:latin typeface="Calibri" panose="020F0502020204030204" pitchFamily="34" charset="0"/>
                <a:ea typeface="Times New Roman" panose="02020603050405020304" pitchFamily="18" charset="0"/>
              </a:rPr>
              <a:t>tonårsflickorna</a:t>
            </a:r>
            <a:r>
              <a:rPr lang="nb-NO" sz="1800" dirty="0">
                <a:effectLst/>
                <a:latin typeface="Calibri" panose="020F0502020204030204" pitchFamily="34" charset="0"/>
                <a:ea typeface="Times New Roman" panose="02020603050405020304" pitchFamily="18" charset="0"/>
              </a:rPr>
              <a:t>, svensk TV-dokumentar i to deler fra 2019. De to filmene handler om kjønnsinkongruens blant ungdom og hvordan deler av behandlingen må karakteriseres som eksperimentell, med dramatiske konsekvenser for ungdommene. Filmene gjorde et sterkt inntrykk i Sverige og påvirket opinionen og politikernes holdning til tematikken. Nå finnes de to filmene tilgjengelig på </a:t>
            </a:r>
            <a:r>
              <a:rPr lang="nb-NO" sz="1800" dirty="0" err="1">
                <a:effectLst/>
                <a:latin typeface="Calibri" panose="020F0502020204030204" pitchFamily="34" charset="0"/>
                <a:ea typeface="Times New Roman" panose="02020603050405020304" pitchFamily="18" charset="0"/>
              </a:rPr>
              <a:t>YouTube</a:t>
            </a:r>
            <a:r>
              <a:rPr lang="nb-NO" sz="1800" dirty="0">
                <a:effectLst/>
                <a:latin typeface="Calibri" panose="020F0502020204030204" pitchFamily="34" charset="0"/>
                <a:ea typeface="Times New Roman" panose="02020603050405020304" pitchFamily="18" charset="0"/>
              </a:rPr>
              <a:t> med engelsk undertekst: </a:t>
            </a:r>
            <a:r>
              <a:rPr lang="nb-NO" sz="1800" b="1" u="sng" dirty="0">
                <a:solidFill>
                  <a:srgbClr val="0000FF"/>
                </a:solidFill>
                <a:effectLst/>
                <a:latin typeface="Calibri" panose="020F0502020204030204" pitchFamily="34" charset="0"/>
                <a:ea typeface="Times New Roman" panose="02020603050405020304" pitchFamily="18" charset="0"/>
                <a:hlinkClick r:id="rId54"/>
              </a:rPr>
              <a:t>The Trans Train 1</a:t>
            </a:r>
            <a:r>
              <a:rPr lang="nb-NO" sz="1800" dirty="0">
                <a:effectLst/>
                <a:latin typeface="Calibri" panose="020F0502020204030204" pitchFamily="34" charset="0"/>
                <a:ea typeface="Times New Roman" panose="02020603050405020304" pitchFamily="18" charset="0"/>
              </a:rPr>
              <a:t> + </a:t>
            </a:r>
            <a:r>
              <a:rPr lang="nb-NO" sz="1800" b="1" u="sng" dirty="0">
                <a:solidFill>
                  <a:srgbClr val="0000FF"/>
                </a:solidFill>
                <a:effectLst/>
                <a:latin typeface="Calibri" panose="020F0502020204030204" pitchFamily="34" charset="0"/>
                <a:ea typeface="Times New Roman" panose="02020603050405020304" pitchFamily="18" charset="0"/>
                <a:hlinkClick r:id="rId55"/>
              </a:rPr>
              <a:t>The Trans Train 2</a:t>
            </a:r>
            <a:r>
              <a:rPr lang="nb-NO" sz="1800" dirty="0">
                <a:effectLst/>
                <a:latin typeface="Calibri" panose="020F0502020204030204" pitchFamily="34" charset="0"/>
                <a:ea typeface="Times New Roman" panose="02020603050405020304" pitchFamily="18" charset="0"/>
              </a:rPr>
              <a:t>. Man kan eventuelt se en av filmene sammen på et oppfølgingsmøte.</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u="sng"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⓴</a:t>
            </a:r>
            <a:r>
              <a:rPr lang="nb-NO" sz="1800" b="1" dirty="0">
                <a:effectLst/>
                <a:latin typeface="Calibri" panose="020F0502020204030204" pitchFamily="34" charset="0"/>
                <a:ea typeface="Times New Roman" panose="02020603050405020304" pitchFamily="18" charset="0"/>
              </a:rPr>
              <a:t> </a:t>
            </a:r>
            <a:r>
              <a:rPr lang="nb-NO" sz="1800" b="1" u="sng" dirty="0">
                <a:solidFill>
                  <a:srgbClr val="0000FF"/>
                </a:solidFill>
                <a:effectLst/>
                <a:latin typeface="Calibri" panose="020F0502020204030204" pitchFamily="34" charset="0"/>
                <a:ea typeface="Times New Roman" panose="02020603050405020304" pitchFamily="18" charset="0"/>
                <a:hlinkClick r:id="rId56"/>
              </a:rPr>
              <a:t>Eksplosiv økning</a:t>
            </a:r>
            <a:r>
              <a:rPr lang="nb-NO" sz="1800" u="sng" dirty="0">
                <a:solidFill>
                  <a:srgbClr val="0000FF"/>
                </a:solidFill>
                <a:effectLst/>
                <a:latin typeface="Calibri" panose="020F0502020204030204" pitchFamily="34" charset="0"/>
                <a:ea typeface="Times New Roman" panose="02020603050405020304" pitchFamily="18" charset="0"/>
                <a:hlinkClick r:id="rId56"/>
              </a:rPr>
              <a:t> i antall tenåringsjenter som ønsker å skifte kjønn</a:t>
            </a:r>
            <a:r>
              <a:rPr lang="nb-NO" sz="1800" dirty="0">
                <a:effectLst/>
                <a:latin typeface="Calibri" panose="020F0502020204030204" pitchFamily="34" charset="0"/>
                <a:ea typeface="Times New Roman" panose="02020603050405020304" pitchFamily="18" charset="0"/>
              </a:rPr>
              <a:t>. Kronikk i Aftenposten.</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b="1" u="sng" dirty="0">
                <a:solidFill>
                  <a:srgbClr val="0000FF"/>
                </a:solidFill>
                <a:effectLst/>
                <a:latin typeface="MS Gothic" panose="020B0609070205080204" pitchFamily="49" charset="-128"/>
                <a:ea typeface="Times New Roman" panose="02020603050405020304" pitchFamily="18" charset="0"/>
                <a:cs typeface="MS Gothic" panose="020B0609070205080204" pitchFamily="49" charset="-128"/>
              </a:rPr>
              <a:t>㉑</a:t>
            </a:r>
            <a:r>
              <a:rPr lang="nb-NO" sz="1800" b="1" dirty="0">
                <a:solidFill>
                  <a:srgbClr val="000000"/>
                </a:solidFill>
                <a:effectLst/>
                <a:latin typeface="Arial" panose="020B0604020202020204" pitchFamily="34" charset="0"/>
                <a:ea typeface="Times New Roman" panose="02020603050405020304" pitchFamily="18" charset="0"/>
              </a:rPr>
              <a:t> </a:t>
            </a:r>
            <a:r>
              <a:rPr lang="nb-NO" sz="1800" b="1" u="sng" dirty="0">
                <a:solidFill>
                  <a:srgbClr val="0000FF"/>
                </a:solidFill>
                <a:effectLst/>
                <a:latin typeface="Calibri" panose="020F0502020204030204" pitchFamily="34" charset="0"/>
                <a:ea typeface="Times New Roman" panose="02020603050405020304" pitchFamily="18" charset="0"/>
                <a:hlinkClick r:id="rId57"/>
              </a:rPr>
              <a:t>Frontal-lappen – medisinsk info</a:t>
            </a:r>
            <a:r>
              <a:rPr lang="nb-NO" sz="1800" b="1" dirty="0">
                <a:effectLst/>
                <a:latin typeface="Calibri" panose="020F0502020204030204" pitchFamily="34" charset="0"/>
                <a:ea typeface="Times New Roman" panose="02020603050405020304" pitchFamily="18" charset="0"/>
              </a:rPr>
              <a:t>. </a:t>
            </a:r>
            <a:r>
              <a:rPr lang="nb-NO" sz="1800" dirty="0">
                <a:effectLst/>
                <a:latin typeface="Calibri" panose="020F0502020204030204" pitchFamily="34" charset="0"/>
                <a:ea typeface="Times New Roman" panose="02020603050405020304" pitchFamily="18" charset="0"/>
              </a:rPr>
              <a:t>Informativ info fra et medisinsk nettleksikon.</a:t>
            </a:r>
            <a:endParaRPr lang="nb-NO" sz="1800" dirty="0">
              <a:effectLst/>
              <a:latin typeface="Times New Roman" panose="02020603050405020304" pitchFamily="18" charset="0"/>
              <a:ea typeface="Times New Roman" panose="02020603050405020304" pitchFamily="18" charset="0"/>
            </a:endParaRPr>
          </a:p>
          <a:p>
            <a:r>
              <a:rPr lang="nb-NO" sz="1800" dirty="0">
                <a:solidFill>
                  <a:srgbClr val="222222"/>
                </a:solidFill>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b="1" u="sng" dirty="0">
                <a:solidFill>
                  <a:srgbClr val="000000"/>
                </a:solidFill>
                <a:effectLst/>
                <a:latin typeface="MS Gothic" panose="020B0609070205080204" pitchFamily="49" charset="-128"/>
                <a:ea typeface="Times New Roman" panose="02020603050405020304" pitchFamily="18" charset="0"/>
                <a:cs typeface="MS Gothic" panose="020B0609070205080204" pitchFamily="49" charset="-128"/>
              </a:rPr>
              <a:t>㉒</a:t>
            </a:r>
            <a:r>
              <a:rPr lang="nb-NO" sz="1800" dirty="0">
                <a:solidFill>
                  <a:srgbClr val="222222"/>
                </a:solidFill>
                <a:effectLst/>
                <a:latin typeface="Calibri" panose="020F0502020204030204" pitchFamily="34" charset="0"/>
                <a:ea typeface="Times New Roman" panose="02020603050405020304" pitchFamily="18" charset="0"/>
              </a:rPr>
              <a:t> I desember 2020 avsa Høyesterett i England en svært viktig dom som gjør det ulovlig å gi pubertetsblokkere og kjønnshormoner til barn under 16 år. Les om saken på </a:t>
            </a:r>
            <a:r>
              <a:rPr lang="nb-NO" sz="1800" u="sng" dirty="0">
                <a:solidFill>
                  <a:srgbClr val="0000FF"/>
                </a:solidFill>
                <a:effectLst/>
                <a:latin typeface="Calibri" panose="020F0502020204030204" pitchFamily="34" charset="0"/>
                <a:ea typeface="Times New Roman" panose="02020603050405020304" pitchFamily="18" charset="0"/>
                <a:hlinkClick r:id="rId58"/>
              </a:rPr>
              <a:t>BBC</a:t>
            </a:r>
            <a:r>
              <a:rPr lang="nb-NO" sz="1800" dirty="0">
                <a:solidFill>
                  <a:srgbClr val="222222"/>
                </a:solidFill>
                <a:effectLst/>
                <a:latin typeface="Calibri" panose="020F0502020204030204" pitchFamily="34" charset="0"/>
                <a:ea typeface="Times New Roman" panose="02020603050405020304" pitchFamily="18" charset="0"/>
              </a:rPr>
              <a:t> og i </a:t>
            </a:r>
            <a:r>
              <a:rPr lang="nb-NO" sz="1800" u="sng" dirty="0">
                <a:solidFill>
                  <a:srgbClr val="0000FF"/>
                </a:solidFill>
                <a:effectLst/>
                <a:latin typeface="Calibri" panose="020F0502020204030204" pitchFamily="34" charset="0"/>
                <a:ea typeface="Times New Roman" panose="02020603050405020304" pitchFamily="18" charset="0"/>
                <a:hlinkClick r:id="rId59"/>
              </a:rPr>
              <a:t>Aftenposten</a:t>
            </a:r>
            <a:r>
              <a:rPr lang="nb-NO" sz="1800" dirty="0">
                <a:solidFill>
                  <a:srgbClr val="222222"/>
                </a:solidFill>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dirty="0">
                <a:solidFill>
                  <a:srgbClr val="222222"/>
                </a:solidFill>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b="1" u="sng" dirty="0">
                <a:solidFill>
                  <a:srgbClr val="000000"/>
                </a:solidFill>
                <a:effectLst/>
                <a:latin typeface="MS Gothic" panose="020B0609070205080204" pitchFamily="49" charset="-128"/>
                <a:ea typeface="Times New Roman" panose="02020603050405020304" pitchFamily="18" charset="0"/>
                <a:cs typeface="MS Gothic" panose="020B0609070205080204" pitchFamily="49" charset="-128"/>
              </a:rPr>
              <a:t>㉓</a:t>
            </a:r>
            <a:r>
              <a:rPr lang="nb-NO" sz="1800" dirty="0">
                <a:solidFill>
                  <a:srgbClr val="222222"/>
                </a:solidFill>
                <a:effectLst/>
                <a:latin typeface="Calibri" panose="020F0502020204030204" pitchFamily="34" charset="0"/>
                <a:ea typeface="Times New Roman" panose="02020603050405020304" pitchFamily="18" charset="0"/>
              </a:rPr>
              <a:t> Fra </a:t>
            </a:r>
            <a:r>
              <a:rPr lang="nb-NO" sz="1800" b="1" u="sng" dirty="0">
                <a:solidFill>
                  <a:srgbClr val="0000FF"/>
                </a:solidFill>
                <a:effectLst/>
                <a:latin typeface="Calibri" panose="020F0502020204030204" pitchFamily="34" charset="0"/>
                <a:ea typeface="Times New Roman" panose="02020603050405020304" pitchFamily="18" charset="0"/>
                <a:hlinkClick r:id="rId60"/>
              </a:rPr>
              <a:t>artikkel i Tidsskriftet</a:t>
            </a:r>
            <a:r>
              <a:rPr lang="nb-NO" sz="1800" b="1" dirty="0">
                <a:solidFill>
                  <a:srgbClr val="222222"/>
                </a:solidFill>
                <a:effectLst/>
                <a:latin typeface="Calibri" panose="020F0502020204030204" pitchFamily="34" charset="0"/>
                <a:ea typeface="Times New Roman" panose="02020603050405020304" pitchFamily="18" charset="0"/>
              </a:rPr>
              <a:t> for Den norske legeforening</a:t>
            </a:r>
            <a:r>
              <a:rPr lang="nb-NO" sz="1800" dirty="0">
                <a:solidFill>
                  <a:srgbClr val="222222"/>
                </a:solidFill>
                <a:effectLst/>
                <a:latin typeface="Calibri" panose="020F0502020204030204" pitchFamily="34" charset="0"/>
                <a:ea typeface="Times New Roman" panose="02020603050405020304" pitchFamily="18" charset="0"/>
              </a:rPr>
              <a:t>: «</a:t>
            </a:r>
            <a:r>
              <a:rPr lang="nb-NO" sz="1800" dirty="0">
                <a:solidFill>
                  <a:srgbClr val="3E3B3C"/>
                </a:solidFill>
                <a:effectLst/>
                <a:latin typeface="Calibri" panose="020F0502020204030204" pitchFamily="34" charset="0"/>
                <a:ea typeface="Times New Roman" panose="02020603050405020304" pitchFamily="18" charset="0"/>
              </a:rPr>
              <a:t>Vår erfaring er at en stor andel av ungdommene har alvorlige psykiatriske symptomer. Dette kan være alvorlig depresjon, sosial fobi og angst, rusmisbruk, autismespektertilstand, selvskading, suicidale tanker og handlinger, psykotiske symptomer, spiseforstyrrelser eller en oppvekst der de har opplevd alvorlige traumer. Mange har også hatt kontakt med barnepsykiatrien tidligere for andre årsaker enn kjønnsinkongruens.» </a:t>
            </a:r>
            <a:br>
              <a:rPr lang="nb-NO" sz="1800" dirty="0">
                <a:solidFill>
                  <a:srgbClr val="222222"/>
                </a:solidFill>
                <a:effectLst/>
                <a:latin typeface="Calibri" panose="020F0502020204030204" pitchFamily="34" charset="0"/>
                <a:ea typeface="Times New Roman" panose="02020603050405020304" pitchFamily="18" charset="0"/>
              </a:rPr>
            </a:br>
            <a:br>
              <a:rPr lang="nb-NO" sz="1800" dirty="0">
                <a:solidFill>
                  <a:srgbClr val="222222"/>
                </a:solidFill>
                <a:effectLst/>
                <a:latin typeface="Calibri" panose="020F0502020204030204" pitchFamily="34" charset="0"/>
                <a:ea typeface="Times New Roman" panose="02020603050405020304" pitchFamily="18" charset="0"/>
              </a:rPr>
            </a:br>
            <a:r>
              <a:rPr lang="nb-NO" sz="1800" b="1" u="sng" dirty="0">
                <a:solidFill>
                  <a:srgbClr val="000000"/>
                </a:solidFill>
                <a:effectLst/>
                <a:latin typeface="MS Gothic" panose="020B0609070205080204" pitchFamily="49" charset="-128"/>
                <a:ea typeface="Times New Roman" panose="02020603050405020304" pitchFamily="18" charset="0"/>
                <a:cs typeface="MS Gothic" panose="020B0609070205080204" pitchFamily="49" charset="-128"/>
              </a:rPr>
              <a:t>㉔</a:t>
            </a:r>
            <a:r>
              <a:rPr lang="nb-NO" sz="1800" b="1" dirty="0">
                <a:effectLst/>
                <a:latin typeface="Calibri" panose="020F0502020204030204" pitchFamily="34" charset="0"/>
                <a:ea typeface="Times New Roman" panose="02020603050405020304" pitchFamily="18" charset="0"/>
              </a:rPr>
              <a:t> 20 forslag i Stortinget, </a:t>
            </a:r>
            <a:r>
              <a:rPr lang="nb-NO" sz="1800" b="1" dirty="0" err="1">
                <a:effectLst/>
                <a:latin typeface="Calibri" panose="020F0502020204030204" pitchFamily="34" charset="0"/>
                <a:ea typeface="Times New Roman" panose="02020603050405020304" pitchFamily="18" charset="0"/>
              </a:rPr>
              <a:t>inkl</a:t>
            </a:r>
            <a:r>
              <a:rPr lang="nb-NO" sz="1800" b="1" dirty="0">
                <a:effectLst/>
                <a:latin typeface="Calibri" panose="020F0502020204030204" pitchFamily="34" charset="0"/>
                <a:ea typeface="Times New Roman" panose="02020603050405020304" pitchFamily="18" charset="0"/>
              </a:rPr>
              <a:t> «konverteringsterapi». </a:t>
            </a:r>
            <a:br>
              <a:rPr lang="nb-NO" sz="1800" b="1" dirty="0">
                <a:effectLst/>
                <a:latin typeface="Calibri" panose="020F0502020204030204" pitchFamily="34" charset="0"/>
                <a:ea typeface="Times New Roman" panose="02020603050405020304" pitchFamily="18" charset="0"/>
              </a:rPr>
            </a:br>
            <a:r>
              <a:rPr lang="nb-NO" sz="1800" dirty="0">
                <a:effectLst/>
                <a:latin typeface="Calibri" panose="020F0502020204030204" pitchFamily="34" charset="0"/>
                <a:ea typeface="Times New Roman" panose="02020603050405020304" pitchFamily="18" charset="0"/>
              </a:rPr>
              <a:t>I debatten om «homoterapi» høsten 2019, og i stortingsdebatten rundt de 20 forslagene fra Ap og MDG, ble nesten alt fokus rettet mot «homoterapi», et begrep som VGTV lanserte i en dokumentarserie. Alle de andre 18 forslagene fra Ap og MDG druknet i diskusjonen omkring dette temaet. Ingen av forslagene ble vedtatt i desember 2019, men oversendt til departementet. Når tematikken kommer opp igjen i Stortinget, er det ikke usannsynlig at Stortinget vil vedta mange av forslagene med solid flertall.</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Se tema-arket: </a:t>
            </a:r>
            <a:r>
              <a:rPr lang="nb-NO" sz="1800" u="sng" dirty="0">
                <a:solidFill>
                  <a:srgbClr val="0000FF"/>
                </a:solidFill>
                <a:effectLst/>
                <a:latin typeface="Calibri" panose="020F0502020204030204" pitchFamily="34" charset="0"/>
                <a:ea typeface="Times New Roman" panose="02020603050405020304" pitchFamily="18" charset="0"/>
                <a:hlinkClick r:id="rId61"/>
              </a:rPr>
              <a:t>Homoterapi?</a:t>
            </a:r>
            <a:r>
              <a:rPr lang="nb-NO" sz="1800" dirty="0">
                <a:effectLst/>
                <a:latin typeface="Calibri" panose="020F0502020204030204" pitchFamily="34" charset="0"/>
                <a:ea typeface="Times New Roman" panose="02020603050405020304" pitchFamily="18" charset="0"/>
              </a:rPr>
              <a:t> som gir mer informasjon om de 20 forslagene fra Ap og MDG, og om det Stortinget diskuterte i desember 2019.</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I forbindelse med en mulig kriminalisering av «konverteringsterapi» er det tankevekkende at Anette Trettebergstuen – som lever lesbisk og er Ap’s familiepolitiske talsperson og en av politikerne bak Ap’s 10 forslag nevnt ovenfor – er medforfatter av boka «Homo». Den har som undertittel: «For deg som er, lurer på om du er eller har lyst til å bli homo». I boka leser vi bl.a.: «Noen mener de er født homofile, og sier at de ‘oppdaget’ at de var det veldig tidlig. Andre mener at deres seksuelle orientering er noe som har blitt til på veien, og at den er i konstant utvikling og endring.» (s. 147). At seksuelle følelser ikke nødvendigvis er statiske hele livet, og at folk kan endre sin seksuelle orientering og tiltrekning i løpet av livet, sier også Foreningen FRI i sin i Politiske plattform: «Kjønnsidentitet og seksuell orientering, og språket man bruker for å beskrive disse, kan forandres over tid. Forsøk på å endre andres identitet og seksualitet skal ikke forekomme.» (</a:t>
            </a:r>
            <a:r>
              <a:rPr lang="nb-NO" sz="1800" dirty="0" err="1">
                <a:effectLst/>
                <a:latin typeface="Calibri" panose="020F0502020204030204" pitchFamily="34" charset="0"/>
                <a:ea typeface="Times New Roman" panose="02020603050405020304" pitchFamily="18" charset="0"/>
              </a:rPr>
              <a:t>Kap</a:t>
            </a:r>
            <a:r>
              <a:rPr lang="nb-NO" sz="1800" dirty="0">
                <a:effectLst/>
                <a:latin typeface="Calibri" panose="020F0502020204030204" pitchFamily="34" charset="0"/>
                <a:ea typeface="Times New Roman" panose="02020603050405020304" pitchFamily="18" charset="0"/>
              </a:rPr>
              <a:t> 1.1.2) I Prinsipp-programmet sitt for få år siden brukte foreningen følgende formulering: «</a:t>
            </a:r>
            <a:r>
              <a:rPr lang="nb-NO" sz="1800" dirty="0">
                <a:solidFill>
                  <a:srgbClr val="000000"/>
                </a:solidFill>
                <a:effectLst/>
                <a:latin typeface="Calibri" panose="020F0502020204030204" pitchFamily="34" charset="0"/>
                <a:ea typeface="Times New Roman" panose="02020603050405020304" pitchFamily="18" charset="0"/>
              </a:rPr>
              <a:t>Seksualitet er ikke statisk for alle, og kan for noen forandres og utvikles over tid.» (</a:t>
            </a:r>
            <a:r>
              <a:rPr lang="nb-NO" sz="1800" dirty="0" err="1">
                <a:solidFill>
                  <a:srgbClr val="000000"/>
                </a:solidFill>
                <a:effectLst/>
                <a:latin typeface="Calibri" panose="020F0502020204030204" pitchFamily="34" charset="0"/>
                <a:ea typeface="Times New Roman" panose="02020603050405020304" pitchFamily="18" charset="0"/>
              </a:rPr>
              <a:t>Kap</a:t>
            </a:r>
            <a:r>
              <a:rPr lang="nb-NO" sz="1800" dirty="0">
                <a:solidFill>
                  <a:srgbClr val="000000"/>
                </a:solidFill>
                <a:effectLst/>
                <a:latin typeface="Calibri" panose="020F0502020204030204" pitchFamily="34" charset="0"/>
                <a:ea typeface="Times New Roman" panose="02020603050405020304" pitchFamily="18" charset="0"/>
              </a:rPr>
              <a:t> 2.4)</a:t>
            </a:r>
            <a:br>
              <a:rPr lang="nb-NO" sz="1800" dirty="0">
                <a:effectLst/>
                <a:latin typeface="Calibri" panose="020F0502020204030204" pitchFamily="34" charset="0"/>
                <a:ea typeface="Times New Roman" panose="02020603050405020304" pitchFamily="18" charset="0"/>
              </a:rPr>
            </a:br>
            <a:br>
              <a:rPr lang="nb-NO" sz="1800" b="1" dirty="0">
                <a:effectLst/>
                <a:latin typeface="Calibri" panose="020F0502020204030204" pitchFamily="34" charset="0"/>
                <a:ea typeface="Times New Roman" panose="02020603050405020304" pitchFamily="18" charset="0"/>
              </a:rPr>
            </a:br>
            <a:r>
              <a:rPr lang="nb-NO" sz="1800" b="1" u="sng" dirty="0">
                <a:solidFill>
                  <a:srgbClr val="000000"/>
                </a:solidFill>
                <a:effectLst/>
                <a:latin typeface="MS Gothic" panose="020B0609070205080204" pitchFamily="49" charset="-128"/>
                <a:ea typeface="Times New Roman" panose="02020603050405020304" pitchFamily="18" charset="0"/>
                <a:cs typeface="MS Gothic" panose="020B0609070205080204" pitchFamily="49" charset="-128"/>
              </a:rPr>
              <a:t>㉕</a:t>
            </a:r>
            <a:r>
              <a:rPr lang="nb-NO" sz="1800" b="1" dirty="0">
                <a:solidFill>
                  <a:srgbClr val="FF0000"/>
                </a:solidFill>
                <a:effectLst/>
                <a:latin typeface="Calibri" panose="020F0502020204030204" pitchFamily="34" charset="0"/>
                <a:ea typeface="Times New Roman" panose="02020603050405020304" pitchFamily="18" charset="0"/>
              </a:rPr>
              <a:t> </a:t>
            </a:r>
            <a:r>
              <a:rPr lang="nb-NO" sz="1800" b="1" dirty="0">
                <a:effectLst/>
                <a:latin typeface="Calibri" panose="020F0502020204030204" pitchFamily="34" charset="0"/>
                <a:ea typeface="Times New Roman" panose="02020603050405020304" pitchFamily="18" charset="0"/>
              </a:rPr>
              <a:t>Sju kjønn.</a:t>
            </a:r>
            <a:r>
              <a:rPr lang="nb-NO" sz="1800" dirty="0">
                <a:effectLst/>
                <a:latin typeface="Calibri" panose="020F0502020204030204" pitchFamily="34" charset="0"/>
                <a:ea typeface="Times New Roman" panose="02020603050405020304" pitchFamily="18" charset="0"/>
              </a:rPr>
              <a:t> NRK har i flere år gitt Esben Esther Pirelli Benestad en nasjonal talerstol ved å la en kort video ligge på statskanalens nettsider: «</a:t>
            </a:r>
            <a:r>
              <a:rPr lang="nb-NO" sz="1800" u="sng" dirty="0">
                <a:solidFill>
                  <a:srgbClr val="0000FF"/>
                </a:solidFill>
                <a:effectLst/>
                <a:latin typeface="Calibri" panose="020F0502020204030204" pitchFamily="34" charset="0"/>
                <a:ea typeface="Times New Roman" panose="02020603050405020304" pitchFamily="18" charset="0"/>
                <a:hlinkClick r:id="rId62"/>
              </a:rPr>
              <a:t>Visste du at det finnes sju kjønn?</a:t>
            </a:r>
            <a:r>
              <a:rPr lang="nb-NO" sz="1800"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b="1" u="sng" dirty="0">
                <a:solidFill>
                  <a:srgbClr val="000000"/>
                </a:solidFill>
                <a:effectLst/>
                <a:latin typeface="MS Gothic" panose="020B0609070205080204" pitchFamily="49" charset="-128"/>
                <a:ea typeface="Times New Roman" panose="02020603050405020304" pitchFamily="18" charset="0"/>
                <a:cs typeface="MS Gothic" panose="020B0609070205080204" pitchFamily="49" charset="-128"/>
              </a:rPr>
              <a:t>㉖</a:t>
            </a:r>
            <a:r>
              <a:rPr lang="nb-NO" sz="1800" b="1" dirty="0">
                <a:effectLst/>
                <a:latin typeface="Calibri" panose="020F0502020204030204" pitchFamily="34" charset="0"/>
                <a:ea typeface="Times New Roman" panose="02020603050405020304" pitchFamily="18" charset="0"/>
              </a:rPr>
              <a:t>  Tre viktige dokumenter i Foreningen FRI:</a:t>
            </a:r>
            <a:br>
              <a:rPr lang="nb-NO" sz="1800" b="1" dirty="0">
                <a:effectLst/>
                <a:latin typeface="Calibri" panose="020F0502020204030204" pitchFamily="34" charset="0"/>
                <a:ea typeface="Times New Roman" panose="02020603050405020304" pitchFamily="18" charset="0"/>
              </a:rPr>
            </a:br>
            <a:r>
              <a:rPr lang="nb-NO" sz="1800" dirty="0">
                <a:effectLst/>
                <a:latin typeface="Calibri" panose="020F0502020204030204" pitchFamily="34" charset="0"/>
                <a:ea typeface="Times New Roman" panose="02020603050405020304" pitchFamily="18" charset="0"/>
              </a:rPr>
              <a:t> </a:t>
            </a:r>
            <a:r>
              <a:rPr lang="nb-NO" sz="1800" b="1" u="sng" dirty="0">
                <a:solidFill>
                  <a:srgbClr val="0000FF"/>
                </a:solidFill>
                <a:effectLst/>
                <a:latin typeface="Calibri" panose="020F0502020204030204" pitchFamily="34" charset="0"/>
                <a:ea typeface="Times New Roman" panose="02020603050405020304" pitchFamily="18" charset="0"/>
                <a:hlinkClick r:id="rId63"/>
              </a:rPr>
              <a:t>Politisk plattform</a:t>
            </a:r>
            <a:r>
              <a:rPr lang="nb-NO" sz="1800" b="1" dirty="0">
                <a:effectLst/>
                <a:latin typeface="Calibri" panose="020F0502020204030204" pitchFamily="34" charset="0"/>
                <a:ea typeface="Times New Roman" panose="02020603050405020304" pitchFamily="18" charset="0"/>
              </a:rPr>
              <a:t>  *  </a:t>
            </a:r>
            <a:r>
              <a:rPr lang="nb-NO" sz="1800" b="1" u="sng" dirty="0">
                <a:solidFill>
                  <a:srgbClr val="0000FF"/>
                </a:solidFill>
                <a:effectLst/>
                <a:latin typeface="Calibri" panose="020F0502020204030204" pitchFamily="34" charset="0"/>
                <a:ea typeface="Times New Roman" panose="02020603050405020304" pitchFamily="18" charset="0"/>
                <a:hlinkClick r:id="rId64"/>
              </a:rPr>
              <a:t>Arbeidsprogram 2020-2022</a:t>
            </a:r>
            <a:r>
              <a:rPr lang="nb-NO" sz="1800" b="1" dirty="0">
                <a:effectLst/>
                <a:latin typeface="Calibri" panose="020F0502020204030204" pitchFamily="34" charset="0"/>
                <a:ea typeface="Times New Roman" panose="02020603050405020304" pitchFamily="18" charset="0"/>
              </a:rPr>
              <a:t>  *  </a:t>
            </a:r>
            <a:r>
              <a:rPr lang="nb-NO" sz="1800" b="1" u="sng" dirty="0">
                <a:solidFill>
                  <a:srgbClr val="0000FF"/>
                </a:solidFill>
                <a:effectLst/>
                <a:latin typeface="Calibri" panose="020F0502020204030204" pitchFamily="34" charset="0"/>
                <a:ea typeface="Times New Roman" panose="02020603050405020304" pitchFamily="18" charset="0"/>
                <a:hlinkClick r:id="rId65"/>
              </a:rPr>
              <a:t>Familiepolitisk strategi</a:t>
            </a:r>
            <a:r>
              <a:rPr lang="nb-NO" sz="1800" b="1" dirty="0">
                <a:effectLst/>
                <a:latin typeface="Calibri" panose="020F0502020204030204" pitchFamily="34" charset="0"/>
                <a:ea typeface="Times New Roman" panose="02020603050405020304" pitchFamily="18" charset="0"/>
              </a:rPr>
              <a:t> </a:t>
            </a:r>
            <a:r>
              <a:rPr lang="nb-NO" sz="1800" dirty="0">
                <a:effectLst/>
                <a:latin typeface="Calibri" panose="020F0502020204030204" pitchFamily="34" charset="0"/>
                <a:ea typeface="Times New Roman" panose="02020603050405020304" pitchFamily="18" charset="0"/>
              </a:rPr>
              <a:t>(</a:t>
            </a:r>
            <a:r>
              <a:rPr lang="nb-NO" sz="1800" dirty="0" err="1">
                <a:effectLst/>
                <a:latin typeface="Calibri" panose="020F0502020204030204" pitchFamily="34" charset="0"/>
                <a:ea typeface="Times New Roman" panose="02020603050405020304" pitchFamily="18" charset="0"/>
              </a:rPr>
              <a:t>ca</a:t>
            </a:r>
            <a:r>
              <a:rPr lang="nb-NO" sz="1800" dirty="0">
                <a:effectLst/>
                <a:latin typeface="Calibri" panose="020F0502020204030204" pitchFamily="34" charset="0"/>
                <a:ea typeface="Times New Roman" panose="02020603050405020304" pitchFamily="18" charset="0"/>
              </a:rPr>
              <a:t> 1 side).</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b="1" u="sng" dirty="0">
                <a:solidFill>
                  <a:srgbClr val="000000"/>
                </a:solidFill>
                <a:effectLst/>
                <a:latin typeface="MS Gothic" panose="020B0609070205080204" pitchFamily="49" charset="-128"/>
                <a:ea typeface="Times New Roman" panose="02020603050405020304" pitchFamily="18" charset="0"/>
                <a:cs typeface="MS Gothic" panose="020B0609070205080204" pitchFamily="49" charset="-128"/>
              </a:rPr>
              <a:t>㉗</a:t>
            </a:r>
            <a:r>
              <a:rPr lang="nb-NO" sz="1800" b="1" dirty="0">
                <a:effectLst/>
                <a:latin typeface="Calibri" panose="020F0502020204030204" pitchFamily="34" charset="0"/>
                <a:ea typeface="Times New Roman" panose="02020603050405020304" pitchFamily="18" charset="0"/>
              </a:rPr>
              <a:t> Rosa kompetanse</a:t>
            </a:r>
            <a:r>
              <a:rPr lang="nb-NO" sz="1800" dirty="0">
                <a:effectLst/>
                <a:latin typeface="Calibri" panose="020F0502020204030204" pitchFamily="34" charset="0"/>
                <a:ea typeface="Times New Roman" panose="02020603050405020304" pitchFamily="18" charset="0"/>
              </a:rPr>
              <a:t> – </a:t>
            </a:r>
            <a:r>
              <a:rPr lang="nb-NO" sz="1800" u="sng" dirty="0">
                <a:solidFill>
                  <a:srgbClr val="0000FF"/>
                </a:solidFill>
                <a:effectLst/>
                <a:latin typeface="Calibri" panose="020F0502020204030204" pitchFamily="34" charset="0"/>
                <a:ea typeface="Times New Roman" panose="02020603050405020304" pitchFamily="18" charset="0"/>
                <a:hlinkClick r:id="rId66"/>
              </a:rPr>
              <a:t>https://www.foreningenfri.no/rosa-kompetanse/</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b="1" u="sng" dirty="0">
                <a:solidFill>
                  <a:srgbClr val="000000"/>
                </a:solidFill>
                <a:effectLst/>
                <a:latin typeface="MS Gothic" panose="020B0609070205080204" pitchFamily="49" charset="-128"/>
                <a:ea typeface="Times New Roman" panose="02020603050405020304" pitchFamily="18" charset="0"/>
                <a:cs typeface="MS Gothic" panose="020B0609070205080204" pitchFamily="49" charset="-128"/>
              </a:rPr>
              <a:t>㉘</a:t>
            </a:r>
            <a:r>
              <a:rPr lang="nb-NO" sz="1800" dirty="0">
                <a:effectLst/>
                <a:latin typeface="Times New Roman" panose="02020603050405020304" pitchFamily="18" charset="0"/>
                <a:ea typeface="Times New Roman" panose="02020603050405020304" pitchFamily="18" charset="0"/>
              </a:rPr>
              <a:t> </a:t>
            </a:r>
            <a:r>
              <a:rPr lang="nb-NO" sz="1800" b="1" u="sng" dirty="0">
                <a:solidFill>
                  <a:srgbClr val="0000FF"/>
                </a:solidFill>
                <a:effectLst/>
                <a:latin typeface="Calibri" panose="020F0502020204030204" pitchFamily="34" charset="0"/>
                <a:ea typeface="Times New Roman" panose="02020603050405020304" pitchFamily="18" charset="0"/>
                <a:hlinkClick r:id="rId67"/>
              </a:rPr>
              <a:t>Lærerveiledning</a:t>
            </a:r>
            <a:r>
              <a:rPr lang="nb-NO" sz="1800" b="1" dirty="0">
                <a:effectLst/>
                <a:latin typeface="Calibri" panose="020F0502020204030204" pitchFamily="34" charset="0"/>
                <a:ea typeface="Times New Roman" panose="02020603050405020304" pitchFamily="18" charset="0"/>
              </a:rPr>
              <a:t> </a:t>
            </a:r>
            <a:r>
              <a:rPr lang="nb-NO" sz="1800" dirty="0">
                <a:effectLst/>
                <a:latin typeface="Calibri" panose="020F0502020204030204" pitchFamily="34" charset="0"/>
                <a:ea typeface="Times New Roman" panose="02020603050405020304" pitchFamily="18" charset="0"/>
              </a:rPr>
              <a:t>fra «Rosa kompetanse skole»: </a:t>
            </a:r>
            <a:r>
              <a:rPr lang="nb-NO" sz="1800" b="1" i="1" dirty="0">
                <a:effectLst/>
                <a:latin typeface="Calibri" panose="020F0502020204030204" pitchFamily="34" charset="0"/>
                <a:ea typeface="Times New Roman" panose="02020603050405020304" pitchFamily="18" charset="0"/>
              </a:rPr>
              <a:t>Undervisningsopplegg om kjønns- og seksualitetsmangfold, Trinn 1-10</a:t>
            </a:r>
            <a:r>
              <a:rPr lang="nb-NO" sz="1800" dirty="0">
                <a:effectLst/>
                <a:latin typeface="Calibri" panose="020F0502020204030204" pitchFamily="34" charset="0"/>
                <a:ea typeface="Times New Roman" panose="02020603050405020304" pitchFamily="18" charset="0"/>
              </a:rPr>
              <a:t>. Sitatene på PowerPoint-lysbildet står på side 19.</a:t>
            </a:r>
            <a:br>
              <a:rPr lang="nb-NO" sz="1800" dirty="0">
                <a:effectLst/>
                <a:latin typeface="Calibri" panose="020F0502020204030204" pitchFamily="34" charset="0"/>
                <a:ea typeface="Times New Roman" panose="02020603050405020304" pitchFamily="18" charset="0"/>
              </a:rPr>
            </a:br>
            <a:endParaRPr lang="nb-NO" sz="1800" dirty="0">
              <a:effectLst/>
              <a:latin typeface="Times New Roman" panose="02020603050405020304" pitchFamily="18" charset="0"/>
              <a:ea typeface="Times New Roman" panose="02020603050405020304" pitchFamily="18" charset="0"/>
            </a:endParaRPr>
          </a:p>
          <a:p>
            <a:r>
              <a:rPr lang="nb-NO" sz="1800" b="1" u="sng" dirty="0">
                <a:solidFill>
                  <a:srgbClr val="000000"/>
                </a:solidFill>
                <a:effectLst/>
                <a:latin typeface="MS Gothic" panose="020B0609070205080204" pitchFamily="49" charset="-128"/>
                <a:ea typeface="Times New Roman" panose="02020603050405020304" pitchFamily="18" charset="0"/>
                <a:cs typeface="MS Gothic" panose="020B0609070205080204" pitchFamily="49" charset="-128"/>
              </a:rPr>
              <a:t>㉙</a:t>
            </a:r>
            <a:r>
              <a:rPr lang="nb-NO" sz="1800" b="1" dirty="0">
                <a:effectLst/>
                <a:latin typeface="Calibri" panose="020F0502020204030204" pitchFamily="34" charset="0"/>
                <a:ea typeface="Times New Roman" panose="02020603050405020304" pitchFamily="18" charset="0"/>
              </a:rPr>
              <a:t> </a:t>
            </a:r>
            <a:r>
              <a:rPr lang="nb-NO" sz="1800" b="1" dirty="0" err="1">
                <a:effectLst/>
                <a:latin typeface="Calibri" panose="020F0502020204030204" pitchFamily="34" charset="0"/>
                <a:ea typeface="Times New Roman" panose="02020603050405020304" pitchFamily="18" charset="0"/>
              </a:rPr>
              <a:t>Pride</a:t>
            </a:r>
            <a:r>
              <a:rPr lang="nb-NO" sz="1800" b="1" dirty="0">
                <a:effectLst/>
                <a:latin typeface="Calibri" panose="020F0502020204030204" pitchFamily="34" charset="0"/>
                <a:ea typeface="Times New Roman" panose="02020603050405020304" pitchFamily="18" charset="0"/>
              </a:rPr>
              <a:t>-parader og regnbueflagg. </a:t>
            </a:r>
            <a:br>
              <a:rPr lang="nb-NO" sz="1800" b="1" dirty="0">
                <a:effectLst/>
                <a:latin typeface="Calibri" panose="020F0502020204030204" pitchFamily="34" charset="0"/>
                <a:ea typeface="Times New Roman" panose="02020603050405020304" pitchFamily="18" charset="0"/>
              </a:rPr>
            </a:br>
            <a:r>
              <a:rPr lang="nb-NO" sz="1800" dirty="0">
                <a:effectLst/>
                <a:latin typeface="Calibri" panose="020F0502020204030204" pitchFamily="34" charset="0"/>
                <a:ea typeface="Times New Roman" panose="02020603050405020304" pitchFamily="18" charset="0"/>
              </a:rPr>
              <a:t>a) To artikler i </a:t>
            </a:r>
            <a:r>
              <a:rPr lang="nb-NO" sz="1800" i="1" dirty="0">
                <a:effectLst/>
                <a:latin typeface="Calibri" panose="020F0502020204030204" pitchFamily="34" charset="0"/>
                <a:ea typeface="Times New Roman" panose="02020603050405020304" pitchFamily="18" charset="0"/>
              </a:rPr>
              <a:t>Store norske leksikon</a:t>
            </a:r>
            <a:r>
              <a:rPr lang="nb-NO" sz="1800" dirty="0">
                <a:effectLst/>
                <a:latin typeface="Calibri" panose="020F0502020204030204" pitchFamily="34" charset="0"/>
                <a:ea typeface="Times New Roman" panose="02020603050405020304" pitchFamily="18" charset="0"/>
              </a:rPr>
              <a:t> (www.snl.no): </a:t>
            </a:r>
            <a:r>
              <a:rPr lang="nb-NO" sz="1800" i="1" u="sng" dirty="0" err="1">
                <a:solidFill>
                  <a:srgbClr val="0000FF"/>
                </a:solidFill>
                <a:effectLst/>
                <a:latin typeface="Calibri" panose="020F0502020204030204" pitchFamily="34" charset="0"/>
                <a:ea typeface="Times New Roman" panose="02020603050405020304" pitchFamily="18" charset="0"/>
                <a:hlinkClick r:id="rId68"/>
              </a:rPr>
              <a:t>Pride</a:t>
            </a:r>
            <a:r>
              <a:rPr lang="nb-NO" sz="1800" dirty="0">
                <a:effectLst/>
                <a:latin typeface="Calibri" panose="020F0502020204030204" pitchFamily="34" charset="0"/>
                <a:ea typeface="Times New Roman" panose="02020603050405020304" pitchFamily="18" charset="0"/>
              </a:rPr>
              <a:t> og </a:t>
            </a:r>
            <a:r>
              <a:rPr lang="nb-NO" sz="1800" i="1" u="sng" dirty="0">
                <a:solidFill>
                  <a:srgbClr val="0000FF"/>
                </a:solidFill>
                <a:effectLst/>
                <a:latin typeface="Calibri" panose="020F0502020204030204" pitchFamily="34" charset="0"/>
                <a:ea typeface="Times New Roman" panose="02020603050405020304" pitchFamily="18" charset="0"/>
                <a:hlinkClick r:id="rId69"/>
              </a:rPr>
              <a:t>Homobevegelsen i </a:t>
            </a:r>
            <a:r>
              <a:rPr lang="nb-NO" sz="1800" i="1" u="sng" dirty="0" err="1">
                <a:solidFill>
                  <a:srgbClr val="0000FF"/>
                </a:solidFill>
                <a:effectLst/>
                <a:latin typeface="Calibri" panose="020F0502020204030204" pitchFamily="34" charset="0"/>
                <a:ea typeface="Times New Roman" panose="02020603050405020304" pitchFamily="18" charset="0"/>
                <a:hlinkClick r:id="rId69"/>
              </a:rPr>
              <a:t>Noreg</a:t>
            </a:r>
            <a:r>
              <a:rPr lang="nb-NO" sz="1800" u="sng" dirty="0">
                <a:solidFill>
                  <a:srgbClr val="0000FF"/>
                </a:solidFill>
                <a:effectLst/>
                <a:latin typeface="Calibri" panose="020F0502020204030204" pitchFamily="34" charset="0"/>
                <a:ea typeface="Times New Roman" panose="02020603050405020304" pitchFamily="18" charset="0"/>
                <a:hlinkClick r:id="rId69"/>
              </a:rPr>
              <a:t>.</a:t>
            </a:r>
            <a:r>
              <a:rPr lang="nb-NO" sz="1800"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b) Artiklene </a:t>
            </a:r>
            <a:r>
              <a:rPr lang="nb-NO" sz="1800" u="sng" dirty="0">
                <a:solidFill>
                  <a:srgbClr val="0000FF"/>
                </a:solidFill>
                <a:effectLst/>
                <a:latin typeface="Calibri" panose="020F0502020204030204" pitchFamily="34" charset="0"/>
                <a:ea typeface="Times New Roman" panose="02020603050405020304" pitchFamily="18" charset="0"/>
                <a:hlinkClick r:id="rId70"/>
              </a:rPr>
              <a:t>Ideologi på villspor</a:t>
            </a:r>
            <a:r>
              <a:rPr lang="nb-NO" sz="1800" dirty="0">
                <a:effectLst/>
                <a:latin typeface="Calibri" panose="020F0502020204030204" pitchFamily="34" charset="0"/>
                <a:ea typeface="Times New Roman" panose="02020603050405020304" pitchFamily="18" charset="0"/>
              </a:rPr>
              <a:t>, og </a:t>
            </a:r>
            <a:r>
              <a:rPr lang="nb-NO" sz="1800" u="sng" dirty="0">
                <a:solidFill>
                  <a:srgbClr val="0000FF"/>
                </a:solidFill>
                <a:effectLst/>
                <a:latin typeface="Calibri" panose="020F0502020204030204" pitchFamily="34" charset="0"/>
                <a:ea typeface="Times New Roman" panose="02020603050405020304" pitchFamily="18" charset="0"/>
                <a:hlinkClick r:id="rId71"/>
              </a:rPr>
              <a:t>Regnbueflagget - et flagg som splitter</a:t>
            </a:r>
            <a:r>
              <a:rPr lang="nb-NO" sz="1800" dirty="0">
                <a:effectLst/>
                <a:latin typeface="Calibri" panose="020F0502020204030204" pitchFamily="34" charset="0"/>
                <a:ea typeface="Times New Roman" panose="02020603050405020304" pitchFamily="18" charset="0"/>
              </a:rPr>
              <a:t>.</a:t>
            </a:r>
            <a:br>
              <a:rPr lang="nb-NO" sz="1800" dirty="0">
                <a:effectLst/>
                <a:latin typeface="Calibri" panose="020F0502020204030204" pitchFamily="34" charset="0"/>
                <a:ea typeface="Times New Roman" panose="02020603050405020304" pitchFamily="18" charset="0"/>
              </a:rPr>
            </a:br>
            <a:r>
              <a:rPr lang="nb-NO" sz="1800" dirty="0">
                <a:effectLst/>
                <a:latin typeface="Calibri" panose="020F0502020204030204" pitchFamily="34" charset="0"/>
                <a:ea typeface="Times New Roman" panose="02020603050405020304" pitchFamily="18" charset="0"/>
              </a:rPr>
              <a:t>c) Tema-arket: </a:t>
            </a:r>
            <a:r>
              <a:rPr lang="nb-NO" sz="1800" u="sng" dirty="0">
                <a:solidFill>
                  <a:srgbClr val="0000FF"/>
                </a:solidFill>
                <a:effectLst/>
                <a:latin typeface="Calibri" panose="020F0502020204030204" pitchFamily="34" charset="0"/>
                <a:ea typeface="Times New Roman" panose="02020603050405020304" pitchFamily="18" charset="0"/>
                <a:hlinkClick r:id="rId72"/>
              </a:rPr>
              <a:t>7 grunner til ikke å delta i </a:t>
            </a:r>
            <a:r>
              <a:rPr lang="nb-NO" sz="1800" u="sng" dirty="0" err="1">
                <a:solidFill>
                  <a:srgbClr val="0000FF"/>
                </a:solidFill>
                <a:effectLst/>
                <a:latin typeface="Calibri" panose="020F0502020204030204" pitchFamily="34" charset="0"/>
                <a:ea typeface="Times New Roman" panose="02020603050405020304" pitchFamily="18" charset="0"/>
                <a:hlinkClick r:id="rId72"/>
              </a:rPr>
              <a:t>Pride</a:t>
            </a:r>
            <a:r>
              <a:rPr lang="nb-NO" sz="1800" u="sng" dirty="0">
                <a:solidFill>
                  <a:srgbClr val="0000FF"/>
                </a:solidFill>
                <a:effectLst/>
                <a:latin typeface="Calibri" panose="020F0502020204030204" pitchFamily="34" charset="0"/>
                <a:ea typeface="Times New Roman" panose="02020603050405020304" pitchFamily="18" charset="0"/>
                <a:hlinkClick r:id="rId72"/>
              </a:rPr>
              <a:t>-parader</a:t>
            </a:r>
            <a:r>
              <a:rPr lang="nb-NO" sz="1800" dirty="0">
                <a:effectLst/>
                <a:latin typeface="Calibri" panose="020F0502020204030204" pitchFamily="34" charset="0"/>
                <a:ea typeface="Times New Roman" panose="02020603050405020304" pitchFamily="18" charset="0"/>
              </a:rPr>
              <a:t>.</a:t>
            </a:r>
            <a:endParaRPr lang="nb-NO" sz="1800" dirty="0">
              <a:effectLst/>
              <a:latin typeface="Times New Roman" panose="02020603050405020304" pitchFamily="18" charset="0"/>
              <a:ea typeface="Times New Roman" panose="02020603050405020304" pitchFamily="18" charset="0"/>
            </a:endParaRPr>
          </a:p>
          <a:p>
            <a:r>
              <a:rPr lang="nb-NO" sz="1800" u="none" strike="noStrike" dirty="0">
                <a:solidFill>
                  <a:srgbClr val="0000FF"/>
                </a:solidFill>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b="1" u="sng" dirty="0">
                <a:solidFill>
                  <a:srgbClr val="000000"/>
                </a:solidFill>
                <a:effectLst/>
                <a:latin typeface="MS Gothic" panose="020B0609070205080204" pitchFamily="49" charset="-128"/>
                <a:ea typeface="Times New Roman" panose="02020603050405020304" pitchFamily="18" charset="0"/>
                <a:cs typeface="MS Gothic" panose="020B0609070205080204" pitchFamily="49" charset="-128"/>
              </a:rPr>
              <a:t>㉚</a:t>
            </a:r>
            <a:r>
              <a:rPr lang="nb-NO" sz="1800" dirty="0">
                <a:effectLst/>
                <a:latin typeface="Times New Roman" panose="02020603050405020304" pitchFamily="18" charset="0"/>
                <a:ea typeface="Times New Roman" panose="02020603050405020304" pitchFamily="18" charset="0"/>
              </a:rPr>
              <a:t> </a:t>
            </a:r>
            <a:r>
              <a:rPr lang="nb-NO" sz="1800" b="1" dirty="0">
                <a:effectLst/>
                <a:latin typeface="Calibri" panose="020F0502020204030204" pitchFamily="34" charset="0"/>
                <a:ea typeface="Times New Roman" panose="02020603050405020304" pitchFamily="18" charset="0"/>
              </a:rPr>
              <a:t>Andre regnbueflagg</a:t>
            </a:r>
            <a:endParaRPr lang="nb-NO" sz="1800" dirty="0">
              <a:effectLst/>
              <a:latin typeface="Times New Roman" panose="02020603050405020304" pitchFamily="18" charset="0"/>
              <a:ea typeface="Times New Roman" panose="02020603050405020304" pitchFamily="18" charset="0"/>
            </a:endParaRPr>
          </a:p>
          <a:p>
            <a:pPr>
              <a:spcAft>
                <a:spcPts val="1000"/>
              </a:spcAft>
            </a:pPr>
            <a:r>
              <a:rPr lang="nb-NO" sz="1800" b="1" i="0" dirty="0">
                <a:solidFill>
                  <a:srgbClr val="1F497D"/>
                </a:solidFill>
                <a:effectLst/>
                <a:latin typeface="Times New Roman" panose="02020603050405020304" pitchFamily="18" charset="0"/>
                <a:ea typeface="Times New Roman" panose="02020603050405020304" pitchFamily="18" charset="0"/>
              </a:rPr>
              <a:t>ICA-alliansens logo 1925-2001</a:t>
            </a:r>
            <a:endParaRPr lang="nb-NO" sz="1800" i="1" dirty="0">
              <a:solidFill>
                <a:srgbClr val="1F497D"/>
              </a:solidFill>
              <a:effectLst/>
              <a:latin typeface="Times New Roman" panose="02020603050405020304" pitchFamily="18" charset="0"/>
              <a:ea typeface="Times New Roman" panose="02020603050405020304" pitchFamily="18" charset="0"/>
            </a:endParaRPr>
          </a:p>
          <a:p>
            <a:r>
              <a:rPr lang="nb-NO" dirty="0">
                <a:effectLst/>
                <a:latin typeface="Calibri" panose="020F0502020204030204" pitchFamily="34" charset="0"/>
              </a:rPr>
              <a:t>Regnbueflagget med 7 farger ble brukt som logo for den internasjonale Coop-alliansen (ICA) fra 1925 til 2001. Da LHBT-bevegelsen begynte å bruke det samme flagget i 1978 (først med 8 farger, deretter 6), førte det etter hvert til kommunikasjons-utfordringer for ICA. De endret derfor logoen sin i 2001.  </a:t>
            </a:r>
            <a:r>
              <a:rPr lang="nb-NO" sz="1800"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b="1" dirty="0">
                <a:effectLst/>
                <a:latin typeface="Calibri" panose="020F0502020204030204" pitchFamily="34" charset="0"/>
                <a:ea typeface="Times New Roman" panose="02020603050405020304" pitchFamily="18" charset="0"/>
              </a:rPr>
              <a:t>LINKER til ulike regnbueflagg og deres historie:</a:t>
            </a:r>
            <a:br>
              <a:rPr lang="nb-NO" sz="1800" b="1" dirty="0">
                <a:effectLst/>
                <a:latin typeface="Calibri" panose="020F0502020204030204" pitchFamily="34" charset="0"/>
                <a:ea typeface="Times New Roman" panose="02020603050405020304" pitchFamily="18" charset="0"/>
              </a:rPr>
            </a:br>
            <a:r>
              <a:rPr lang="nb-NO" sz="1800" dirty="0">
                <a:effectLst/>
                <a:latin typeface="Calibri" panose="020F0502020204030204" pitchFamily="34" charset="0"/>
                <a:ea typeface="Times New Roman" panose="02020603050405020304" pitchFamily="18" charset="0"/>
              </a:rPr>
              <a:t>a) </a:t>
            </a:r>
            <a:r>
              <a:rPr lang="nb-NO" sz="1800" u="sng" dirty="0">
                <a:solidFill>
                  <a:srgbClr val="0000FF"/>
                </a:solidFill>
                <a:effectLst/>
                <a:latin typeface="Calibri" panose="020F0502020204030204" pitchFamily="34" charset="0"/>
                <a:ea typeface="Times New Roman" panose="02020603050405020304" pitchFamily="18" charset="0"/>
                <a:hlinkClick r:id="rId73"/>
              </a:rPr>
              <a:t>https://en.wikipedia.org/wiki/International_Co-operative_Alliance#The_flag</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b) </a:t>
            </a:r>
            <a:r>
              <a:rPr lang="nb-NO" sz="1800" u="sng" dirty="0">
                <a:solidFill>
                  <a:srgbClr val="0000FF"/>
                </a:solidFill>
                <a:effectLst/>
                <a:latin typeface="Calibri" panose="020F0502020204030204" pitchFamily="34" charset="0"/>
                <a:ea typeface="Times New Roman" panose="02020603050405020304" pitchFamily="18" charset="0"/>
                <a:hlinkClick r:id="rId74"/>
              </a:rPr>
              <a:t>https://en.wikipedia.org/wiki/Rainbow_flag#Cooperative_movement_(1921)</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c) </a:t>
            </a:r>
            <a:r>
              <a:rPr lang="nb-NO" sz="1800" u="sng" dirty="0">
                <a:solidFill>
                  <a:srgbClr val="0000FF"/>
                </a:solidFill>
                <a:effectLst/>
                <a:latin typeface="Calibri" panose="020F0502020204030204" pitchFamily="34" charset="0"/>
                <a:ea typeface="Times New Roman" panose="02020603050405020304" pitchFamily="18" charset="0"/>
                <a:hlinkClick r:id="rId75"/>
              </a:rPr>
              <a:t>https://no.wikipedia.org/wiki/Regnbueflagg</a:t>
            </a:r>
            <a:r>
              <a:rPr lang="nb-NO" sz="1800" b="1" dirty="0">
                <a:effectLst/>
                <a:latin typeface="Calibri" panose="020F0502020204030204" pitchFamily="34" charset="0"/>
                <a:ea typeface="Times New Roman" panose="02020603050405020304" pitchFamily="18" charset="0"/>
              </a:rPr>
              <a:t> </a:t>
            </a:r>
            <a:br>
              <a:rPr lang="nb-NO" sz="1800" b="1" dirty="0">
                <a:effectLst/>
                <a:latin typeface="Calibri" panose="020F0502020204030204" pitchFamily="34" charset="0"/>
                <a:ea typeface="Times New Roman" panose="02020603050405020304" pitchFamily="18" charset="0"/>
              </a:rPr>
            </a:br>
            <a:endParaRPr lang="nb-NO" dirty="0"/>
          </a:p>
        </p:txBody>
      </p:sp>
      <p:sp>
        <p:nvSpPr>
          <p:cNvPr id="4" name="Plassholder for topptekst 3"/>
          <p:cNvSpPr>
            <a:spLocks noGrp="1"/>
          </p:cNvSpPr>
          <p:nvPr>
            <p:ph type="hdr" sz="quarter"/>
          </p:nvPr>
        </p:nvSpPr>
        <p:spPr/>
        <p:txBody>
          <a:bodyPr/>
          <a:lstStyle/>
          <a:p>
            <a:r>
              <a:rPr lang="nb-NO"/>
              <a:t>"SAMLIVSREVOLUSJON - Tro, kjønn og samlivsetikk"</a:t>
            </a:r>
          </a:p>
        </p:txBody>
      </p:sp>
      <p:sp>
        <p:nvSpPr>
          <p:cNvPr id="5" name="Plassholder for bunntekst 4"/>
          <p:cNvSpPr>
            <a:spLocks noGrp="1"/>
          </p:cNvSpPr>
          <p:nvPr>
            <p:ph type="ftr" sz="quarter" idx="4"/>
          </p:nvPr>
        </p:nvSpPr>
        <p:spPr/>
        <p:txBody>
          <a:bodyPr/>
          <a:lstStyle/>
          <a:p>
            <a:endParaRPr lang="nb-NO"/>
          </a:p>
        </p:txBody>
      </p:sp>
      <p:sp>
        <p:nvSpPr>
          <p:cNvPr id="6" name="Plassholder for lysbildenummer 5"/>
          <p:cNvSpPr>
            <a:spLocks noGrp="1"/>
          </p:cNvSpPr>
          <p:nvPr>
            <p:ph type="sldNum" sz="quarter" idx="5"/>
          </p:nvPr>
        </p:nvSpPr>
        <p:spPr/>
        <p:txBody>
          <a:bodyPr/>
          <a:lstStyle/>
          <a:p>
            <a:fld id="{C8593401-7213-4FA8-8723-86291B2E8693}" type="slidenum">
              <a:rPr lang="nb-NO" smtClean="0"/>
              <a:t>16</a:t>
            </a:fld>
            <a:endParaRPr lang="nb-NO"/>
          </a:p>
        </p:txBody>
      </p:sp>
    </p:spTree>
    <p:extLst>
      <p:ext uri="{BB962C8B-B14F-4D97-AF65-F5344CB8AC3E}">
        <p14:creationId xmlns:p14="http://schemas.microsoft.com/office/powerpoint/2010/main" val="3745451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93777" defTabSz="950976">
              <a:defRPr/>
            </a:pPr>
            <a:r>
              <a:rPr lang="nb-NO" sz="1900" b="1" i="1" dirty="0">
                <a:latin typeface="Calibri" panose="020F0502020204030204" pitchFamily="34" charset="0"/>
                <a:ea typeface="Times New Roman" panose="02020603050405020304" pitchFamily="18" charset="0"/>
              </a:rPr>
              <a:t>NB: </a:t>
            </a:r>
            <a:r>
              <a:rPr lang="nb-NO" sz="1900" i="1" dirty="0">
                <a:latin typeface="Calibri" panose="020F0502020204030204" pitchFamily="34" charset="0"/>
                <a:ea typeface="Times New Roman" panose="02020603050405020304" pitchFamily="18" charset="0"/>
              </a:rPr>
              <a:t>I kommentarfeltet under det siste lysbildet i denne PowerPoint-presentasjonen ligger alle fotnotene som man finner i kommentarene under hvert lysbilde. Alle disse kommentarene er for øvrig samlet i et eget dokument som man finner på Samlivsbanken.no med tittelen «</a:t>
            </a:r>
            <a:r>
              <a:rPr lang="nb-NO" sz="1900" b="1" i="1" dirty="0">
                <a:latin typeface="Calibri" panose="020F0502020204030204" pitchFamily="34" charset="0"/>
                <a:ea typeface="Times New Roman" panose="02020603050405020304" pitchFamily="18" charset="0"/>
              </a:rPr>
              <a:t>Detaljert bakgrunnsstoff</a:t>
            </a:r>
            <a:r>
              <a:rPr lang="nb-NO" sz="1900" i="1" dirty="0">
                <a:latin typeface="Calibri" panose="020F0502020204030204" pitchFamily="34" charset="0"/>
                <a:ea typeface="Times New Roman" panose="02020603050405020304" pitchFamily="18" charset="0"/>
              </a:rPr>
              <a:t>».</a:t>
            </a:r>
          </a:p>
          <a:p>
            <a:pPr marL="93777"/>
            <a:endParaRPr lang="nb-NO" sz="1900" b="1" dirty="0">
              <a:latin typeface="Calibri" panose="020F0502020204030204" pitchFamily="34" charset="0"/>
              <a:ea typeface="Times New Roman" panose="02020603050405020304" pitchFamily="18" charset="0"/>
            </a:endParaRPr>
          </a:p>
          <a:p>
            <a:pPr marL="93777"/>
            <a:r>
              <a:rPr lang="nb-NO" sz="100" b="1" dirty="0">
                <a:latin typeface="Calibri" panose="020F0502020204030204" pitchFamily="34" charset="0"/>
                <a:ea typeface="Times New Roman" panose="02020603050405020304" pitchFamily="18" charset="0"/>
              </a:rPr>
              <a:t>EN LITEN ORDLISTE</a:t>
            </a:r>
            <a:endParaRPr lang="nb-NO" sz="100" dirty="0">
              <a:latin typeface="Times New Roman" panose="02020603050405020304" pitchFamily="18" charset="0"/>
              <a:ea typeface="Times New Roman" panose="02020603050405020304" pitchFamily="18" charset="0"/>
            </a:endParaRPr>
          </a:p>
          <a:p>
            <a:pPr marL="93777"/>
            <a:r>
              <a:rPr lang="nb-NO" sz="1900" b="1"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I den første fotnoten finnes det linker til ordlister som forklarer flere ord og begreper. </a:t>
            </a:r>
            <a:r>
              <a:rPr lang="nb-NO" sz="1900" dirty="0">
                <a:latin typeface="Calibri" panose="020F0502020204030204" pitchFamily="34" charset="0"/>
                <a:ea typeface="Times New Roman" panose="02020603050405020304" pitchFamily="18" charset="0"/>
                <a:cs typeface="Calibri" panose="020F0502020204030204" pitchFamily="34" charset="0"/>
                <a:sym typeface="Wingdings 2" panose="05020102010507070707" pitchFamily="18" charset="2"/>
              </a:rPr>
              <a:t></a:t>
            </a:r>
            <a:r>
              <a:rPr lang="nb-NO" sz="1900" dirty="0">
                <a:latin typeface="Calibri" panose="020F0502020204030204" pitchFamily="34" charset="0"/>
                <a:ea typeface="Times New Roman" panose="02020603050405020304" pitchFamily="18" charset="0"/>
              </a:rPr>
              <a:t> (Ordforklaringene i denne lista er for det meste i tråd med det </a:t>
            </a:r>
            <a:r>
              <a:rPr lang="nb-NO" sz="1900" dirty="0" err="1">
                <a:latin typeface="Calibri" panose="020F0502020204030204" pitchFamily="34" charset="0"/>
                <a:ea typeface="Times New Roman" panose="02020603050405020304" pitchFamily="18" charset="0"/>
              </a:rPr>
              <a:t>Bufdir</a:t>
            </a:r>
            <a:r>
              <a:rPr lang="nb-NO" sz="1900" dirty="0">
                <a:latin typeface="Calibri" panose="020F0502020204030204" pitchFamily="34" charset="0"/>
                <a:ea typeface="Times New Roman" panose="02020603050405020304" pitchFamily="18" charset="0"/>
              </a:rPr>
              <a:t> og andre kommuniserer.) </a:t>
            </a:r>
            <a:endParaRPr lang="nb-NO" sz="1900" dirty="0">
              <a:latin typeface="Times New Roman" panose="02020603050405020304" pitchFamily="18" charset="0"/>
              <a:ea typeface="Times New Roman" panose="02020603050405020304" pitchFamily="18" charset="0"/>
            </a:endParaRPr>
          </a:p>
          <a:p>
            <a:pPr marL="93777"/>
            <a:r>
              <a:rPr lang="nb-NO" sz="1900" b="1"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pPr marL="93777"/>
            <a:r>
              <a:rPr lang="nb-NO" sz="1900" b="1" dirty="0">
                <a:latin typeface="Calibri" panose="020F0502020204030204" pitchFamily="34" charset="0"/>
                <a:ea typeface="Times New Roman" panose="02020603050405020304" pitchFamily="18" charset="0"/>
              </a:rPr>
              <a:t>1. Seksuell orientering/legning </a:t>
            </a:r>
            <a:r>
              <a:rPr lang="nb-NO" sz="1900" dirty="0">
                <a:latin typeface="Calibri" panose="020F0502020204030204" pitchFamily="34" charset="0"/>
                <a:ea typeface="Times New Roman" panose="02020603050405020304" pitchFamily="18" charset="0"/>
              </a:rPr>
              <a:t>handler om hvem man blir seksuelt tiltrukket av og forelsket i.</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pPr marL="93777"/>
            <a:r>
              <a:rPr lang="nb-NO" sz="1900" b="1" dirty="0">
                <a:latin typeface="Calibri" panose="020F0502020204030204" pitchFamily="34" charset="0"/>
                <a:ea typeface="Times New Roman" panose="02020603050405020304" pitchFamily="18" charset="0"/>
              </a:rPr>
              <a:t>2. Kjønnsidentitet: </a:t>
            </a:r>
            <a:r>
              <a:rPr lang="nb-NO" sz="1900" dirty="0">
                <a:latin typeface="Calibri" panose="020F0502020204030204" pitchFamily="34" charset="0"/>
                <a:ea typeface="Times New Roman" panose="02020603050405020304" pitchFamily="18" charset="0"/>
              </a:rPr>
              <a:t>En persons selvopplevde kjønn, altså hva vedkommende føler seg som og definerer seg som, ofte uavhengig av kroppen: kvinne, mann, både kvinne og mann, eller ingen av delene.</a:t>
            </a:r>
            <a:endParaRPr lang="nb-NO" sz="1900" dirty="0">
              <a:latin typeface="Times New Roman" panose="02020603050405020304" pitchFamily="18" charset="0"/>
              <a:ea typeface="Times New Roman" panose="02020603050405020304" pitchFamily="18" charset="0"/>
            </a:endParaRPr>
          </a:p>
          <a:p>
            <a:pPr marL="93777"/>
            <a:r>
              <a:rPr lang="nb-NO" sz="1900" b="1"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3. Kjønnsuttrykk: </a:t>
            </a:r>
            <a:r>
              <a:rPr lang="nb-NO" sz="1900" dirty="0">
                <a:latin typeface="Calibri" panose="020F0502020204030204" pitchFamily="34" charset="0"/>
                <a:ea typeface="Times New Roman" panose="02020603050405020304" pitchFamily="18" charset="0"/>
              </a:rPr>
              <a:t>Måten man uttrykker sitt kjønn på gjennom f.eks. klær, kroppsspråk, frisyre, stemme og sosial atferd.</a:t>
            </a:r>
          </a:p>
          <a:p>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4. Skeiv / </a:t>
            </a:r>
            <a:r>
              <a:rPr lang="nb-NO" sz="1900" b="1" dirty="0" err="1">
                <a:latin typeface="Calibri" panose="020F0502020204030204" pitchFamily="34" charset="0"/>
                <a:ea typeface="Times New Roman" panose="02020603050405020304" pitchFamily="18" charset="0"/>
              </a:rPr>
              <a:t>Queer</a:t>
            </a:r>
            <a:r>
              <a:rPr lang="nb-NO" sz="1900" b="1" dirty="0">
                <a:latin typeface="Calibri" panose="020F0502020204030204" pitchFamily="34" charset="0"/>
                <a:ea typeface="Times New Roman" panose="02020603050405020304" pitchFamily="18" charset="0"/>
              </a:rPr>
              <a:t>: </a:t>
            </a:r>
            <a:r>
              <a:rPr lang="nb-NO" sz="1900" dirty="0">
                <a:latin typeface="Calibri" panose="020F0502020204030204" pitchFamily="34" charset="0"/>
                <a:ea typeface="Times New Roman" panose="02020603050405020304" pitchFamily="18" charset="0"/>
              </a:rPr>
              <a:t>En samlebetegnelse på seksuelle orienteringer, kjønnsidentiteter og kjønnsuttrykk som bryter med tradisjonelle normer for kjønn, seksualitet og samliv. Mange bruker "skeiv" som et synonym til LHBT. For andre er «skeiv» en identitet som utfordrer og overskrider kategoriene heterofil, lesbisk, homofil og bifil, f.eks. at de opplever å ikke passe inn i samfunnets inndeling av mennesker i to kjønn.</a:t>
            </a:r>
          </a:p>
          <a:p>
            <a:endParaRPr lang="nb-NO" sz="1900" b="1"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5. Bifil / Biseksuell: </a:t>
            </a:r>
            <a:r>
              <a:rPr lang="nb-NO" sz="1900" dirty="0">
                <a:latin typeface="Calibri" panose="020F0502020204030204" pitchFamily="34" charset="0"/>
                <a:ea typeface="Times New Roman" panose="02020603050405020304" pitchFamily="18" charset="0"/>
              </a:rPr>
              <a:t>En person som tiltrekkes av både menn og kvinner.</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6. Transperson: </a:t>
            </a:r>
            <a:r>
              <a:rPr lang="nb-NO" sz="1900" dirty="0">
                <a:latin typeface="Calibri" panose="020F0502020204030204" pitchFamily="34" charset="0"/>
                <a:ea typeface="Times New Roman" panose="02020603050405020304" pitchFamily="18" charset="0"/>
              </a:rPr>
              <a:t>En person som helt eller delvis ikke identifiserer seg med det biologiske kjønnet en er født med. Man sier ofte at personen opplever kjønnsinkongruens: Det er ikke samsvar (kongruens) mellom følelser og kropp.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7. LHBT:</a:t>
            </a:r>
            <a:r>
              <a:rPr lang="nb-NO" sz="1900" dirty="0">
                <a:latin typeface="Calibri" panose="020F0502020204030204" pitchFamily="34" charset="0"/>
                <a:ea typeface="Times New Roman" panose="02020603050405020304" pitchFamily="18" charset="0"/>
              </a:rPr>
              <a:t> E</a:t>
            </a:r>
            <a:r>
              <a:rPr lang="nb-NO" sz="1900" dirty="0">
                <a:solidFill>
                  <a:srgbClr val="212529"/>
                </a:solidFill>
                <a:latin typeface="Calibri" panose="020F0502020204030204" pitchFamily="34" charset="0"/>
                <a:ea typeface="Times New Roman" panose="02020603050405020304" pitchFamily="18" charset="0"/>
              </a:rPr>
              <a:t>n forkortelse for </a:t>
            </a:r>
            <a:r>
              <a:rPr lang="nb-NO" sz="1900" b="1" dirty="0">
                <a:solidFill>
                  <a:srgbClr val="212529"/>
                </a:solidFill>
                <a:latin typeface="Calibri" panose="020F0502020204030204" pitchFamily="34" charset="0"/>
                <a:ea typeface="Times New Roman" panose="02020603050405020304" pitchFamily="18" charset="0"/>
              </a:rPr>
              <a:t>L</a:t>
            </a:r>
            <a:r>
              <a:rPr lang="nb-NO" sz="1900" dirty="0">
                <a:solidFill>
                  <a:srgbClr val="212529"/>
                </a:solidFill>
                <a:latin typeface="Calibri" panose="020F0502020204030204" pitchFamily="34" charset="0"/>
                <a:ea typeface="Times New Roman" panose="02020603050405020304" pitchFamily="18" charset="0"/>
              </a:rPr>
              <a:t>esbiske, </a:t>
            </a:r>
            <a:r>
              <a:rPr lang="nb-NO" sz="1900" b="1" dirty="0">
                <a:solidFill>
                  <a:srgbClr val="212529"/>
                </a:solidFill>
                <a:latin typeface="Calibri" panose="020F0502020204030204" pitchFamily="34" charset="0"/>
                <a:ea typeface="Times New Roman" panose="02020603050405020304" pitchFamily="18" charset="0"/>
              </a:rPr>
              <a:t>H</a:t>
            </a:r>
            <a:r>
              <a:rPr lang="nb-NO" sz="1900" dirty="0">
                <a:solidFill>
                  <a:srgbClr val="212529"/>
                </a:solidFill>
                <a:latin typeface="Calibri" panose="020F0502020204030204" pitchFamily="34" charset="0"/>
                <a:ea typeface="Times New Roman" panose="02020603050405020304" pitchFamily="18" charset="0"/>
              </a:rPr>
              <a:t>omofile, </a:t>
            </a:r>
            <a:r>
              <a:rPr lang="nb-NO" sz="1900" b="1" dirty="0">
                <a:solidFill>
                  <a:srgbClr val="212529"/>
                </a:solidFill>
                <a:latin typeface="Calibri" panose="020F0502020204030204" pitchFamily="34" charset="0"/>
                <a:ea typeface="Times New Roman" panose="02020603050405020304" pitchFamily="18" charset="0"/>
              </a:rPr>
              <a:t>B</a:t>
            </a:r>
            <a:r>
              <a:rPr lang="nb-NO" sz="1900" dirty="0">
                <a:solidFill>
                  <a:srgbClr val="212529"/>
                </a:solidFill>
                <a:latin typeface="Calibri" panose="020F0502020204030204" pitchFamily="34" charset="0"/>
                <a:ea typeface="Times New Roman" panose="02020603050405020304" pitchFamily="18" charset="0"/>
              </a:rPr>
              <a:t>ifile og </a:t>
            </a:r>
            <a:r>
              <a:rPr lang="nb-NO" sz="1900" b="1" dirty="0">
                <a:solidFill>
                  <a:srgbClr val="212529"/>
                </a:solidFill>
                <a:latin typeface="Calibri" panose="020F0502020204030204" pitchFamily="34" charset="0"/>
                <a:ea typeface="Times New Roman" panose="02020603050405020304" pitchFamily="18" charset="0"/>
              </a:rPr>
              <a:t>T</a:t>
            </a:r>
            <a:r>
              <a:rPr lang="nb-NO" sz="1900" dirty="0">
                <a:solidFill>
                  <a:srgbClr val="212529"/>
                </a:solidFill>
                <a:latin typeface="Calibri" panose="020F0502020204030204" pitchFamily="34" charset="0"/>
                <a:ea typeface="Times New Roman" panose="02020603050405020304" pitchFamily="18" charset="0"/>
              </a:rPr>
              <a:t>ranspersoner. Forkortelsen kan også brukes med flere bokstaver, f.eks. I (</a:t>
            </a:r>
            <a:r>
              <a:rPr lang="nb-NO" sz="1900" dirty="0" err="1">
                <a:solidFill>
                  <a:srgbClr val="212529"/>
                </a:solidFill>
                <a:latin typeface="Calibri" panose="020F0502020204030204" pitchFamily="34" charset="0"/>
                <a:ea typeface="Times New Roman" panose="02020603050405020304" pitchFamily="18" charset="0"/>
              </a:rPr>
              <a:t>interkjønn</a:t>
            </a:r>
            <a:r>
              <a:rPr lang="nb-NO" sz="1900" dirty="0">
                <a:solidFill>
                  <a:srgbClr val="212529"/>
                </a:solidFill>
                <a:latin typeface="Calibri" panose="020F0502020204030204" pitchFamily="34" charset="0"/>
                <a:ea typeface="Times New Roman" panose="02020603050405020304" pitchFamily="18" charset="0"/>
              </a:rPr>
              <a:t>) og Q (</a:t>
            </a:r>
            <a:r>
              <a:rPr lang="nb-NO" sz="1900" dirty="0" err="1">
                <a:solidFill>
                  <a:srgbClr val="212529"/>
                </a:solidFill>
                <a:latin typeface="Calibri" panose="020F0502020204030204" pitchFamily="34" charset="0"/>
                <a:ea typeface="Times New Roman" panose="02020603050405020304" pitchFamily="18" charset="0"/>
              </a:rPr>
              <a:t>Queer</a:t>
            </a:r>
            <a:r>
              <a:rPr lang="nb-NO" sz="1900" dirty="0">
                <a:solidFill>
                  <a:srgbClr val="212529"/>
                </a:solidFill>
                <a:latin typeface="Calibri" panose="020F0502020204030204" pitchFamily="34" charset="0"/>
                <a:ea typeface="Times New Roman" panose="02020603050405020304" pitchFamily="18" charset="0"/>
              </a:rPr>
              <a:t>, skeiv), og også med et plusstegn: LHBT+. Dette angir at forkortelsen omfatter flere grupper enn bokstavene signaliserer. På engelsk bruker man bokstaven G (</a:t>
            </a:r>
            <a:r>
              <a:rPr lang="nb-NO" sz="1900" dirty="0" err="1">
                <a:solidFill>
                  <a:srgbClr val="212529"/>
                </a:solidFill>
                <a:latin typeface="Calibri" panose="020F0502020204030204" pitchFamily="34" charset="0"/>
                <a:ea typeface="Times New Roman" panose="02020603050405020304" pitchFamily="18" charset="0"/>
              </a:rPr>
              <a:t>Gay</a:t>
            </a:r>
            <a:r>
              <a:rPr lang="nb-NO" sz="1900" dirty="0">
                <a:solidFill>
                  <a:srgbClr val="212529"/>
                </a:solidFill>
                <a:latin typeface="Calibri" panose="020F0502020204030204" pitchFamily="34" charset="0"/>
                <a:ea typeface="Times New Roman" panose="02020603050405020304" pitchFamily="18" charset="0"/>
              </a:rPr>
              <a:t>) i stedet for H.</a:t>
            </a:r>
            <a:br>
              <a:rPr lang="nb-NO" sz="1900" dirty="0">
                <a:solidFill>
                  <a:srgbClr val="212529"/>
                </a:solidFill>
                <a:latin typeface="Calibri" panose="020F0502020204030204" pitchFamily="34" charset="0"/>
                <a:ea typeface="Times New Roman" panose="02020603050405020304" pitchFamily="18" charset="0"/>
              </a:rPr>
            </a:b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8. </a:t>
            </a:r>
            <a:r>
              <a:rPr lang="nb-NO" sz="1900" b="1" dirty="0" err="1">
                <a:latin typeface="Calibri" panose="020F0502020204030204" pitchFamily="34" charset="0"/>
                <a:ea typeface="Times New Roman" panose="02020603050405020304" pitchFamily="18" charset="0"/>
              </a:rPr>
              <a:t>Interkjønn</a:t>
            </a:r>
            <a:r>
              <a:rPr lang="nb-NO" sz="1900" b="1" dirty="0">
                <a:latin typeface="Calibri" panose="020F0502020204030204" pitchFamily="34" charset="0"/>
                <a:ea typeface="Times New Roman" panose="02020603050405020304" pitchFamily="18" charset="0"/>
              </a:rPr>
              <a:t> / intersex: </a:t>
            </a:r>
            <a:r>
              <a:rPr lang="nb-NO" sz="1900" dirty="0">
                <a:latin typeface="Calibri" panose="020F0502020204030204" pitchFamily="34" charset="0"/>
                <a:ea typeface="Times New Roman" panose="02020603050405020304" pitchFamily="18" charset="0"/>
              </a:rPr>
              <a:t>Et barn som blir født med kjønnsorganer som gjør det vanskelig å avgjøre om barnet er gutt eller jente. </a:t>
            </a:r>
            <a:r>
              <a:rPr lang="nb-NO" sz="19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nb-NO" sz="1900" dirty="0">
                <a:latin typeface="Calibri" panose="020F0502020204030204" pitchFamily="34" charset="0"/>
                <a:ea typeface="Times New Roman" panose="02020603050405020304" pitchFamily="18" charset="0"/>
              </a:rPr>
              <a:t>I Norge gjelder det 10-15 nyfødte barn i året. </a:t>
            </a:r>
            <a:br>
              <a:rPr lang="nb-NO" sz="1900" dirty="0">
                <a:latin typeface="Calibri" panose="020F0502020204030204" pitchFamily="34" charset="0"/>
                <a:ea typeface="Times New Roman" panose="02020603050405020304" pitchFamily="18" charset="0"/>
              </a:rPr>
            </a:b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9. </a:t>
            </a:r>
            <a:r>
              <a:rPr lang="nb-NO" sz="1900" b="1" dirty="0" err="1">
                <a:latin typeface="Calibri" panose="020F0502020204030204" pitchFamily="34" charset="0"/>
                <a:ea typeface="Times New Roman" panose="02020603050405020304" pitchFamily="18" charset="0"/>
              </a:rPr>
              <a:t>Panfil</a:t>
            </a:r>
            <a:r>
              <a:rPr lang="nb-NO" sz="1900" b="1" dirty="0">
                <a:latin typeface="Calibri" panose="020F0502020204030204" pitchFamily="34" charset="0"/>
                <a:ea typeface="Times New Roman" panose="02020603050405020304" pitchFamily="18" charset="0"/>
              </a:rPr>
              <a:t> / panseksuell: </a:t>
            </a:r>
            <a:r>
              <a:rPr lang="nb-NO" sz="1900" dirty="0">
                <a:latin typeface="Calibri" panose="020F0502020204030204" pitchFamily="34" charset="0"/>
                <a:ea typeface="Times New Roman" panose="02020603050405020304" pitchFamily="18" charset="0"/>
              </a:rPr>
              <a:t>En person som kan føle seg tiltrukket av og forelske seg i personer uavhengig av kjønn og kropp. Begrepet overlapper delvis med «bifil».</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10. Polyamorøse forhold / Polyamori: </a:t>
            </a:r>
            <a:r>
              <a:rPr lang="nb-NO" sz="1900" dirty="0">
                <a:solidFill>
                  <a:srgbClr val="212529"/>
                </a:solidFill>
                <a:latin typeface="Calibri" panose="020F0502020204030204" pitchFamily="34" charset="0"/>
                <a:ea typeface="Times New Roman" panose="02020603050405020304" pitchFamily="18" charset="0"/>
                <a:cs typeface="Times New Roman" panose="02020603050405020304" pitchFamily="18" charset="0"/>
              </a:rPr>
              <a:t>Forpliktende kjærlighetsforhold som inkluderer mer enn to personer. Et polyamorøst forhold kan bestå av bare kvinner, bare menn, eller begge kjønn (eller «alle kjønn» som noen vil si).</a:t>
            </a:r>
            <a:endParaRPr lang="nb-NO" sz="1900" dirty="0">
              <a:latin typeface="Times New Roman" panose="02020603050405020304" pitchFamily="18" charset="0"/>
              <a:ea typeface="Times New Roman" panose="02020603050405020304" pitchFamily="18" charset="0"/>
            </a:endParaRPr>
          </a:p>
          <a:p>
            <a:r>
              <a:rPr lang="nb-NO" sz="1900" dirty="0">
                <a:solidFill>
                  <a:srgbClr val="212529"/>
                </a:solidFill>
                <a:latin typeface="Calibri" panose="020F0502020204030204" pitchFamily="34" charset="0"/>
                <a:ea typeface="Times New Roman" panose="02020603050405020304" pitchFamily="18" charset="0"/>
                <a:cs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a:t>
            </a:r>
            <a:r>
              <a:rPr lang="nb-NO" sz="1900" b="1" dirty="0">
                <a:solidFill>
                  <a:srgbClr val="212529"/>
                </a:solidFill>
                <a:latin typeface="Calibri" panose="020F0502020204030204" pitchFamily="34" charset="0"/>
                <a:ea typeface="Times New Roman" panose="02020603050405020304" pitchFamily="18" charset="0"/>
                <a:cs typeface="Times New Roman" panose="02020603050405020304" pitchFamily="18" charset="0"/>
              </a:rPr>
              <a:t> Juridisk kjønn:</a:t>
            </a:r>
            <a:r>
              <a:rPr lang="nb-NO" sz="1900" dirty="0">
                <a:solidFill>
                  <a:srgbClr val="212529"/>
                </a:solidFill>
                <a:latin typeface="Calibri" panose="020F0502020204030204" pitchFamily="34" charset="0"/>
                <a:ea typeface="Times New Roman" panose="02020603050405020304" pitchFamily="18" charset="0"/>
                <a:cs typeface="Times New Roman" panose="02020603050405020304" pitchFamily="18" charset="0"/>
              </a:rPr>
              <a:t> Det kjønnet en person er oppført med i Folkeregisteret, og som korresponderer med personens fødselsnummer – altså at menn har et oddetall som tredje siste siffer, mens kvinner har et partall.</a:t>
            </a:r>
            <a:endParaRPr lang="nb-NO" sz="1900" dirty="0">
              <a:latin typeface="Times New Roman" panose="02020603050405020304" pitchFamily="18" charset="0"/>
              <a:ea typeface="Times New Roman" panose="02020603050405020304" pitchFamily="18" charset="0"/>
            </a:endParaRPr>
          </a:p>
          <a:p>
            <a:pPr defTabSz="950976">
              <a:defRPr/>
            </a:pPr>
            <a:endParaRPr lang="nb-NO" dirty="0"/>
          </a:p>
        </p:txBody>
      </p:sp>
      <p:sp>
        <p:nvSpPr>
          <p:cNvPr id="4" name="Plassholder for bunntekst 3"/>
          <p:cNvSpPr>
            <a:spLocks noGrp="1"/>
          </p:cNvSpPr>
          <p:nvPr>
            <p:ph type="ftr" sz="quarter" idx="10"/>
          </p:nvPr>
        </p:nvSpPr>
        <p:spPr/>
        <p:txBody>
          <a:bodyPr/>
          <a:lstStyle/>
          <a:p>
            <a:endParaRPr lang="nb-NO"/>
          </a:p>
        </p:txBody>
      </p:sp>
      <p:sp>
        <p:nvSpPr>
          <p:cNvPr id="5" name="Plassholder for lysbildenummer 4"/>
          <p:cNvSpPr>
            <a:spLocks noGrp="1"/>
          </p:cNvSpPr>
          <p:nvPr>
            <p:ph type="sldNum" sz="quarter" idx="11"/>
          </p:nvPr>
        </p:nvSpPr>
        <p:spPr/>
        <p:txBody>
          <a:bodyPr/>
          <a:lstStyle/>
          <a:p>
            <a:fld id="{C8593401-7213-4FA8-8723-86291B2E8693}" type="slidenum">
              <a:rPr lang="nb-NO" smtClean="0"/>
              <a:t>2</a:t>
            </a:fld>
            <a:endParaRPr lang="nb-NO"/>
          </a:p>
        </p:txBody>
      </p:sp>
      <p:sp>
        <p:nvSpPr>
          <p:cNvPr id="6" name="Plassholder for topptekst 5">
            <a:extLst>
              <a:ext uri="{FF2B5EF4-FFF2-40B4-BE49-F238E27FC236}">
                <a16:creationId xmlns:a16="http://schemas.microsoft.com/office/drawing/2014/main" id="{7086F337-A13F-4FE7-B1BB-4E0CA465B22C}"/>
              </a:ext>
            </a:extLst>
          </p:cNvPr>
          <p:cNvSpPr>
            <a:spLocks noGrp="1"/>
          </p:cNvSpPr>
          <p:nvPr>
            <p:ph type="hdr" sz="quarter"/>
          </p:nvPr>
        </p:nvSpPr>
        <p:spPr/>
        <p:txBody>
          <a:bodyPr/>
          <a:lstStyle/>
          <a:p>
            <a:r>
              <a:rPr lang="nb-NO"/>
              <a:t>"SAMLIVSREVOLUSJON - Tro, kjønn og samlivsetikk"</a:t>
            </a:r>
          </a:p>
        </p:txBody>
      </p:sp>
    </p:spTree>
    <p:extLst>
      <p:ext uri="{BB962C8B-B14F-4D97-AF65-F5344CB8AC3E}">
        <p14:creationId xmlns:p14="http://schemas.microsoft.com/office/powerpoint/2010/main" val="2887864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341688" y="531813"/>
            <a:ext cx="3551237" cy="2665412"/>
          </a:xfrm>
        </p:spPr>
      </p:sp>
      <p:sp>
        <p:nvSpPr>
          <p:cNvPr id="3" name="Plassholder for notater 2"/>
          <p:cNvSpPr>
            <a:spLocks noGrp="1"/>
          </p:cNvSpPr>
          <p:nvPr>
            <p:ph type="body" idx="1"/>
          </p:nvPr>
        </p:nvSpPr>
        <p:spPr/>
        <p:txBody>
          <a:bodyPr/>
          <a:lstStyle/>
          <a:p>
            <a:r>
              <a:rPr lang="nb-NO" sz="1900" b="1" dirty="0">
                <a:latin typeface="Calibri" panose="020F0502020204030204" pitchFamily="34" charset="0"/>
                <a:ea typeface="Times New Roman" panose="02020603050405020304" pitchFamily="18" charset="0"/>
              </a:rPr>
              <a:t>DEN RADIKALE KJØNNSIDEOLOGIEN</a:t>
            </a:r>
            <a:br>
              <a:rPr lang="nb-NO" sz="1900" dirty="0">
                <a:latin typeface="Calibri" panose="020F0502020204030204" pitchFamily="34" charset="0"/>
                <a:ea typeface="Times New Roman" panose="02020603050405020304" pitchFamily="18" charset="0"/>
              </a:rPr>
            </a:b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1. ALT ER NATURLIG OG NORMALT</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Utgangspunktet for den radikale kjønnsideologien er en etisk relativisme som avviser enhver tanke om at noe er bedre, sunnere, mer naturlig, mer barnevennlig eller bedre for samfunnet enn noe annet. Forskjellen på norm og unntak blir oppløst. Den etiske relativismen er tydelig og sterk.</a:t>
            </a:r>
            <a:endParaRPr lang="nb-NO" sz="1900" dirty="0">
              <a:latin typeface="Times New Roman" panose="02020603050405020304" pitchFamily="18" charset="0"/>
              <a:ea typeface="Times New Roman" panose="02020603050405020304" pitchFamily="18" charset="0"/>
            </a:endParaRPr>
          </a:p>
          <a:p>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Et honnørord i det skeive budskapet er «mangfold». Det handler ikke om generelt mangfold i samfunnet, men om et nesten grenseløst mangfold av kjønn og seksuell atferd.</a:t>
            </a:r>
            <a:br>
              <a:rPr lang="nb-NO" sz="1900" dirty="0">
                <a:latin typeface="Calibri" panose="020F0502020204030204" pitchFamily="34" charset="0"/>
                <a:ea typeface="Times New Roman" panose="02020603050405020304" pitchFamily="18" charset="0"/>
              </a:rPr>
            </a:br>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Budskapet er blant annet dette: </a:t>
            </a:r>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   ● Ja til at kjønn bestemmes av følelser – og ikke av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biologi, kromosomer og kjønnsorganer.</a:t>
            </a:r>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 Ja til mange kjønn og dusinvis av kjønnsidentiteter.</a:t>
            </a:r>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 Ja til at barn og unge fra tidlig alder skal få velge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hvilket kjønn de vil ha, uavhengig av biologiske fakta.</a:t>
            </a:r>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 Ja til å oppløse mor-far-barn-relasjonens unike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betydning.</a:t>
            </a:r>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 Ja til planlagt farløshet. Far og hans slekt er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overflødig.</a:t>
            </a:r>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 Ja til sex og samliv mellom flere enn to personer.</a:t>
            </a:r>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 Ja til oppløsning av biologens betydning for familie og </a:t>
            </a:r>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   foreldreskap, slekt og samfunn.</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2. KJØNN ER FLEKSIBELT</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I den nye kjønnstenkningen er kjønn bestemt av følelser og personlige preferanser, ikke av biologi.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«Kjønn sitter ikke mellom bena, men mellom ørene,» hevdes det fra talspersoner for denne ideologien. </a:t>
            </a:r>
            <a:r>
              <a:rPr lang="nb-NO" sz="1900" dirty="0">
                <a:latin typeface="Times New Roman" panose="02020603050405020304" pitchFamily="18" charset="0"/>
                <a:ea typeface="Times New Roman" panose="02020603050405020304" pitchFamily="18" charset="0"/>
                <a:cs typeface="Times New Roman" panose="02020603050405020304" pitchFamily="18" charset="0"/>
                <a:sym typeface="Wingdings 2" panose="05020102010507070707" pitchFamily="18" charset="2"/>
              </a:rPr>
              <a:t></a:t>
            </a:r>
          </a:p>
          <a:p>
            <a:endParaRPr lang="nb-NO" sz="1900" dirty="0">
              <a:latin typeface="Times New Roman" panose="02020603050405020304" pitchFamily="18" charset="0"/>
              <a:cs typeface="Times New Roman" panose="02020603050405020304" pitchFamily="18" charset="0"/>
              <a:sym typeface="Wingdings 2" panose="05020102010507070707" pitchFamily="18" charset="2"/>
            </a:endParaRPr>
          </a:p>
          <a:p>
            <a:r>
              <a:rPr lang="nb-NO" sz="1900" b="1" dirty="0">
                <a:latin typeface="Arial" panose="020B0604020202020204" pitchFamily="34" charset="0"/>
                <a:ea typeface="Times New Roman" panose="02020603050405020304" pitchFamily="18" charset="0"/>
              </a:rPr>
              <a:t>■</a:t>
            </a:r>
            <a:r>
              <a:rPr lang="nb-NO" sz="1900" dirty="0">
                <a:latin typeface="Calibri" panose="020F0502020204030204" pitchFamily="34" charset="0"/>
                <a:ea typeface="Times New Roman" panose="02020603050405020304" pitchFamily="18" charset="0"/>
              </a:rPr>
              <a:t> Kjønn befinner seg på et spekter, mener mange, med mann og kvinne som ytterpunkter og en rekke kjønnsvarianter innimellom. At det kun finnes to typer kjønnsceller, kvinnelige eggceller og mannlige sædceller, og at kvinner har XX-kromosomer og menn XY i hver eneste celle i kroppen, tillegges ingen betydning.</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a:t>
            </a:r>
            <a:r>
              <a:rPr lang="nb-NO" sz="1900" dirty="0">
                <a:latin typeface="Calibri" panose="020F0502020204030204" pitchFamily="34" charset="0"/>
                <a:ea typeface="Times New Roman" panose="02020603050405020304" pitchFamily="18" charset="0"/>
              </a:rPr>
              <a:t> Fordi kjønn er bestemt av følelser, og ikke bygd på biologiske realiteter, sier man at barn blir «tildelt» sitt kjønn ved fødselen. Kanskje opplever personen siden i livet at «tildelingen av kjønn» var feil, eller at de ble «født i feil kropp». </a:t>
            </a:r>
            <a:br>
              <a:rPr lang="nb-NO" sz="1900" dirty="0">
                <a:latin typeface="Calibri" panose="020F0502020204030204" pitchFamily="34" charset="0"/>
                <a:ea typeface="Times New Roman" panose="02020603050405020304" pitchFamily="18" charset="0"/>
              </a:rPr>
            </a:b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3. NORMKRITIKK</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I den radikale kjønnsideologien, også kalt Skeiv teori (</a:t>
            </a:r>
            <a:r>
              <a:rPr lang="nb-NO" sz="1900" dirty="0" err="1">
                <a:latin typeface="Calibri" panose="020F0502020204030204" pitchFamily="34" charset="0"/>
                <a:ea typeface="Times New Roman" panose="02020603050405020304" pitchFamily="18" charset="0"/>
              </a:rPr>
              <a:t>Queer</a:t>
            </a:r>
            <a:r>
              <a:rPr lang="nb-NO" sz="1900" dirty="0">
                <a:latin typeface="Calibri" panose="020F0502020204030204" pitchFamily="34" charset="0"/>
                <a:ea typeface="Times New Roman" panose="02020603050405020304" pitchFamily="18" charset="0"/>
              </a:rPr>
              <a:t> på engelsk), </a:t>
            </a:r>
            <a:r>
              <a:rPr lang="nb-NO" sz="1900" dirty="0" err="1">
                <a:latin typeface="Calibri" panose="020F0502020204030204" pitchFamily="34" charset="0"/>
                <a:ea typeface="Times New Roman" panose="02020603050405020304" pitchFamily="18" charset="0"/>
              </a:rPr>
              <a:t>Pride</a:t>
            </a:r>
            <a:r>
              <a:rPr lang="nb-NO" sz="1900" dirty="0">
                <a:latin typeface="Calibri" panose="020F0502020204030204" pitchFamily="34" charset="0"/>
                <a:ea typeface="Times New Roman" panose="02020603050405020304" pitchFamily="18" charset="0"/>
              </a:rPr>
              <a:t> eller LHBTIQ+ problematiserer man de fleste tradisjonelle oppfatninger angående kjønn, seksualitet, samliv,</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ekteskap og barn. Man omdefinerer mye av det som de fleste inntil nylig har sett på som selvsagt.</a:t>
            </a:r>
            <a:br>
              <a:rPr lang="nb-NO" sz="1900" dirty="0">
                <a:latin typeface="Calibri" panose="020F0502020204030204" pitchFamily="34" charset="0"/>
                <a:ea typeface="Times New Roman" panose="02020603050405020304" pitchFamily="18" charset="0"/>
              </a:rPr>
            </a:br>
            <a:r>
              <a:rPr lang="nb-NO" sz="1900" b="1"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Begrepet «normkritikk» har de siste årene blitt et sentralt begrep – ikke bare blant aktivister, men også blant politikere og i skolen. Man vurderer, kritiserer og dekonstruerer tradisjonelle normer, forventninger, strukturer og biologiske realiteter. Målet er å «frigjøre» barn og voksne fra alt som kan hemme individets selvrealisering og frihet, og å bygge opp en ny forståelse av seksualitet og kjønn. To av normene som blir kritisert og utfordret på tallrike måter, er «hetero-</a:t>
            </a:r>
            <a:r>
              <a:rPr lang="nb-NO" sz="1900" dirty="0" err="1">
                <a:latin typeface="Calibri" panose="020F0502020204030204" pitchFamily="34" charset="0"/>
                <a:ea typeface="Times New Roman" panose="02020603050405020304" pitchFamily="18" charset="0"/>
              </a:rPr>
              <a:t>normativiteten</a:t>
            </a:r>
            <a:r>
              <a:rPr lang="nb-NO" sz="1900" dirty="0">
                <a:latin typeface="Calibri" panose="020F0502020204030204" pitchFamily="34" charset="0"/>
                <a:ea typeface="Times New Roman" panose="02020603050405020304" pitchFamily="18" charset="0"/>
              </a:rPr>
              <a:t>» og «to-kjønnsmodellen».</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4. VOKSENPERSPEKTIV</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Barn (særlig de ressurssvake) kan lett bli taperne der voksenperspektivet, voksnes selvrealisering og den radikale kjønnsideologien får dominere.</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Mangelen på barneperspektiv blir spesielt tydelig når vi innser at voksne de siste årene har gjort barn til en rettighet, mens barn på sin side har mistet retten til sin egen mor og/eller far – i strid med FNs Barnekonvensjon Artikkel 7.1: «Barnet har […] så langt det er mulig, rett til å kjenne sine foreldre og få omsorg fra dem.» </a:t>
            </a:r>
            <a:br>
              <a:rPr lang="nb-NO" sz="1900" dirty="0">
                <a:latin typeface="Calibri" panose="020F0502020204030204" pitchFamily="34" charset="0"/>
                <a:ea typeface="Times New Roman" panose="02020603050405020304" pitchFamily="18" charset="0"/>
              </a:rPr>
            </a:b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 </a:t>
            </a:r>
            <a:r>
              <a:rPr lang="nb-NO" sz="1900" dirty="0">
                <a:latin typeface="Calibri" panose="020F0502020204030204" pitchFamily="34" charset="0"/>
                <a:ea typeface="Times New Roman" panose="02020603050405020304" pitchFamily="18" charset="0"/>
              </a:rPr>
              <a:t>Når man opphever betydningen og definisjonen av kjønn, av kvinne og mann, av mor og far, av biologi og genetikk, av slektskap og biologisk tilhørighet, </a:t>
            </a:r>
            <a:r>
              <a:rPr lang="nb-NO" sz="1900" dirty="0" err="1">
                <a:latin typeface="Calibri" panose="020F0502020204030204" pitchFamily="34" charset="0"/>
                <a:ea typeface="Times New Roman" panose="02020603050405020304" pitchFamily="18" charset="0"/>
              </a:rPr>
              <a:t>osv</a:t>
            </a:r>
            <a:r>
              <a:rPr lang="nb-NO" sz="1900" dirty="0">
                <a:latin typeface="Calibri" panose="020F0502020204030204" pitchFamily="34" charset="0"/>
                <a:ea typeface="Times New Roman" panose="02020603050405020304" pitchFamily="18" charset="0"/>
              </a:rPr>
              <a:t>  – og når et nærmest ubegrenset «mangfold» basert på subjektive følelser blir idealet, er det god grunn til å spørre: Fører en slik tenkning og praksis til et bedre samfunn for barn og voksne? Gir den et godt utgangspunkt for barn og unge når de skal finne seg selv og utvikle selvbilde, personlighet og identitet?</a:t>
            </a:r>
            <a:endParaRPr lang="nb-NO" sz="1900" dirty="0">
              <a:latin typeface="Times New Roman" panose="02020603050405020304" pitchFamily="18" charset="0"/>
              <a:ea typeface="Times New Roman" panose="02020603050405020304" pitchFamily="18" charset="0"/>
            </a:endParaRPr>
          </a:p>
          <a:p>
            <a:endParaRPr lang="nb-NO" sz="1900" dirty="0">
              <a:latin typeface="Times New Roman" panose="02020603050405020304" pitchFamily="18" charset="0"/>
              <a:cs typeface="Times New Roman" panose="02020603050405020304" pitchFamily="18" charset="0"/>
              <a:sym typeface="Wingdings 2" panose="05020102010507070707" pitchFamily="18" charset="2"/>
            </a:endParaRPr>
          </a:p>
        </p:txBody>
      </p:sp>
      <p:sp>
        <p:nvSpPr>
          <p:cNvPr id="4" name="Plassholder for lysbildenummer 3"/>
          <p:cNvSpPr>
            <a:spLocks noGrp="1"/>
          </p:cNvSpPr>
          <p:nvPr>
            <p:ph type="sldNum" sz="quarter" idx="10"/>
          </p:nvPr>
        </p:nvSpPr>
        <p:spPr/>
        <p:txBody>
          <a:bodyPr/>
          <a:lstStyle/>
          <a:p>
            <a:fld id="{C8593401-7213-4FA8-8723-86291B2E8693}" type="slidenum">
              <a:rPr lang="nb-NO" smtClean="0"/>
              <a:t>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topptekst 5">
            <a:extLst>
              <a:ext uri="{FF2B5EF4-FFF2-40B4-BE49-F238E27FC236}">
                <a16:creationId xmlns:a16="http://schemas.microsoft.com/office/drawing/2014/main" id="{F8C2481D-7C9C-4486-8294-8F504C490B72}"/>
              </a:ext>
            </a:extLst>
          </p:cNvPr>
          <p:cNvSpPr>
            <a:spLocks noGrp="1"/>
          </p:cNvSpPr>
          <p:nvPr>
            <p:ph type="hdr" sz="quarter"/>
          </p:nvPr>
        </p:nvSpPr>
        <p:spPr/>
        <p:txBody>
          <a:bodyPr/>
          <a:lstStyle/>
          <a:p>
            <a:r>
              <a:rPr lang="nb-NO"/>
              <a:t>"SAMLIVSREVOLUSJON - Tro, kjønn og samlivsetikk"</a:t>
            </a:r>
          </a:p>
        </p:txBody>
      </p:sp>
    </p:spTree>
    <p:extLst>
      <p:ext uri="{BB962C8B-B14F-4D97-AF65-F5344CB8AC3E}">
        <p14:creationId xmlns:p14="http://schemas.microsoft.com/office/powerpoint/2010/main" val="2299061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900" b="1" dirty="0">
                <a:latin typeface="Calibri" panose="020F0502020204030204" pitchFamily="34" charset="0"/>
                <a:ea typeface="Times New Roman" panose="02020603050405020304" pitchFamily="18" charset="0"/>
              </a:rPr>
              <a:t>ENDRING AV JURIDISK KJØNN</a:t>
            </a:r>
            <a:br>
              <a:rPr lang="nb-NO" sz="1900" dirty="0">
                <a:latin typeface="Calibri" panose="020F0502020204030204" pitchFamily="34" charset="0"/>
                <a:ea typeface="Times New Roman" panose="02020603050405020304" pitchFamily="18" charset="0"/>
              </a:rPr>
            </a:b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1. </a:t>
            </a:r>
            <a:r>
              <a:rPr lang="nb-NO" sz="1900" dirty="0">
                <a:latin typeface="Calibri" panose="020F0502020204030204" pitchFamily="34" charset="0"/>
                <a:ea typeface="Times New Roman" panose="02020603050405020304" pitchFamily="18" charset="0"/>
              </a:rPr>
              <a:t>I juni 2016 vedtok Stortinget «Lov om endring av juridisk kjønn». Loven ble – akkurat som ved innføringen av den kjønnsnøytrale ekteskapsloven i 2008 – vedtatt uten at det var gjennomført en offentlig utredning (NOU), uten stortingsmelding og uten noen som helst konsekvensanalyser. I departementenes instrukser for ansvarlig lovbehandling ligger disse prosedyrene som en forutsetning i større lovsaker. Helseministeren og stortingsflertallet mente imidlertid at de var unødvendige ved innføringen av denne loven. Kun Senterpartiet og KrF stemte mot, bl.a. på grunn av den mangelfulle saksgangen i en ny og så omfattende lov. Loven er trolig den mest radikale loven om juridisk kjønnsskifte i Europa. </a:t>
            </a:r>
            <a:r>
              <a:rPr lang="nb-NO" sz="1900"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⓲</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2. </a:t>
            </a:r>
            <a:r>
              <a:rPr lang="nb-NO" sz="1900" dirty="0">
                <a:latin typeface="Calibri" panose="020F0502020204030204" pitchFamily="34" charset="0"/>
                <a:ea typeface="Times New Roman" panose="02020603050405020304" pitchFamily="18" charset="0"/>
              </a:rPr>
              <a:t>Alle som ønsker det, kan nå endre juridisk kjønn ved å skrive under på en egenmelding. Man kan gjøre det så ofte man vil. </a:t>
            </a:r>
            <a:br>
              <a:rPr lang="nb-NO" sz="1900" dirty="0">
                <a:latin typeface="Calibri" panose="020F0502020204030204" pitchFamily="34" charset="0"/>
                <a:ea typeface="Times New Roman" panose="02020603050405020304" pitchFamily="18" charset="0"/>
              </a:rPr>
            </a:b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En dramatisk konsekvens av loven er at hele samfunnet får en ny definisjon og oppfatning av kjønn, og at alle norske barn nå har fått en ny og stor utfordring i fanget – fra barnehagen av: Kan jeg være sikker på at jeg er en gutt? Kanskje jeg er ei jente? Eller kanskje jeg er noe helt annet? </a:t>
            </a:r>
            <a:br>
              <a:rPr lang="nb-NO" sz="1900" dirty="0">
                <a:latin typeface="Calibri" panose="020F0502020204030204" pitchFamily="34" charset="0"/>
                <a:ea typeface="Times New Roman" panose="02020603050405020304" pitchFamily="18" charset="0"/>
              </a:rPr>
            </a:br>
            <a:br>
              <a:rPr lang="nb-NO" sz="1900" dirty="0">
                <a:latin typeface="Calibri" panose="020F0502020204030204" pitchFamily="34" charset="0"/>
                <a:ea typeface="Times New Roman" panose="02020603050405020304" pitchFamily="18" charset="0"/>
              </a:rPr>
            </a:br>
            <a:r>
              <a:rPr lang="nb-NO" sz="1900" b="1" dirty="0">
                <a:latin typeface="Calibri" panose="020F0502020204030204" pitchFamily="34" charset="0"/>
                <a:ea typeface="Times New Roman" panose="02020603050405020304" pitchFamily="18" charset="0"/>
              </a:rPr>
              <a:t>3. </a:t>
            </a:r>
            <a:r>
              <a:rPr lang="nb-NO" sz="1900" dirty="0">
                <a:latin typeface="Calibri" panose="020F0502020204030204" pitchFamily="34" charset="0"/>
                <a:ea typeface="Times New Roman" panose="02020603050405020304" pitchFamily="18" charset="0"/>
              </a:rPr>
              <a:t>Det kreves ingen kontakt med helsevesenet for å endre juridisk kjønn i Norge. Alt som kreves, er personens subjektive følelser, et ønske om å skifte kjønn og en underskrift på et skjema. </a:t>
            </a:r>
            <a:endParaRPr lang="nb-NO" sz="1900" dirty="0">
              <a:latin typeface="Times New Roman" panose="02020603050405020304" pitchFamily="18" charset="0"/>
              <a:ea typeface="Times New Roman" panose="02020603050405020304" pitchFamily="18" charset="0"/>
            </a:endParaRPr>
          </a:p>
          <a:p>
            <a:pPr marL="93777"/>
            <a:r>
              <a:rPr lang="nb-NO" sz="1900" b="1"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4. </a:t>
            </a:r>
            <a:r>
              <a:rPr lang="nb-NO" sz="1900" dirty="0">
                <a:latin typeface="Calibri" panose="020F0502020204030204" pitchFamily="34" charset="0"/>
                <a:ea typeface="Times New Roman" panose="02020603050405020304" pitchFamily="18" charset="0"/>
              </a:rPr>
              <a:t>Barn ned til 6 år kan endre juridisk kjønn, dersom begge foreldre er enige. Amerikanske undersøkelser og erfaringer tyder på at 80-90% av barn og unge som er usikre og forvirret omkring sitt eget kjønn, faller til ro i sitt biologiske kjønn og aksepterer kroppen sin når de er gjennom puberteten og ungdomstiden. Forutsetningen er at de ikke begynner med pubertetsblokkerende medisiner og hormonbehandling. </a:t>
            </a:r>
            <a:endParaRPr lang="nb-NO" sz="1900" dirty="0">
              <a:latin typeface="Times New Roman" panose="02020603050405020304" pitchFamily="18" charset="0"/>
              <a:ea typeface="Times New Roman" panose="02020603050405020304" pitchFamily="18" charset="0"/>
            </a:endParaRPr>
          </a:p>
          <a:p>
            <a:pPr marL="93777"/>
            <a:br>
              <a:rPr lang="nb-NO" sz="1900" dirty="0">
                <a:latin typeface="Calibri" panose="020F0502020204030204" pitchFamily="34" charset="0"/>
                <a:ea typeface="Times New Roman" panose="02020603050405020304" pitchFamily="18" charset="0"/>
              </a:rPr>
            </a:br>
            <a:r>
              <a:rPr lang="nb-NO" sz="1900" b="1" dirty="0">
                <a:latin typeface="Calibri" panose="020F0502020204030204" pitchFamily="34" charset="0"/>
                <a:ea typeface="Times New Roman" panose="02020603050405020304" pitchFamily="18" charset="0"/>
              </a:rPr>
              <a:t>5. </a:t>
            </a:r>
            <a:r>
              <a:rPr lang="nb-NO" sz="1900" dirty="0">
                <a:latin typeface="Calibri" panose="020F0502020204030204" pitchFamily="34" charset="0"/>
                <a:ea typeface="Times New Roman" panose="02020603050405020304" pitchFamily="18" charset="0"/>
              </a:rPr>
              <a:t>De som endrer sitt juridiske kjønn, får like rettigheter og plikter som alle andre med samme juridiske kjønn, selv om de fortsetter å ha den kroppen de ble født med. Alle rundt dem – venner, naboer, kolleger, arbeidsgivere </a:t>
            </a:r>
            <a:r>
              <a:rPr lang="nb-NO" sz="1900" dirty="0" err="1">
                <a:latin typeface="Calibri" panose="020F0502020204030204" pitchFamily="34" charset="0"/>
                <a:ea typeface="Times New Roman" panose="02020603050405020304" pitchFamily="18" charset="0"/>
              </a:rPr>
              <a:t>osv</a:t>
            </a:r>
            <a:r>
              <a:rPr lang="nb-NO" sz="1900" dirty="0">
                <a:latin typeface="Calibri" panose="020F0502020204030204" pitchFamily="34" charset="0"/>
                <a:ea typeface="Times New Roman" panose="02020603050405020304" pitchFamily="18" charset="0"/>
              </a:rPr>
              <a:t>, –  forventes å møte dem og omtale dem med det nye juridiske kjønnet.</a:t>
            </a:r>
            <a:endParaRPr lang="nb-NO" sz="1900" dirty="0">
              <a:latin typeface="Times New Roman" panose="02020603050405020304" pitchFamily="18" charset="0"/>
              <a:ea typeface="Times New Roman" panose="02020603050405020304" pitchFamily="18" charset="0"/>
            </a:endParaRPr>
          </a:p>
          <a:p>
            <a:pPr marL="93777"/>
            <a:r>
              <a:rPr lang="nb-NO" sz="1900" b="1"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a:t>
            </a:r>
            <a:r>
              <a:rPr lang="nb-NO" sz="1900" dirty="0">
                <a:latin typeface="Calibri" panose="020F0502020204030204" pitchFamily="34" charset="0"/>
                <a:ea typeface="Times New Roman" panose="02020603050405020304" pitchFamily="18" charset="0"/>
              </a:rPr>
              <a:t> Se flere ressurser om tematikken kjønnsskifte. </a:t>
            </a:r>
            <a:r>
              <a:rPr lang="nb-NO" sz="1900"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⓳</a:t>
            </a:r>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 </a:t>
            </a:r>
            <a:r>
              <a:rPr lang="nb-NO" sz="1900" dirty="0">
                <a:latin typeface="Calibri" panose="020F0502020204030204" pitchFamily="34" charset="0"/>
                <a:ea typeface="Times New Roman" panose="02020603050405020304" pitchFamily="18" charset="0"/>
              </a:rPr>
              <a:t>Tematikken rundt kjønn og kjønnsskifte blant barn og unge har eksplodert de siste få årene.</a:t>
            </a:r>
            <a:r>
              <a:rPr lang="nb-NO" sz="1900" b="1" dirty="0">
                <a:latin typeface="Calibri" panose="020F0502020204030204" pitchFamily="34" charset="0"/>
                <a:ea typeface="Times New Roman" panose="02020603050405020304" pitchFamily="18" charset="0"/>
              </a:rPr>
              <a:t> </a:t>
            </a:r>
            <a:r>
              <a:rPr lang="nb-NO" sz="1900"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⓴</a:t>
            </a:r>
            <a:r>
              <a:rPr lang="nb-NO" sz="1900" dirty="0">
                <a:latin typeface="Calibri" panose="020F0502020204030204" pitchFamily="34" charset="0"/>
                <a:ea typeface="Times New Roman" panose="02020603050405020304" pitchFamily="18" charset="0"/>
              </a:rPr>
              <a:t> Med «Lov om endring av juridisk kjønn» ble forholdene lagt til rette for at en bitte liten gruppe av befolkningen som sliter med kjønns-inkongruens, skulle få det enklere. Samtidig vil loven og dens ringvirkninger etter all sannsynlighet på sikt føre til økende usikkerhet, identitetsproblemer og alvorlig kjønnsforvirring blant en del av de 1,1 millioner barn og unge i Norge. </a:t>
            </a:r>
            <a:endParaRPr lang="nb-NO" sz="1900" dirty="0">
              <a:latin typeface="Times New Roman" panose="02020603050405020304" pitchFamily="18" charset="0"/>
              <a:ea typeface="Times New Roman" panose="02020603050405020304" pitchFamily="18" charset="0"/>
            </a:endParaRPr>
          </a:p>
          <a:p>
            <a:pPr marL="93777"/>
            <a:r>
              <a:rPr lang="nb-NO" sz="1900" dirty="0">
                <a:highlight>
                  <a:srgbClr val="FFFF00"/>
                </a:highlight>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 </a:t>
            </a:r>
            <a:r>
              <a:rPr lang="nb-NO" sz="1900" dirty="0">
                <a:latin typeface="Calibri" panose="020F0502020204030204" pitchFamily="34" charset="0"/>
                <a:ea typeface="Times New Roman" panose="02020603050405020304" pitchFamily="18" charset="0"/>
              </a:rPr>
              <a:t>Det meste av de siste 100 års utviklingspsykologi, barnepsykologi og allment aksepterte sannheter om barns og ungdoms ulike faser før de når moden og voksen alder, synes å bli ignorert av aktivistene og av mange i helsevesenet.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Et annet faktum som også ignoreres, er at det siste i kroppen vår som blir ferdig utviklet, er frontal-lappen i hjernen – ved 23-25-årsalderen. I frontal-lappen sitter blant annet senteret for planlegging, risikovurdering og framtidstenkning, og den er av stor betydning for vår personlighet. </a:t>
            </a:r>
            <a:r>
              <a:rPr lang="nb-NO" sz="1900" dirty="0">
                <a:latin typeface="MS Gothic" panose="020B0609070205080204" pitchFamily="49" charset="-128"/>
                <a:ea typeface="Times New Roman" panose="02020603050405020304" pitchFamily="18" charset="0"/>
                <a:cs typeface="MS Gothic" panose="020B0609070205080204" pitchFamily="49" charset="-128"/>
              </a:rPr>
              <a:t>㉑</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 </a:t>
            </a:r>
            <a:r>
              <a:rPr lang="nb-NO" sz="1900" dirty="0">
                <a:latin typeface="Calibri" panose="020F0502020204030204" pitchFamily="34" charset="0"/>
                <a:ea typeface="Times New Roman" panose="02020603050405020304" pitchFamily="18" charset="0"/>
              </a:rPr>
              <a:t>Mange av de unge tenåringsjentene som finner ut at de vil skifte kjønn, sliter med alvorlige psykiske lidelser av ulike slag. </a:t>
            </a:r>
            <a:r>
              <a:rPr lang="nb-NO" sz="1900" dirty="0">
                <a:solidFill>
                  <a:srgbClr val="000000"/>
                </a:solidFill>
                <a:latin typeface="MS Gothic" panose="020B0609070205080204" pitchFamily="49" charset="-128"/>
                <a:ea typeface="Times New Roman" panose="02020603050405020304" pitchFamily="18" charset="0"/>
                <a:cs typeface="MS Gothic" panose="020B0609070205080204" pitchFamily="49" charset="-128"/>
              </a:rPr>
              <a:t>㉒</a:t>
            </a:r>
            <a:r>
              <a:rPr lang="nb-NO" sz="1900" dirty="0">
                <a:latin typeface="Calibri" panose="020F0502020204030204" pitchFamily="34" charset="0"/>
                <a:ea typeface="Times New Roman" panose="02020603050405020304" pitchFamily="18" charset="0"/>
              </a:rPr>
              <a:t> Å bekrefte dem i ønsket om å bli gutt, før de er kommet gjennom puberteten og ferdig utviklet, er problematisk. At flesteparten av barn og unge med inkongruens faller til ro i sitt biologiske kjønn når de er ferdig med puberteten, viser at hjelpeapparatet må gå ytterst forsiktig fram og ikke starte med hormonbehandling o.l. før de er kommet ut av ungdomstiden. Pubertetsblokkere og hormoner vil for de fleste føre til sterilitet og livsvarige bivirkninger. </a:t>
            </a:r>
            <a:r>
              <a:rPr lang="nb-NO" sz="1900" dirty="0">
                <a:solidFill>
                  <a:srgbClr val="000000"/>
                </a:solidFill>
                <a:latin typeface="MS Gothic" panose="020B0609070205080204" pitchFamily="49" charset="-128"/>
                <a:ea typeface="Times New Roman" panose="02020603050405020304" pitchFamily="18" charset="0"/>
                <a:cs typeface="MS Gothic" panose="020B0609070205080204" pitchFamily="49" charset="-128"/>
              </a:rPr>
              <a:t>㉓</a:t>
            </a:r>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br>
              <a:rPr lang="nb-NO" sz="1900" b="1" dirty="0">
                <a:latin typeface="Calibri" panose="020F0502020204030204" pitchFamily="34" charset="0"/>
                <a:ea typeface="Times New Roman" panose="02020603050405020304" pitchFamily="18" charset="0"/>
              </a:rPr>
            </a:br>
            <a:endParaRPr lang="nb-NO" dirty="0"/>
          </a:p>
        </p:txBody>
      </p:sp>
      <p:sp>
        <p:nvSpPr>
          <p:cNvPr id="4" name="Plassholder for bunntekst 3"/>
          <p:cNvSpPr>
            <a:spLocks noGrp="1"/>
          </p:cNvSpPr>
          <p:nvPr>
            <p:ph type="ftr" sz="quarter" idx="10"/>
          </p:nvPr>
        </p:nvSpPr>
        <p:spPr/>
        <p:txBody>
          <a:bodyPr/>
          <a:lstStyle/>
          <a:p>
            <a:endParaRPr lang="nb-NO"/>
          </a:p>
        </p:txBody>
      </p:sp>
      <p:sp>
        <p:nvSpPr>
          <p:cNvPr id="5" name="Plassholder for lysbildenummer 4"/>
          <p:cNvSpPr>
            <a:spLocks noGrp="1"/>
          </p:cNvSpPr>
          <p:nvPr>
            <p:ph type="sldNum" sz="quarter" idx="11"/>
          </p:nvPr>
        </p:nvSpPr>
        <p:spPr/>
        <p:txBody>
          <a:bodyPr/>
          <a:lstStyle/>
          <a:p>
            <a:fld id="{C8593401-7213-4FA8-8723-86291B2E8693}" type="slidenum">
              <a:rPr lang="nb-NO" smtClean="0"/>
              <a:t>4</a:t>
            </a:fld>
            <a:endParaRPr lang="nb-NO"/>
          </a:p>
        </p:txBody>
      </p:sp>
      <p:sp>
        <p:nvSpPr>
          <p:cNvPr id="6" name="Plassholder for topptekst 5">
            <a:extLst>
              <a:ext uri="{FF2B5EF4-FFF2-40B4-BE49-F238E27FC236}">
                <a16:creationId xmlns:a16="http://schemas.microsoft.com/office/drawing/2014/main" id="{886152FD-1AE3-43A2-A35E-C0A223CE8435}"/>
              </a:ext>
            </a:extLst>
          </p:cNvPr>
          <p:cNvSpPr>
            <a:spLocks noGrp="1"/>
          </p:cNvSpPr>
          <p:nvPr>
            <p:ph type="hdr" sz="quarter"/>
          </p:nvPr>
        </p:nvSpPr>
        <p:spPr/>
        <p:txBody>
          <a:bodyPr/>
          <a:lstStyle/>
          <a:p>
            <a:r>
              <a:rPr lang="nb-NO"/>
              <a:t>"SAMLIVSREVOLUSJON - Tro, kjønn og samlivsetikk"</a:t>
            </a:r>
          </a:p>
        </p:txBody>
      </p:sp>
    </p:spTree>
    <p:extLst>
      <p:ext uri="{BB962C8B-B14F-4D97-AF65-F5344CB8AC3E}">
        <p14:creationId xmlns:p14="http://schemas.microsoft.com/office/powerpoint/2010/main" val="2680214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900" b="1" dirty="0">
                <a:latin typeface="Calibri" panose="020F0502020204030204" pitchFamily="34" charset="0"/>
                <a:ea typeface="Times New Roman" panose="02020603050405020304" pitchFamily="18" charset="0"/>
              </a:rPr>
              <a:t>BAKGRUNN OG AKTØRER</a:t>
            </a:r>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pPr marL="93777"/>
            <a:r>
              <a:rPr lang="nb-NO" sz="1900" b="1"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1. BAKGRUNN</a:t>
            </a:r>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a:t>
            </a:r>
            <a:r>
              <a:rPr lang="nb-NO" sz="1900" b="1" dirty="0">
                <a:latin typeface="Calibri" panose="020F0502020204030204" pitchFamily="34" charset="0"/>
                <a:ea typeface="Times New Roman" panose="02020603050405020304" pitchFamily="18" charset="0"/>
              </a:rPr>
              <a:t> Historiske impulser.</a:t>
            </a:r>
            <a:r>
              <a:rPr lang="nb-NO" sz="1900" dirty="0">
                <a:latin typeface="Calibri" panose="020F0502020204030204" pitchFamily="34" charset="0"/>
                <a:ea typeface="Times New Roman" panose="02020603050405020304" pitchFamily="18" charset="0"/>
              </a:rPr>
              <a:t> Det går an å se lange historiske linjer og gjenkjenne elementer og tankebaner fra tidligere århundrer som har påvirket utviklingen i moderne kjønnstenkning. Det gjelder f.eks. elementer i </a:t>
            </a:r>
            <a:r>
              <a:rPr lang="nb-NO" sz="1900" i="1" dirty="0">
                <a:latin typeface="Calibri" panose="020F0502020204030204" pitchFamily="34" charset="0"/>
                <a:ea typeface="Times New Roman" panose="02020603050405020304" pitchFamily="18" charset="0"/>
              </a:rPr>
              <a:t>gnostisk</a:t>
            </a:r>
            <a:r>
              <a:rPr lang="nb-NO" sz="1900" dirty="0">
                <a:latin typeface="Calibri" panose="020F0502020204030204" pitchFamily="34" charset="0"/>
                <a:ea typeface="Times New Roman" panose="02020603050405020304" pitchFamily="18" charset="0"/>
              </a:rPr>
              <a:t> tankegods fra de første århundrene etter Kristus, </a:t>
            </a:r>
            <a:r>
              <a:rPr lang="nb-NO" sz="1900" i="1" dirty="0">
                <a:latin typeface="Calibri" panose="020F0502020204030204" pitchFamily="34" charset="0"/>
                <a:ea typeface="Times New Roman" panose="02020603050405020304" pitchFamily="18" charset="0"/>
              </a:rPr>
              <a:t>opplysningstiden</a:t>
            </a:r>
            <a:r>
              <a:rPr lang="nb-NO" sz="1900" dirty="0">
                <a:latin typeface="Calibri" panose="020F0502020204030204" pitchFamily="34" charset="0"/>
                <a:ea typeface="Times New Roman" panose="02020603050405020304" pitchFamily="18" charset="0"/>
              </a:rPr>
              <a:t> på 1700-tallet, </a:t>
            </a:r>
            <a:r>
              <a:rPr lang="nb-NO" sz="1900" i="1" dirty="0">
                <a:latin typeface="Calibri" panose="020F0502020204030204" pitchFamily="34" charset="0"/>
                <a:ea typeface="Times New Roman" panose="02020603050405020304" pitchFamily="18" charset="0"/>
              </a:rPr>
              <a:t>romantisismen</a:t>
            </a:r>
            <a:r>
              <a:rPr lang="nb-NO" sz="1900" dirty="0">
                <a:latin typeface="Calibri" panose="020F0502020204030204" pitchFamily="34" charset="0"/>
                <a:ea typeface="Times New Roman" panose="02020603050405020304" pitchFamily="18" charset="0"/>
              </a:rPr>
              <a:t> på 1800-tallet, og </a:t>
            </a:r>
            <a:r>
              <a:rPr lang="nb-NO" sz="1900" i="1" dirty="0">
                <a:latin typeface="Calibri" panose="020F0502020204030204" pitchFamily="34" charset="0"/>
                <a:ea typeface="Times New Roman" panose="02020603050405020304" pitchFamily="18" charset="0"/>
              </a:rPr>
              <a:t>eksistensialismen</a:t>
            </a:r>
            <a:r>
              <a:rPr lang="nb-NO" sz="1900" dirty="0">
                <a:latin typeface="Calibri" panose="020F0502020204030204" pitchFamily="34" charset="0"/>
                <a:ea typeface="Times New Roman" panose="02020603050405020304" pitchFamily="18" charset="0"/>
              </a:rPr>
              <a:t> og </a:t>
            </a:r>
            <a:r>
              <a:rPr lang="nb-NO" sz="1900" i="1" dirty="0">
                <a:latin typeface="Calibri" panose="020F0502020204030204" pitchFamily="34" charset="0"/>
                <a:ea typeface="Times New Roman" panose="02020603050405020304" pitchFamily="18" charset="0"/>
              </a:rPr>
              <a:t>postmodernismen</a:t>
            </a:r>
            <a:r>
              <a:rPr lang="nb-NO" sz="1900" dirty="0">
                <a:latin typeface="Calibri" panose="020F0502020204030204" pitchFamily="34" charset="0"/>
                <a:ea typeface="Times New Roman" panose="02020603050405020304" pitchFamily="18" charset="0"/>
              </a:rPr>
              <a:t> på 1900-tallet. </a:t>
            </a:r>
            <a:r>
              <a:rPr lang="nb-NO" sz="1900" dirty="0">
                <a:latin typeface="Calibri" panose="020F0502020204030204" pitchFamily="34" charset="0"/>
                <a:ea typeface="Times New Roman" panose="02020603050405020304" pitchFamily="18" charset="0"/>
                <a:cs typeface="Calibri" panose="020F0502020204030204" pitchFamily="34" charset="0"/>
                <a:sym typeface="Wingdings 2" panose="05020102010507070707" pitchFamily="18" charset="2"/>
              </a:rPr>
              <a:t></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I denne oversikten velger vi et kortere perspektiv og starter i nyere tid, med «den seksuelle revolusjon» på 1960-tallet:</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a:t>
            </a:r>
            <a:r>
              <a:rPr lang="nb-NO" sz="1900" b="1" dirty="0">
                <a:latin typeface="Calibri" panose="020F0502020204030204" pitchFamily="34" charset="0"/>
                <a:ea typeface="Times New Roman" panose="02020603050405020304" pitchFamily="18" charset="0"/>
              </a:rPr>
              <a:t> «Den seksuelle revolusjon»</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«Den seksuelle revolusjon» startet på 1960-tallet. Den hadde delvis sin forutsetning i filosofiske, politiske og ideologiske trender. Men også lanseringen av P-pillen og ulike typer av prevensjonsmidler bidro til å løsne på båndene mellom seksualiteten og befruktning, kjærlighet og stabile relasjoner. Frigjøring fra seksuelle begrensninger og rammer ble idealet for mange, med «fri sex» og «åpne parforhold» som noen av slagordene. </a:t>
            </a:r>
            <a:br>
              <a:rPr lang="nb-NO" sz="1900" dirty="0">
                <a:latin typeface="Calibri" panose="020F0502020204030204" pitchFamily="34" charset="0"/>
                <a:ea typeface="Times New Roman" panose="02020603050405020304" pitchFamily="18" charset="0"/>
              </a:rPr>
            </a:br>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Budskapet og holdninger fra den seksuelle revolusjon på 1960-tallet synes å få stadig sterkere innflytelse på mange arenaer i dagens Norge – ikke minst i media og i sosiale medier, i ungdoms-kulturen, og delvis i skoleverket. «Har du lyst, har du lov. Men bruk kondom.» </a:t>
            </a:r>
            <a:endParaRPr lang="nb-NO" sz="1900" dirty="0">
              <a:latin typeface="Times New Roman" panose="02020603050405020304" pitchFamily="18" charset="0"/>
              <a:ea typeface="Times New Roman" panose="02020603050405020304" pitchFamily="18" charset="0"/>
            </a:endParaRPr>
          </a:p>
          <a:p>
            <a:endParaRPr lang="nb-NO" dirty="0"/>
          </a:p>
          <a:p>
            <a:r>
              <a:rPr lang="nb-NO" sz="1900" dirty="0">
                <a:latin typeface="Calibri" panose="020F0502020204030204" pitchFamily="34" charset="0"/>
                <a:ea typeface="Times New Roman" panose="02020603050405020304" pitchFamily="18" charset="0"/>
              </a:rPr>
              <a:t>De langsiktige ringvirkningene fra den seksuelle revolusjon på 1960-tallet er en viktig grunn til at Bibelens samlivsetikk og de kristne idealene angående seksualitet, ekteskap, barn, mor og far, m.m. er kommet under stadig sterkere press. </a:t>
            </a:r>
            <a:br>
              <a:rPr lang="nb-NO" sz="1900" dirty="0">
                <a:latin typeface="Calibri" panose="020F0502020204030204" pitchFamily="34" charset="0"/>
                <a:ea typeface="Times New Roman" panose="02020603050405020304" pitchFamily="18" charset="0"/>
              </a:rPr>
            </a:b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a:t>
            </a:r>
            <a:r>
              <a:rPr lang="nb-NO" sz="1900" dirty="0">
                <a:latin typeface="Calibri" panose="020F0502020204030204" pitchFamily="34" charset="0"/>
                <a:ea typeface="Times New Roman" panose="02020603050405020304" pitchFamily="18" charset="0"/>
              </a:rPr>
              <a:t> </a:t>
            </a:r>
            <a:r>
              <a:rPr lang="nb-NO" sz="1900" b="1" dirty="0">
                <a:latin typeface="Calibri" panose="020F0502020204030204" pitchFamily="34" charset="0"/>
                <a:ea typeface="Times New Roman" panose="02020603050405020304" pitchFamily="18" charset="0"/>
              </a:rPr>
              <a:t>Det kulturelle klimaet</a:t>
            </a:r>
            <a:r>
              <a:rPr lang="nb-NO" sz="1900" dirty="0">
                <a:latin typeface="Calibri" panose="020F0502020204030204" pitchFamily="34" charset="0"/>
                <a:ea typeface="Times New Roman" panose="02020603050405020304" pitchFamily="18" charset="0"/>
              </a:rPr>
              <a:t>: Noen stikkord er etisk relativisme, sterk vekt på individets frihet og selvrealisering, sekularisering, m.m.</a:t>
            </a:r>
            <a:br>
              <a:rPr lang="nb-NO" sz="1900" dirty="0">
                <a:latin typeface="Calibri" panose="020F0502020204030204" pitchFamily="34" charset="0"/>
                <a:ea typeface="Times New Roman" panose="02020603050405020304" pitchFamily="18" charset="0"/>
              </a:rPr>
            </a:br>
            <a:br>
              <a:rPr lang="nb-NO" sz="1900" dirty="0">
                <a:latin typeface="Calibri" panose="020F0502020204030204" pitchFamily="34" charset="0"/>
                <a:ea typeface="Times New Roman" panose="02020603050405020304" pitchFamily="18" charset="0"/>
              </a:rPr>
            </a:br>
            <a:r>
              <a:rPr lang="nb-NO" sz="1900" b="1" dirty="0">
                <a:latin typeface="Arial" panose="020B0604020202020204" pitchFamily="34" charset="0"/>
                <a:ea typeface="Times New Roman" panose="02020603050405020304" pitchFamily="18" charset="0"/>
              </a:rPr>
              <a:t>■</a:t>
            </a:r>
            <a:r>
              <a:rPr lang="nb-NO" sz="1900" b="1" dirty="0">
                <a:latin typeface="Calibri" panose="020F0502020204030204" pitchFamily="34" charset="0"/>
                <a:ea typeface="Times New Roman" panose="02020603050405020304" pitchFamily="18" charset="0"/>
              </a:rPr>
              <a:t> Langsiktig og målrettet lobbyvirksomhet</a:t>
            </a:r>
            <a:r>
              <a:rPr lang="nb-NO" sz="1900" dirty="0">
                <a:latin typeface="Calibri" panose="020F0502020204030204" pitchFamily="34" charset="0"/>
                <a:ea typeface="Times New Roman" panose="02020603050405020304" pitchFamily="18" charset="0"/>
              </a:rPr>
              <a:t> – både overfor politikere og andre samfunnsaktører, ikke minst fra Foreningen FRI.</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a:t>
            </a:r>
            <a:r>
              <a:rPr lang="nb-NO" sz="1900" b="1" dirty="0">
                <a:latin typeface="Calibri" panose="020F0502020204030204" pitchFamily="34" charset="0"/>
                <a:ea typeface="Times New Roman" panose="02020603050405020304" pitchFamily="18" charset="0"/>
              </a:rPr>
              <a:t> Internasjonale trender</a:t>
            </a:r>
            <a:r>
              <a:rPr lang="nb-NO" sz="1900" dirty="0">
                <a:latin typeface="Calibri" panose="020F0502020204030204" pitchFamily="34" charset="0"/>
                <a:ea typeface="Times New Roman" panose="02020603050405020304" pitchFamily="18" charset="0"/>
              </a:rPr>
              <a:t>, bl.a. dokumentet </a:t>
            </a:r>
            <a:r>
              <a:rPr lang="nb-NO" sz="1900" i="1" dirty="0">
                <a:latin typeface="Calibri" panose="020F0502020204030204" pitchFamily="34" charset="0"/>
                <a:ea typeface="Times New Roman" panose="02020603050405020304" pitchFamily="18" charset="0"/>
              </a:rPr>
              <a:t>Yogyakarta-prinsippene</a:t>
            </a:r>
            <a:r>
              <a:rPr lang="nb-NO" sz="1900" dirty="0">
                <a:latin typeface="Calibri" panose="020F0502020204030204" pitchFamily="34" charset="0"/>
                <a:ea typeface="Times New Roman" panose="02020603050405020304" pitchFamily="18" charset="0"/>
              </a:rPr>
              <a:t>. </a:t>
            </a:r>
            <a:r>
              <a:rPr lang="nb-NO" sz="1900" dirty="0">
                <a:latin typeface="Calibri" panose="020F0502020204030204" pitchFamily="34" charset="0"/>
                <a:ea typeface="Times New Roman" panose="02020603050405020304" pitchFamily="18" charset="0"/>
                <a:cs typeface="Calibri" panose="020F0502020204030204" pitchFamily="34" charset="0"/>
                <a:sym typeface="Wingdings 2" panose="05020102010507070707" pitchFamily="18" charset="2"/>
              </a:rPr>
              <a:t></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2. AKTØRER.</a:t>
            </a:r>
            <a:r>
              <a:rPr lang="nb-NO" sz="1900" dirty="0">
                <a:latin typeface="Calibri" panose="020F0502020204030204" pitchFamily="34" charset="0"/>
                <a:ea typeface="Times New Roman" panose="02020603050405020304" pitchFamily="18" charset="0"/>
              </a:rPr>
              <a:t> </a:t>
            </a:r>
          </a:p>
          <a:p>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a:t>
            </a:r>
            <a:r>
              <a:rPr lang="nb-NO" sz="1900" dirty="0">
                <a:latin typeface="Calibri" panose="020F0502020204030204" pitchFamily="34" charset="0"/>
                <a:ea typeface="Times New Roman" panose="02020603050405020304" pitchFamily="18" charset="0"/>
              </a:rPr>
              <a:t> </a:t>
            </a:r>
            <a:r>
              <a:rPr lang="nb-NO" sz="1900" b="1" dirty="0">
                <a:latin typeface="Calibri" panose="020F0502020204030204" pitchFamily="34" charset="0"/>
                <a:ea typeface="Times New Roman" panose="02020603050405020304" pitchFamily="18" charset="0"/>
              </a:rPr>
              <a:t>Kjønnsforskningsmiljøer</a:t>
            </a:r>
            <a:r>
              <a:rPr lang="nb-NO" sz="1900" dirty="0">
                <a:latin typeface="Calibri" panose="020F0502020204030204" pitchFamily="34" charset="0"/>
                <a:ea typeface="Times New Roman" panose="02020603050405020304" pitchFamily="18" charset="0"/>
              </a:rPr>
              <a:t> på universitetene, og sexologi-utdannelsen på Universitetet i Agder. </a:t>
            </a:r>
            <a:r>
              <a:rPr lang="nb-NO" sz="1900"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❺</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a:t>
            </a:r>
            <a:r>
              <a:rPr lang="nb-NO" sz="1900" dirty="0">
                <a:latin typeface="Calibri" panose="020F0502020204030204" pitchFamily="34" charset="0"/>
                <a:ea typeface="Times New Roman" panose="02020603050405020304" pitchFamily="18" charset="0"/>
              </a:rPr>
              <a:t> </a:t>
            </a:r>
            <a:r>
              <a:rPr lang="nb-NO" sz="1900" b="1" dirty="0">
                <a:latin typeface="Calibri" panose="020F0502020204030204" pitchFamily="34" charset="0"/>
                <a:ea typeface="Times New Roman" panose="02020603050405020304" pitchFamily="18" charset="0"/>
              </a:rPr>
              <a:t>LHBT-senteret i </a:t>
            </a:r>
            <a:r>
              <a:rPr lang="nb-NO" sz="1900" b="1" dirty="0" err="1">
                <a:latin typeface="Calibri" panose="020F0502020204030204" pitchFamily="34" charset="0"/>
                <a:ea typeface="Times New Roman" panose="02020603050405020304" pitchFamily="18" charset="0"/>
              </a:rPr>
              <a:t>Bufdir</a:t>
            </a:r>
            <a:r>
              <a:rPr lang="nb-NO" sz="1900" b="1" dirty="0">
                <a:latin typeface="Calibri" panose="020F0502020204030204" pitchFamily="34" charset="0"/>
                <a:ea typeface="Times New Roman" panose="02020603050405020304" pitchFamily="18" charset="0"/>
              </a:rPr>
              <a:t>. </a:t>
            </a:r>
            <a:r>
              <a:rPr lang="nb-NO" sz="1900"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❻</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a:t>
            </a:r>
            <a:r>
              <a:rPr lang="nb-NO" sz="1900" dirty="0">
                <a:latin typeface="Calibri" panose="020F0502020204030204" pitchFamily="34" charset="0"/>
                <a:ea typeface="Times New Roman" panose="02020603050405020304" pitchFamily="18" charset="0"/>
              </a:rPr>
              <a:t> </a:t>
            </a:r>
            <a:r>
              <a:rPr lang="nb-NO" sz="1900" b="1" dirty="0">
                <a:latin typeface="Calibri" panose="020F0502020204030204" pitchFamily="34" charset="0"/>
                <a:ea typeface="Times New Roman" panose="02020603050405020304" pitchFamily="18" charset="0"/>
              </a:rPr>
              <a:t>Interesseorganisasjoner</a:t>
            </a:r>
            <a:r>
              <a:rPr lang="nb-NO" sz="1900" dirty="0">
                <a:latin typeface="Calibri" panose="020F0502020204030204" pitchFamily="34" charset="0"/>
                <a:ea typeface="Times New Roman" panose="02020603050405020304" pitchFamily="18" charset="0"/>
              </a:rPr>
              <a:t>: Foreningen FRI, Skeiv Ungdom, Sex og politikk m.fl.</a:t>
            </a:r>
            <a:r>
              <a:rPr lang="nb-NO" sz="1900"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 ❼</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a:t>
            </a:r>
            <a:r>
              <a:rPr lang="nb-NO" sz="1900" dirty="0">
                <a:latin typeface="Calibri" panose="020F0502020204030204" pitchFamily="34" charset="0"/>
                <a:ea typeface="Times New Roman" panose="02020603050405020304" pitchFamily="18" charset="0"/>
              </a:rPr>
              <a:t> </a:t>
            </a:r>
            <a:r>
              <a:rPr lang="nb-NO" sz="1900" b="1" dirty="0">
                <a:latin typeface="Calibri" panose="020F0502020204030204" pitchFamily="34" charset="0"/>
                <a:ea typeface="Times New Roman" panose="02020603050405020304" pitchFamily="18" charset="0"/>
              </a:rPr>
              <a:t>Kulturpersonligheter</a:t>
            </a:r>
            <a:r>
              <a:rPr lang="nb-NO" sz="1900" dirty="0">
                <a:latin typeface="Calibri" panose="020F0502020204030204" pitchFamily="34" charset="0"/>
                <a:ea typeface="Times New Roman" panose="02020603050405020304" pitchFamily="18" charset="0"/>
              </a:rPr>
              <a:t> og «</a:t>
            </a:r>
            <a:r>
              <a:rPr lang="nb-NO" sz="1900" dirty="0" err="1">
                <a:latin typeface="Calibri" panose="020F0502020204030204" pitchFamily="34" charset="0"/>
                <a:ea typeface="Times New Roman" panose="02020603050405020304" pitchFamily="18" charset="0"/>
              </a:rPr>
              <a:t>influensere</a:t>
            </a:r>
            <a:r>
              <a:rPr lang="nb-NO" sz="1900" dirty="0">
                <a:latin typeface="Calibri" panose="020F0502020204030204" pitchFamily="34" charset="0"/>
                <a:ea typeface="Times New Roman" panose="02020603050405020304" pitchFamily="18" charset="0"/>
              </a:rPr>
              <a:t>» i media og på internett.</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a:t>
            </a:r>
            <a:r>
              <a:rPr lang="nb-NO" sz="1900" dirty="0">
                <a:latin typeface="Calibri" panose="020F0502020204030204" pitchFamily="34" charset="0"/>
                <a:ea typeface="Times New Roman" panose="02020603050405020304" pitchFamily="18" charset="0"/>
              </a:rPr>
              <a:t> </a:t>
            </a:r>
            <a:r>
              <a:rPr lang="nb-NO" sz="1900" b="1" dirty="0">
                <a:latin typeface="Calibri" panose="020F0502020204030204" pitchFamily="34" charset="0"/>
                <a:ea typeface="Times New Roman" panose="02020603050405020304" pitchFamily="18" charset="0"/>
              </a:rPr>
              <a:t>Politikere</a:t>
            </a:r>
            <a:r>
              <a:rPr lang="nb-NO" sz="1900" dirty="0">
                <a:latin typeface="Calibri" panose="020F0502020204030204" pitchFamily="34" charset="0"/>
                <a:ea typeface="Times New Roman" panose="02020603050405020304" pitchFamily="18" charset="0"/>
              </a:rPr>
              <a:t>, nasjonalt og lokalt, </a:t>
            </a:r>
            <a:r>
              <a:rPr lang="nb-NO" sz="1900" dirty="0" err="1">
                <a:latin typeface="Calibri" panose="020F0502020204030204" pitchFamily="34" charset="0"/>
                <a:ea typeface="Times New Roman" panose="02020603050405020304" pitchFamily="18" charset="0"/>
              </a:rPr>
              <a:t>inkl</a:t>
            </a:r>
            <a:r>
              <a:rPr lang="nb-NO" sz="1900" dirty="0">
                <a:latin typeface="Calibri" panose="020F0502020204030204" pitchFamily="34" charset="0"/>
                <a:ea typeface="Times New Roman" panose="02020603050405020304" pitchFamily="18" charset="0"/>
              </a:rPr>
              <a:t> ungdoms-politikere.</a:t>
            </a:r>
            <a:r>
              <a:rPr lang="nb-NO" sz="1900"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 ❽</a:t>
            </a:r>
            <a:br>
              <a:rPr lang="nb-NO" sz="1900" dirty="0">
                <a:latin typeface="Calibri" panose="020F0502020204030204" pitchFamily="34" charset="0"/>
                <a:ea typeface="Times New Roman" panose="02020603050405020304" pitchFamily="18" charset="0"/>
              </a:rPr>
            </a:b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a:t>
            </a:r>
            <a:r>
              <a:rPr lang="nb-NO" sz="1900" dirty="0">
                <a:latin typeface="Calibri" panose="020F0502020204030204" pitchFamily="34" charset="0"/>
                <a:ea typeface="Times New Roman" panose="02020603050405020304" pitchFamily="18" charset="0"/>
              </a:rPr>
              <a:t> </a:t>
            </a:r>
            <a:r>
              <a:rPr lang="nb-NO" sz="1900" b="1" dirty="0">
                <a:latin typeface="Calibri" panose="020F0502020204030204" pitchFamily="34" charset="0"/>
                <a:ea typeface="Times New Roman" panose="02020603050405020304" pitchFamily="18" charset="0"/>
              </a:rPr>
              <a:t>Bedrifter</a:t>
            </a:r>
            <a:r>
              <a:rPr lang="nb-NO" sz="1900" dirty="0">
                <a:latin typeface="Calibri" panose="020F0502020204030204" pitchFamily="34" charset="0"/>
                <a:ea typeface="Times New Roman" panose="02020603050405020304" pitchFamily="18" charset="0"/>
              </a:rPr>
              <a:t>, både i Norge og i andre land. </a:t>
            </a:r>
            <a:r>
              <a:rPr lang="nb-NO" sz="1900"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❾</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De norske miljøene får årlig generøse millionbevilgninger fra det offentlige, og de får ukritisk og aktiv drahjelp fra media og kultureliten. De siste årene har den radikale kjønnsideologien i stadig større grad påvirket politikere og lovgivning, journalister og populærkultur, barnehager og skoler – og folk flest.</a:t>
            </a:r>
            <a:endParaRPr lang="nb-NO" sz="1900" dirty="0">
              <a:latin typeface="Times New Roman" panose="02020603050405020304" pitchFamily="18" charset="0"/>
              <a:ea typeface="Times New Roman" panose="02020603050405020304" pitchFamily="18" charset="0"/>
            </a:endParaRPr>
          </a:p>
          <a:p>
            <a:endParaRPr lang="nb-NO" dirty="0"/>
          </a:p>
        </p:txBody>
      </p:sp>
      <p:sp>
        <p:nvSpPr>
          <p:cNvPr id="4" name="Plassholder for bunntekst 3"/>
          <p:cNvSpPr>
            <a:spLocks noGrp="1"/>
          </p:cNvSpPr>
          <p:nvPr>
            <p:ph type="ftr" sz="quarter" idx="10"/>
          </p:nvPr>
        </p:nvSpPr>
        <p:spPr/>
        <p:txBody>
          <a:bodyPr/>
          <a:lstStyle/>
          <a:p>
            <a:endParaRPr lang="nb-NO"/>
          </a:p>
        </p:txBody>
      </p:sp>
      <p:sp>
        <p:nvSpPr>
          <p:cNvPr id="5" name="Plassholder for lysbildenummer 4"/>
          <p:cNvSpPr>
            <a:spLocks noGrp="1"/>
          </p:cNvSpPr>
          <p:nvPr>
            <p:ph type="sldNum" sz="quarter" idx="11"/>
          </p:nvPr>
        </p:nvSpPr>
        <p:spPr/>
        <p:txBody>
          <a:bodyPr/>
          <a:lstStyle/>
          <a:p>
            <a:fld id="{C8593401-7213-4FA8-8723-86291B2E8693}" type="slidenum">
              <a:rPr lang="nb-NO" smtClean="0"/>
              <a:t>5</a:t>
            </a:fld>
            <a:endParaRPr lang="nb-NO"/>
          </a:p>
        </p:txBody>
      </p:sp>
      <p:sp>
        <p:nvSpPr>
          <p:cNvPr id="6" name="Plassholder for topptekst 5">
            <a:extLst>
              <a:ext uri="{FF2B5EF4-FFF2-40B4-BE49-F238E27FC236}">
                <a16:creationId xmlns:a16="http://schemas.microsoft.com/office/drawing/2014/main" id="{D0B2822C-E4A1-498B-BA89-36E899EAF5E0}"/>
              </a:ext>
            </a:extLst>
          </p:cNvPr>
          <p:cNvSpPr>
            <a:spLocks noGrp="1"/>
          </p:cNvSpPr>
          <p:nvPr>
            <p:ph type="hdr" sz="quarter"/>
          </p:nvPr>
        </p:nvSpPr>
        <p:spPr/>
        <p:txBody>
          <a:bodyPr/>
          <a:lstStyle/>
          <a:p>
            <a:r>
              <a:rPr lang="nb-NO"/>
              <a:t>"SAMLIVSREVOLUSJON - Tro, kjønn og samlivsetikk"</a:t>
            </a:r>
          </a:p>
        </p:txBody>
      </p:sp>
    </p:spTree>
    <p:extLst>
      <p:ext uri="{BB962C8B-B14F-4D97-AF65-F5344CB8AC3E}">
        <p14:creationId xmlns:p14="http://schemas.microsoft.com/office/powerpoint/2010/main" val="1405220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900" b="1" dirty="0">
                <a:latin typeface="Calibri" panose="020F0502020204030204" pitchFamily="34" charset="0"/>
                <a:ea typeface="Times New Roman" panose="02020603050405020304" pitchFamily="18" charset="0"/>
              </a:rPr>
              <a:t>TRE FASER I NORSK HOMO- OG KJØNNSDEBATT</a:t>
            </a:r>
            <a:endParaRPr lang="nb-NO" sz="1900" dirty="0">
              <a:latin typeface="Times New Roman" panose="02020603050405020304" pitchFamily="18" charset="0"/>
              <a:ea typeface="Times New Roman" panose="02020603050405020304" pitchFamily="18" charset="0"/>
            </a:endParaRPr>
          </a:p>
          <a:p>
            <a:pPr marL="93777"/>
            <a:r>
              <a:rPr lang="nb-NO" sz="1900" b="1"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1. AKSEPT</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I de første tiårene (fra rundt 1950) var målet at samfunnet og kulturen skulle godta homoseksuell atferd som lovlig, legitimt og etisk forsvarlig. En viktig milepæl ble passert i 1972, da Stortinget avskaffet paragrafen som forbød homoseksuelle handlinger mellom menn. (Se lysbilde 7 og tilhørende bakgrunnsstoff med tittelen: «Noen sentrale årstall i norsk lovgivning» i Tema 1.)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2. LIKESTILLING</a:t>
            </a:r>
            <a:br>
              <a:rPr lang="nb-NO" sz="1900" dirty="0">
                <a:latin typeface="Calibri" panose="020F0502020204030204" pitchFamily="34" charset="0"/>
                <a:ea typeface="Times New Roman" panose="02020603050405020304" pitchFamily="18" charset="0"/>
              </a:rPr>
            </a:br>
            <a:r>
              <a:rPr lang="nb-NO" sz="1900" b="1" dirty="0">
                <a:latin typeface="Calibri" panose="020F0502020204030204" pitchFamily="34" charset="0"/>
                <a:ea typeface="Times New Roman" panose="02020603050405020304" pitchFamily="18" charset="0"/>
              </a:rPr>
              <a:t>1993:</a:t>
            </a:r>
            <a:r>
              <a:rPr lang="nb-NO" sz="1900" dirty="0">
                <a:latin typeface="Calibri" panose="020F0502020204030204" pitchFamily="34" charset="0"/>
                <a:ea typeface="Times New Roman" panose="02020603050405020304" pitchFamily="18" charset="0"/>
              </a:rPr>
              <a:t> Partnerskapsloven ble vedtatt med én stemmes overvekt i Stortinget. Loven ga likekjønnede par de samme juridiske plikter og rettigheter som ektepar og var nesten identisk med ekteskapsloven. De to viktigste unntakene var at partnerskap ikke ga rett til adopsjon og at lovverket ikke la til rette for assistert befruktning for kvinnelige par.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2008: </a:t>
            </a:r>
            <a:r>
              <a:rPr lang="nb-NO" sz="1900" dirty="0">
                <a:latin typeface="Calibri" panose="020F0502020204030204" pitchFamily="34" charset="0"/>
                <a:ea typeface="Times New Roman" panose="02020603050405020304" pitchFamily="18" charset="0"/>
              </a:rPr>
              <a:t>Dette året ble likestillingen (mellom voksne) langt på vei fullført på samfunnsplanet, da Stortinget vedtok den kjønnsnøytrale ekteskapsloven. Da fikk likekjønnede par også rett til adopsjon på lik linje med mann og kvinne, og Stortinget vedtok at staten skal legge til rette for assistert befruktning for kvinnelige par som ønsker barn. Partnerskapsloven ble avskaffet.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At en del barn mistet likestillingen med andre barn, og ble fratatt retten til sin egen far, fikk lite fokus i prosessen fram mot lovendringene i 2008. Barneperspektivet ble i stor grad ignorert i hele den politiske debatten. Det meste handlet om voksnes krav og ønsker.</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Likestillingen angående voksnes rett til å få barn med statens hjelp, gjelder foreløpig ikke for menn. Surrogati er fremdeles ulovlig i Norge. Noen partier på Stortinget ønsker å innføre altruistisk surrogati, altså ikke-kommersiell surrogati. Et eksempel på dette er at en søster eller venninne bærer fram barnet for en annen person uten økonomisk vederlag.</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2017:</a:t>
            </a:r>
            <a:r>
              <a:rPr lang="nb-NO" sz="1900" dirty="0">
                <a:latin typeface="Calibri" panose="020F0502020204030204" pitchFamily="34" charset="0"/>
                <a:ea typeface="Times New Roman" panose="02020603050405020304" pitchFamily="18" charset="0"/>
              </a:rPr>
              <a:t> Likestillingen (mellom voksne) innen Den norske kirke ble fullført i 2017, da Kirkemøtet innførte vigsel, liturgi og lære for likekjønnet ekteskap. To menn eller to kvinner er «rette ektefolk» i Guds øyne, ifølge den nye læren.</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3. DOMINANS</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De siste årene har den radikale kjønnsideologien blitt stadig mer dominerende i skole, kultur og samfunn. Statens ideologi og lovverk angående kjønn, familie og barn blir i stor grad tilpasset krav og ønsker fra seksuelle minoriteter. En bibelsk forståelse av ekteskap og familie blir i stor grad motarbeidet og marginalisert på de fleste offentlige arenaer. Ensrettingen er merkbar på stadig flere samfunnsarenaer. Meningsmangfoldet og ytringsfriheten ser ut til å krympe.</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 </a:t>
            </a:r>
            <a:r>
              <a:rPr lang="nb-NO" sz="1900" dirty="0">
                <a:latin typeface="Calibri" panose="020F0502020204030204" pitchFamily="34" charset="0"/>
                <a:ea typeface="Times New Roman" panose="02020603050405020304" pitchFamily="18" charset="0"/>
              </a:rPr>
              <a:t>En del nordmenn undrer seg: Hva er logikken i at små, seksuelle minoriteter får legge premissene og føringene for store deler av samfunnets tenkning, undervisning og lovgivning angående ekteskap og barn, kjønn og seksualitet? </a:t>
            </a:r>
            <a:endParaRPr lang="nb-NO" sz="1900" dirty="0">
              <a:latin typeface="Times New Roman" panose="02020603050405020304" pitchFamily="18" charset="0"/>
              <a:ea typeface="Times New Roman" panose="02020603050405020304" pitchFamily="18" charset="0"/>
            </a:endParaRPr>
          </a:p>
          <a:p>
            <a:endParaRPr lang="nb-NO" dirty="0"/>
          </a:p>
          <a:p>
            <a:r>
              <a:rPr lang="nb-NO" dirty="0"/>
              <a:t> </a:t>
            </a:r>
          </a:p>
        </p:txBody>
      </p:sp>
      <p:sp>
        <p:nvSpPr>
          <p:cNvPr id="4" name="Plassholder for bunntekst 3"/>
          <p:cNvSpPr>
            <a:spLocks noGrp="1"/>
          </p:cNvSpPr>
          <p:nvPr>
            <p:ph type="ftr" sz="quarter" idx="10"/>
          </p:nvPr>
        </p:nvSpPr>
        <p:spPr/>
        <p:txBody>
          <a:bodyPr/>
          <a:lstStyle/>
          <a:p>
            <a:endParaRPr lang="nb-NO"/>
          </a:p>
        </p:txBody>
      </p:sp>
      <p:sp>
        <p:nvSpPr>
          <p:cNvPr id="5" name="Plassholder for lysbildenummer 4"/>
          <p:cNvSpPr>
            <a:spLocks noGrp="1"/>
          </p:cNvSpPr>
          <p:nvPr>
            <p:ph type="sldNum" sz="quarter" idx="11"/>
          </p:nvPr>
        </p:nvSpPr>
        <p:spPr/>
        <p:txBody>
          <a:bodyPr/>
          <a:lstStyle/>
          <a:p>
            <a:fld id="{C8593401-7213-4FA8-8723-86291B2E8693}" type="slidenum">
              <a:rPr lang="nb-NO" smtClean="0"/>
              <a:t>6</a:t>
            </a:fld>
            <a:endParaRPr lang="nb-NO"/>
          </a:p>
        </p:txBody>
      </p:sp>
      <p:sp>
        <p:nvSpPr>
          <p:cNvPr id="6" name="Plassholder for topptekst 5">
            <a:extLst>
              <a:ext uri="{FF2B5EF4-FFF2-40B4-BE49-F238E27FC236}">
                <a16:creationId xmlns:a16="http://schemas.microsoft.com/office/drawing/2014/main" id="{B73D4B57-04FE-4672-A641-F4667ED19BC4}"/>
              </a:ext>
            </a:extLst>
          </p:cNvPr>
          <p:cNvSpPr>
            <a:spLocks noGrp="1"/>
          </p:cNvSpPr>
          <p:nvPr>
            <p:ph type="hdr" sz="quarter"/>
          </p:nvPr>
        </p:nvSpPr>
        <p:spPr/>
        <p:txBody>
          <a:bodyPr/>
          <a:lstStyle/>
          <a:p>
            <a:r>
              <a:rPr lang="nb-NO"/>
              <a:t>"SAMLIVSREVOLUSJON - Tro, kjønn og samlivsetikk"</a:t>
            </a:r>
          </a:p>
        </p:txBody>
      </p:sp>
    </p:spTree>
    <p:extLst>
      <p:ext uri="{BB962C8B-B14F-4D97-AF65-F5344CB8AC3E}">
        <p14:creationId xmlns:p14="http://schemas.microsoft.com/office/powerpoint/2010/main" val="7176828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341688" y="531813"/>
            <a:ext cx="3552825" cy="2665412"/>
          </a:xfrm>
        </p:spPr>
      </p:sp>
      <p:sp>
        <p:nvSpPr>
          <p:cNvPr id="3" name="Plassholder for notater 2"/>
          <p:cNvSpPr>
            <a:spLocks noGrp="1"/>
          </p:cNvSpPr>
          <p:nvPr>
            <p:ph type="body" idx="1"/>
          </p:nvPr>
        </p:nvSpPr>
        <p:spPr/>
        <p:txBody>
          <a:bodyPr/>
          <a:lstStyle/>
          <a:p>
            <a:r>
              <a:rPr lang="nb-NO" sz="1900" b="1" dirty="0">
                <a:latin typeface="Calibri" panose="020F0502020204030204" pitchFamily="34" charset="0"/>
                <a:ea typeface="Times New Roman" panose="02020603050405020304" pitchFamily="18" charset="0"/>
              </a:rPr>
              <a:t>LESBISKE OG HOMOFILE</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Selv om den radikale kjønnsideologien handler om svært mye mer enn homofili, er det likevel homofili mange tenker på når man snakker om seksuelle minoriteter.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Homofili har på mange måter vært en døråpner for å få gjennomslag for den radikale kjønnsideologien som nå preger samlivstenkningen i Norge. Men i realiteten utgjør homofili og homofil atferd bare en liten del av problemstillingene rundt kjønn og seksualitet, fertilitetsmarkedet og barns rettigheter, surrogati og polyamorøse forhold.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1. HVEM?</a:t>
            </a:r>
            <a:r>
              <a:rPr lang="nb-NO" sz="1900" dirty="0">
                <a:latin typeface="Calibri" panose="020F0502020204030204" pitchFamily="34" charset="0"/>
                <a:ea typeface="Times New Roman" panose="02020603050405020304" pitchFamily="18" charset="0"/>
              </a:rPr>
              <a:t> </a:t>
            </a:r>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Mennesker med lesbiske og homofile følelser, er en svært uensartet gruppe. Å omtale «de homofile» som en gruppe av likesinnede personer, der alle mener og står for det samme, stemmer ikke med virkeligheten. </a:t>
            </a:r>
            <a:br>
              <a:rPr lang="nb-NO" sz="1900" dirty="0">
                <a:latin typeface="Calibri" panose="020F0502020204030204" pitchFamily="34" charset="0"/>
                <a:ea typeface="Times New Roman" panose="02020603050405020304" pitchFamily="18" charset="0"/>
              </a:rPr>
            </a:b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a:t>
            </a:r>
            <a:r>
              <a:rPr lang="nb-NO" sz="1900" dirty="0">
                <a:latin typeface="Calibri" panose="020F0502020204030204" pitchFamily="34" charset="0"/>
                <a:ea typeface="Times New Roman" panose="02020603050405020304" pitchFamily="18" charset="0"/>
              </a:rPr>
              <a:t> Mennesker med lesbiske og homofile følelser har svært forskjellig bakgrunn og livsstil, personlighet og livssyn, meninger og politisk overbevisning. </a:t>
            </a:r>
            <a:br>
              <a:rPr lang="nb-NO" sz="1900" dirty="0">
                <a:latin typeface="Calibri" panose="020F0502020204030204" pitchFamily="34" charset="0"/>
                <a:ea typeface="Times New Roman" panose="02020603050405020304" pitchFamily="18" charset="0"/>
              </a:rPr>
            </a:b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a:t>
            </a:r>
            <a:r>
              <a:rPr lang="nb-NO" sz="1900" dirty="0">
                <a:latin typeface="Calibri" panose="020F0502020204030204" pitchFamily="34" charset="0"/>
                <a:ea typeface="Times New Roman" panose="02020603050405020304" pitchFamily="18" charset="0"/>
              </a:rPr>
              <a:t> Over 90 prosent av dem som definerer seg selv som lesbiske og homofile, er </a:t>
            </a:r>
            <a:r>
              <a:rPr lang="nb-NO" sz="1900" i="1" dirty="0">
                <a:latin typeface="Calibri" panose="020F0502020204030204" pitchFamily="34" charset="0"/>
                <a:ea typeface="Times New Roman" panose="02020603050405020304" pitchFamily="18" charset="0"/>
              </a:rPr>
              <a:t>ikke</a:t>
            </a:r>
            <a:r>
              <a:rPr lang="nb-NO" sz="1900" dirty="0">
                <a:latin typeface="Calibri" panose="020F0502020204030204" pitchFamily="34" charset="0"/>
                <a:ea typeface="Times New Roman" panose="02020603050405020304" pitchFamily="18" charset="0"/>
              </a:rPr>
              <a:t> medlemmer av Foreningen FRI. </a:t>
            </a:r>
            <a:endParaRPr lang="nb-NO" sz="1900" dirty="0">
              <a:latin typeface="Times New Roman" panose="02020603050405020304" pitchFamily="18" charset="0"/>
              <a:ea typeface="Times New Roman" panose="02020603050405020304" pitchFamily="18" charset="0"/>
            </a:endParaRPr>
          </a:p>
          <a:p>
            <a:br>
              <a:rPr lang="nb-NO" sz="1900" dirty="0">
                <a:latin typeface="Calibri" panose="020F0502020204030204" pitchFamily="34" charset="0"/>
                <a:ea typeface="Times New Roman" panose="02020603050405020304" pitchFamily="18" charset="0"/>
              </a:rPr>
            </a:br>
            <a:r>
              <a:rPr lang="nb-NO" sz="1900" b="1" dirty="0">
                <a:latin typeface="Arial" panose="020B0604020202020204" pitchFamily="34" charset="0"/>
                <a:ea typeface="Times New Roman" panose="02020603050405020304" pitchFamily="18" charset="0"/>
              </a:rPr>
              <a:t>■</a:t>
            </a:r>
            <a:r>
              <a:rPr lang="nb-NO" sz="1900" dirty="0">
                <a:latin typeface="Calibri" panose="020F0502020204030204" pitchFamily="34" charset="0"/>
                <a:ea typeface="Times New Roman" panose="02020603050405020304" pitchFamily="18" charset="0"/>
              </a:rPr>
              <a:t> Blant kristne som har homofile følelser, er det trolig mange som ønsker å leve i pakt med Bibelens seksualetikk. Denne forutsetter at det seksuelle samliv hører hjemme i ekteskapet mellom mann og kvinne. De fleste av dem har ikke noe ønske om å stå offentlig fram med sin tiltrekning til samme kjønn.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2. HVOR MANGE?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Tallet 1,2 prosent var et av funnene i den nasjonale levekårsundersøkelsen fra Statistisk Sentralbyrå (SSB) publisert i 2010. Liknende tall fant man også på den tiden i store nasjonale undersøkelser i Sverige, Storbritannia og Canada.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I 2020 gjennomførte Statistisk Sentralbyrå en ny nasjonal levekårsundersøkelse: </a:t>
            </a:r>
            <a:r>
              <a:rPr lang="nb-NO" sz="1900" b="1" dirty="0">
                <a:latin typeface="Calibri" panose="020F0502020204030204" pitchFamily="34" charset="0"/>
                <a:ea typeface="Times New Roman" panose="02020603050405020304" pitchFamily="18" charset="0"/>
              </a:rPr>
              <a:t>«Livskvalitet i Norge 2020»</a:t>
            </a:r>
            <a:r>
              <a:rPr lang="nb-NO" sz="1900" dirty="0">
                <a:latin typeface="Calibri" panose="020F0502020204030204" pitchFamily="34" charset="0"/>
                <a:ea typeface="Times New Roman" panose="02020603050405020304" pitchFamily="18" charset="0"/>
              </a:rPr>
              <a:t>, også kalt «Livskvalitets-undersøkelsen 2020». Til sammen 40.000 nordmenn fikk tilsendt spørreskjemaet, og 17.432 svarte. </a:t>
            </a:r>
            <a:r>
              <a:rPr lang="nb-NO" sz="1900"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⓯</a:t>
            </a:r>
            <a:br>
              <a:rPr lang="nb-NO" sz="1900" dirty="0">
                <a:solidFill>
                  <a:srgbClr val="FF0000"/>
                </a:solidFill>
                <a:latin typeface="Arial Black" panose="020B0A04020102020204" pitchFamily="34" charset="0"/>
                <a:ea typeface="Times New Roman" panose="02020603050405020304" pitchFamily="18" charset="0"/>
                <a:cs typeface="Calibri" panose="020F0502020204030204" pitchFamily="34" charset="0"/>
              </a:rPr>
            </a:br>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Tallene i undersøkelsen viser at blant nordmenn mellom 18 og 80 år er det 1,3 prosent som definerer seg som lesbisk eller homofil, og at 2,4 prosent definerer seg som bifil. I tillegg krysset en del deltakere av på alternativet «Annen seksuell orientering» (enn heterofil, lesbisk, homofil eller bifil), uten at undersøkelsen ga anledning til å konkretisere hva det betyr i praksis.</a:t>
            </a:r>
            <a:endParaRPr lang="nb-NO" sz="1900" dirty="0">
              <a:latin typeface="Times New Roman" panose="02020603050405020304" pitchFamily="18" charset="0"/>
              <a:ea typeface="Times New Roman" panose="02020603050405020304" pitchFamily="18" charset="0"/>
            </a:endParaRPr>
          </a:p>
          <a:p>
            <a:br>
              <a:rPr lang="nb-NO" sz="1900" dirty="0">
                <a:latin typeface="Calibri" panose="020F0502020204030204" pitchFamily="34" charset="0"/>
                <a:ea typeface="Times New Roman" panose="02020603050405020304" pitchFamily="18" charset="0"/>
              </a:rPr>
            </a:br>
            <a:r>
              <a:rPr lang="nb-NO" sz="1900" b="1" dirty="0">
                <a:latin typeface="Calibri" panose="020F0502020204030204" pitchFamily="34" charset="0"/>
                <a:ea typeface="Times New Roman" panose="02020603050405020304" pitchFamily="18" charset="0"/>
              </a:rPr>
              <a:t>3. EKTESKAP: </a:t>
            </a:r>
            <a:r>
              <a:rPr lang="nb-NO" sz="1900" dirty="0">
                <a:latin typeface="Calibri" panose="020F0502020204030204" pitchFamily="34" charset="0"/>
                <a:ea typeface="Times New Roman" panose="02020603050405020304" pitchFamily="18" charset="0"/>
              </a:rPr>
              <a:t>Ved å søke på ordet «</a:t>
            </a:r>
            <a:r>
              <a:rPr lang="nb-NO" sz="1900" b="1" dirty="0">
                <a:latin typeface="Calibri" panose="020F0502020204030204" pitchFamily="34" charset="0"/>
                <a:ea typeface="Times New Roman" panose="02020603050405020304" pitchFamily="18" charset="0"/>
              </a:rPr>
              <a:t>ekteskap</a:t>
            </a:r>
            <a:r>
              <a:rPr lang="nb-NO" sz="1900" dirty="0">
                <a:latin typeface="Calibri" panose="020F0502020204030204" pitchFamily="34" charset="0"/>
                <a:ea typeface="Times New Roman" panose="02020603050405020304" pitchFamily="18" charset="0"/>
              </a:rPr>
              <a:t>» på </a:t>
            </a:r>
            <a:r>
              <a:rPr lang="nb-NO" sz="1900" b="1" dirty="0">
                <a:latin typeface="Calibri" panose="020F0502020204030204" pitchFamily="34" charset="0"/>
                <a:ea typeface="Times New Roman" panose="02020603050405020304" pitchFamily="18" charset="0"/>
              </a:rPr>
              <a:t>www.ssb.no</a:t>
            </a:r>
            <a:r>
              <a:rPr lang="nb-NO" sz="1900" dirty="0">
                <a:latin typeface="Calibri" panose="020F0502020204030204" pitchFamily="34" charset="0"/>
                <a:ea typeface="Times New Roman" panose="02020603050405020304" pitchFamily="18" charset="0"/>
              </a:rPr>
              <a:t> (Statistisk Sentralbyrå) finner man de ferskeste tallene.  - Skilsmissefrekvensen i likekjønnede ekteskap er atskillig høyere enn i ekteskap mellom mann og kvinne. Kvinnelige par skiller seg mer enn dobbelt så ofte. </a:t>
            </a:r>
            <a:r>
              <a:rPr lang="nb-NO" sz="1900"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⓰</a:t>
            </a:r>
            <a:endParaRPr lang="nb-NO" sz="1900" dirty="0">
              <a:latin typeface="Times New Roman" panose="02020603050405020304" pitchFamily="18" charset="0"/>
              <a:ea typeface="Times New Roman" panose="02020603050405020304" pitchFamily="18" charset="0"/>
            </a:endParaRPr>
          </a:p>
          <a:p>
            <a:br>
              <a:rPr lang="nb-NO" sz="1900" dirty="0">
                <a:latin typeface="Calibri" panose="020F0502020204030204" pitchFamily="34" charset="0"/>
                <a:ea typeface="Times New Roman" panose="02020603050405020304" pitchFamily="18" charset="0"/>
              </a:rPr>
            </a:br>
            <a:r>
              <a:rPr lang="nb-NO" sz="1900" b="1" dirty="0">
                <a:latin typeface="Calibri" panose="020F0502020204030204" pitchFamily="34" charset="0"/>
                <a:ea typeface="Times New Roman" panose="02020603050405020304" pitchFamily="18" charset="0"/>
              </a:rPr>
              <a:t>Født sånn eller blitt sånn?</a:t>
            </a:r>
            <a:br>
              <a:rPr lang="nb-NO" sz="1900" b="1"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Er lesbiske, homofile og bifile følelser medfødt? Eller er det noe man utvikler? Dette er spørsmål som mange stiller seg. Og svarene spriker. Fagfolk er også uenige, men de fleste mener at det handler om et komplekst samspill mellom mange faktorer som gjensidig påvirker hverandre. Kanskje spiller biologi og genetikk en rolle hos noen, men ytre faktorer som relasjonen til foreldre, relasjonen til søsken, relasjonen til jevnaldrende av samme kjønn, vonde opplevelser og/eller overgrep, osv. spiller etter all sannsynlighet en stor rolle i manges liv. Ingen har noe fasitsvar. Men å hevde at «alle homofile er født sånn» eller «skapt sånn», tyder på at man ikke har satt seg inn i hvor komplekst dette temaet er.</a:t>
            </a:r>
            <a:endParaRPr lang="nb-NO" sz="1900" dirty="0">
              <a:latin typeface="Times New Roman" panose="02020603050405020304" pitchFamily="18" charset="0"/>
              <a:ea typeface="Times New Roman" panose="02020603050405020304" pitchFamily="18" charset="0"/>
            </a:endParaRPr>
          </a:p>
          <a:p>
            <a:br>
              <a:rPr lang="nb-NO" sz="1900" dirty="0">
                <a:latin typeface="Calibri" panose="020F0502020204030204" pitchFamily="34" charset="0"/>
                <a:ea typeface="Times New Roman" panose="02020603050405020304" pitchFamily="18" charset="0"/>
              </a:rPr>
            </a:br>
            <a:r>
              <a:rPr lang="nb-NO" sz="1900" b="1" dirty="0">
                <a:latin typeface="Arial" panose="020B0604020202020204" pitchFamily="34" charset="0"/>
                <a:ea typeface="Times New Roman" panose="02020603050405020304" pitchFamily="18" charset="0"/>
              </a:rPr>
              <a:t>■</a:t>
            </a:r>
            <a:r>
              <a:rPr lang="nb-NO" sz="1900" dirty="0">
                <a:latin typeface="Calibri" panose="020F0502020204030204" pitchFamily="34" charset="0"/>
                <a:ea typeface="Times New Roman" panose="02020603050405020304" pitchFamily="18" charset="0"/>
              </a:rPr>
              <a:t> I 2019 ble den hittil største studien i denne tematikken publisert. Denne banebrytende studien gir meget interessante resultater. </a:t>
            </a:r>
            <a:r>
              <a:rPr lang="nb-NO" sz="1900"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⓱</a:t>
            </a:r>
            <a:r>
              <a:rPr lang="nb-NO" sz="1900" dirty="0">
                <a:latin typeface="Calibri" panose="020F0502020204030204" pitchFamily="34" charset="0"/>
                <a:ea typeface="Times New Roman" panose="02020603050405020304" pitchFamily="18" charset="0"/>
              </a:rPr>
              <a:t> </a:t>
            </a:r>
            <a:endParaRPr lang="nb-NO" dirty="0"/>
          </a:p>
        </p:txBody>
      </p:sp>
      <p:sp>
        <p:nvSpPr>
          <p:cNvPr id="4" name="Plassholder for lysbildenummer 3"/>
          <p:cNvSpPr>
            <a:spLocks noGrp="1"/>
          </p:cNvSpPr>
          <p:nvPr>
            <p:ph type="sldNum" sz="quarter" idx="10"/>
          </p:nvPr>
        </p:nvSpPr>
        <p:spPr/>
        <p:txBody>
          <a:bodyPr/>
          <a:lstStyle/>
          <a:p>
            <a:fld id="{C8593401-7213-4FA8-8723-86291B2E8693}" type="slidenum">
              <a:rPr lang="nb-NO" smtClean="0"/>
              <a:t>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topptekst 5">
            <a:extLst>
              <a:ext uri="{FF2B5EF4-FFF2-40B4-BE49-F238E27FC236}">
                <a16:creationId xmlns:a16="http://schemas.microsoft.com/office/drawing/2014/main" id="{01F536B8-574E-4BCA-956F-A4C9F35047B4}"/>
              </a:ext>
            </a:extLst>
          </p:cNvPr>
          <p:cNvSpPr>
            <a:spLocks noGrp="1"/>
          </p:cNvSpPr>
          <p:nvPr>
            <p:ph type="hdr" sz="quarter"/>
          </p:nvPr>
        </p:nvSpPr>
        <p:spPr/>
        <p:txBody>
          <a:bodyPr/>
          <a:lstStyle/>
          <a:p>
            <a:r>
              <a:rPr lang="nb-NO"/>
              <a:t>"SAMLIVSREVOLUSJON - Tro, kjønn og samlivsetikk"</a:t>
            </a:r>
          </a:p>
        </p:txBody>
      </p:sp>
    </p:spTree>
    <p:extLst>
      <p:ext uri="{BB962C8B-B14F-4D97-AF65-F5344CB8AC3E}">
        <p14:creationId xmlns:p14="http://schemas.microsoft.com/office/powerpoint/2010/main" val="2660103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900" b="1" dirty="0">
                <a:latin typeface="Calibri" panose="020F0502020204030204" pitchFamily="34" charset="0"/>
                <a:ea typeface="Times New Roman" panose="02020603050405020304" pitchFamily="18" charset="0"/>
              </a:rPr>
              <a:t>TO SENTRALE AKTØRER</a:t>
            </a:r>
            <a:endParaRPr lang="nb-NO" sz="1900" dirty="0">
              <a:latin typeface="Times New Roman" panose="02020603050405020304" pitchFamily="18" charset="0"/>
              <a:ea typeface="Times New Roman" panose="02020603050405020304" pitchFamily="18" charset="0"/>
            </a:endParaRPr>
          </a:p>
          <a:p>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Kjønnsforskningsmiljøene har lagt det akademiske </a:t>
            </a:r>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og filosofiske grunnlaget for mye av det som har skjedd i politiske miljøer, i lovgivningen og i endrede holdninger i befolkningen. </a:t>
            </a:r>
            <a:r>
              <a:rPr lang="nb-NO" sz="1900"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❿</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I en årrekke har kjønnsforskere fått store bevilgninger til en lang rekke prosjekter, f.eks. </a:t>
            </a:r>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56 millioner kroner fra Norges Forskningsråd i 4-årsperioden 2008-2011.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a:t>
            </a:r>
            <a:r>
              <a:rPr lang="nb-NO" sz="1900" dirty="0">
                <a:latin typeface="Calibri" panose="020F0502020204030204" pitchFamily="34" charset="0"/>
                <a:ea typeface="Times New Roman" panose="02020603050405020304" pitchFamily="18" charset="0"/>
              </a:rPr>
              <a:t> Mange fagfolk er svært kritiske til kjønnsforskningen, til ideologien den formidler og til det faglige grunnlaget den bygger på. En kjent svensk psykiater, David Eberhard, har f.eks. kommet med krass kritikk av den radikale kjønnstenkningen i boka «Det </a:t>
            </a:r>
            <a:r>
              <a:rPr lang="nb-NO" sz="1900" dirty="0" err="1">
                <a:latin typeface="Calibri" panose="020F0502020204030204" pitchFamily="34" charset="0"/>
                <a:ea typeface="Times New Roman" panose="02020603050405020304" pitchFamily="18" charset="0"/>
              </a:rPr>
              <a:t>stora</a:t>
            </a:r>
            <a:r>
              <a:rPr lang="nb-NO" sz="1900" dirty="0">
                <a:latin typeface="Calibri" panose="020F0502020204030204" pitchFamily="34" charset="0"/>
                <a:ea typeface="Times New Roman" panose="02020603050405020304" pitchFamily="18" charset="0"/>
              </a:rPr>
              <a:t> </a:t>
            </a:r>
            <a:r>
              <a:rPr lang="nb-NO" sz="1900" dirty="0" err="1">
                <a:latin typeface="Calibri" panose="020F0502020204030204" pitchFamily="34" charset="0"/>
                <a:ea typeface="Times New Roman" panose="02020603050405020304" pitchFamily="18" charset="0"/>
              </a:rPr>
              <a:t>könsexperimentet</a:t>
            </a:r>
            <a:r>
              <a:rPr lang="nb-NO" sz="1900" dirty="0">
                <a:latin typeface="Calibri" panose="020F0502020204030204" pitchFamily="34" charset="0"/>
                <a:ea typeface="Times New Roman" panose="02020603050405020304" pitchFamily="18" charset="0"/>
              </a:rPr>
              <a:t>». Les et tankevekkende intervju med ham høsten 2018.</a:t>
            </a:r>
            <a:r>
              <a:rPr lang="nb-NO" sz="1900"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 ⓫</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a:t>
            </a:r>
            <a:r>
              <a:rPr lang="nb-NO" sz="1900" dirty="0">
                <a:latin typeface="Calibri" panose="020F0502020204030204" pitchFamily="34" charset="0"/>
                <a:ea typeface="Times New Roman" panose="02020603050405020304" pitchFamily="18" charset="0"/>
              </a:rPr>
              <a:t> I 2010 produserte Harald Eia en serie på sju TV-programmer på NRK kalt «Hjernevask». Der ble blant annet kjønnsforskere stilt mange kritiske spørsmål, og teoriene og forskningen deres ble i stor grad problematisert. </a:t>
            </a:r>
            <a:r>
              <a:rPr lang="nb-NO" sz="1900"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⓬</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r>
              <a:rPr lang="nb-NO" sz="1900" b="1"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Calibri" panose="020F0502020204030204" pitchFamily="34" charset="0"/>
                <a:ea typeface="Times New Roman" panose="02020603050405020304" pitchFamily="18" charset="0"/>
              </a:rPr>
              <a:t>2.</a:t>
            </a:r>
            <a:r>
              <a:rPr lang="nb-NO" sz="1900" dirty="0">
                <a:latin typeface="Calibri" panose="020F0502020204030204" pitchFamily="34" charset="0"/>
                <a:ea typeface="Times New Roman" panose="02020603050405020304" pitchFamily="18" charset="0"/>
              </a:rPr>
              <a:t> «</a:t>
            </a:r>
            <a:r>
              <a:rPr lang="nb-NO" sz="1900" b="1" dirty="0">
                <a:latin typeface="Calibri" panose="020F0502020204030204" pitchFamily="34" charset="0"/>
                <a:ea typeface="Times New Roman" panose="02020603050405020304" pitchFamily="18" charset="0"/>
              </a:rPr>
              <a:t>FRI – foreningen for kjønns- og seksualitetsmangfold»</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Denne private interesseorganisasjonen har vært en aktiv pådriver i utviklingen, ikke minst som en velorganisert lobbygruppe i forhold til politikere og media. Foreningen har i overkant av 3.000 medlemmer. Det representerer mindre enn fem prosent av dem som definerer seg som skeive i Norge.</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Tatt i betraktning organisasjonens relativt beskjedne størrelse nyter den godt av en raus støtte fra det offentlige – både økonomisk, ideologisk og praktisk. Foreningen har kontakter langt inn i politiske miljøer og partier over hele landet og utøver en omfattende påvirkning. </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 </a:t>
            </a:r>
            <a:r>
              <a:rPr lang="nb-NO" sz="1900" dirty="0">
                <a:latin typeface="Calibri" panose="020F0502020204030204" pitchFamily="34" charset="0"/>
                <a:ea typeface="Times New Roman" panose="02020603050405020304" pitchFamily="18" charset="0"/>
              </a:rPr>
              <a:t>Selv om Foreningen FRI formelt sett bare er en privat interesseorganisasjon, fungerer den nå i realiteten som regjeringens rådgiver og talerør i kjønnspolitiske spørsmål, og som det offentliges forlengede arm inn i sivilsamfunnet. Dette er tilfelle både i skoler og barnehager, innen helsevesenet, justismyndighetene og i arbeidslivet.</a:t>
            </a:r>
            <a:endParaRPr lang="nb-NO" sz="1900" dirty="0">
              <a:latin typeface="Times New Roman" panose="02020603050405020304" pitchFamily="18" charset="0"/>
              <a:ea typeface="Times New Roman" panose="02020603050405020304" pitchFamily="18" charset="0"/>
            </a:endParaRPr>
          </a:p>
          <a:p>
            <a:pPr marL="93777"/>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 </a:t>
            </a:r>
            <a:r>
              <a:rPr lang="nb-NO" sz="1900" dirty="0">
                <a:latin typeface="Calibri" panose="020F0502020204030204" pitchFamily="34" charset="0"/>
                <a:ea typeface="Times New Roman" panose="02020603050405020304" pitchFamily="18" charset="0"/>
              </a:rPr>
              <a:t>En prioritert virksomhet for Foreningen FRI er kursene kalt «</a:t>
            </a:r>
            <a:r>
              <a:rPr lang="nb-NO" sz="1900" u="sng" dirty="0">
                <a:solidFill>
                  <a:srgbClr val="0000FF"/>
                </a:solidFill>
                <a:latin typeface="Calibri" panose="020F0502020204030204" pitchFamily="34" charset="0"/>
                <a:ea typeface="Times New Roman" panose="02020603050405020304" pitchFamily="18" charset="0"/>
                <a:hlinkClick r:id="rId3"/>
              </a:rPr>
              <a:t>Rosa kompetanse</a:t>
            </a:r>
            <a:r>
              <a:rPr lang="nb-NO" sz="1900" dirty="0">
                <a:latin typeface="Calibri" panose="020F0502020204030204" pitchFamily="34" charset="0"/>
                <a:ea typeface="Times New Roman" panose="02020603050405020304" pitchFamily="18" charset="0"/>
              </a:rPr>
              <a:t>». Disse blir gjennomført rundt om i landet med tusenvis av deltakere hvert år. Alle kursene i Rosa kompetanse blir finansiert av det offentlige via ulike direktorater.</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Foreningen </a:t>
            </a:r>
            <a:r>
              <a:rPr lang="nb-NO" sz="1900" dirty="0" err="1">
                <a:latin typeface="Calibri" panose="020F0502020204030204" pitchFamily="34" charset="0"/>
                <a:ea typeface="Times New Roman" panose="02020603050405020304" pitchFamily="18" charset="0"/>
              </a:rPr>
              <a:t>FRIs</a:t>
            </a:r>
            <a:r>
              <a:rPr lang="nb-NO" sz="1900" dirty="0">
                <a:latin typeface="Calibri" panose="020F0502020204030204" pitchFamily="34" charset="0"/>
                <a:ea typeface="Times New Roman" panose="02020603050405020304" pitchFamily="18" charset="0"/>
              </a:rPr>
              <a:t> regnskap fra 2019 viser at den offentlige støtten til drift og prosjektmidler var på rundt 24 millioner kroner. Kontingenten fra medlemmene utgjorde </a:t>
            </a:r>
            <a:r>
              <a:rPr lang="nb-NO" sz="1900" dirty="0" err="1">
                <a:latin typeface="Calibri" panose="020F0502020204030204" pitchFamily="34" charset="0"/>
                <a:ea typeface="Times New Roman" panose="02020603050405020304" pitchFamily="18" charset="0"/>
              </a:rPr>
              <a:t>ca</a:t>
            </a:r>
            <a:r>
              <a:rPr lang="nb-NO" sz="1900" dirty="0">
                <a:latin typeface="Calibri" panose="020F0502020204030204" pitchFamily="34" charset="0"/>
                <a:ea typeface="Times New Roman" panose="02020603050405020304" pitchFamily="18" charset="0"/>
              </a:rPr>
              <a:t> kr 422.000. </a:t>
            </a:r>
            <a:r>
              <a:rPr lang="nb-NO" sz="1900"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⓭</a:t>
            </a:r>
            <a:r>
              <a:rPr lang="nb-NO" sz="1900" dirty="0">
                <a:solidFill>
                  <a:srgbClr val="000000"/>
                </a:solidFill>
                <a:latin typeface="Arial" panose="020B060402020202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a:t>
            </a: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 </a:t>
            </a:r>
            <a:r>
              <a:rPr lang="nb-NO" sz="1900" b="1" dirty="0">
                <a:latin typeface="Calibri" panose="020F0502020204030204" pitchFamily="34" charset="0"/>
                <a:ea typeface="Times New Roman" panose="02020603050405020304" pitchFamily="18" charset="0"/>
              </a:rPr>
              <a:t>Skeiv Ungdom</a:t>
            </a:r>
            <a:r>
              <a:rPr lang="nb-NO" sz="1900" dirty="0">
                <a:latin typeface="Calibri" panose="020F0502020204030204" pitchFamily="34" charset="0"/>
                <a:ea typeface="Times New Roman" panose="02020603050405020304" pitchFamily="18" charset="0"/>
              </a:rPr>
              <a:t> er Foreningen </a:t>
            </a:r>
            <a:r>
              <a:rPr lang="nb-NO" sz="1900" dirty="0" err="1">
                <a:latin typeface="Calibri" panose="020F0502020204030204" pitchFamily="34" charset="0"/>
                <a:ea typeface="Times New Roman" panose="02020603050405020304" pitchFamily="18" charset="0"/>
              </a:rPr>
              <a:t>FRIs</a:t>
            </a:r>
            <a:r>
              <a:rPr lang="nb-NO" sz="1900" dirty="0">
                <a:latin typeface="Calibri" panose="020F0502020204030204" pitchFamily="34" charset="0"/>
                <a:ea typeface="Times New Roman" panose="02020603050405020304" pitchFamily="18" charset="0"/>
              </a:rPr>
              <a:t> ungdoms-organisasjon – med ungdom og unge voksne opp til 30 år som medlemmer. Ideologien deres er identisk med Foreningen </a:t>
            </a:r>
            <a:r>
              <a:rPr lang="nb-NO" sz="1900" dirty="0" err="1">
                <a:latin typeface="Calibri" panose="020F0502020204030204" pitchFamily="34" charset="0"/>
                <a:ea typeface="Times New Roman" panose="02020603050405020304" pitchFamily="18" charset="0"/>
              </a:rPr>
              <a:t>FRIs</a:t>
            </a:r>
            <a:r>
              <a:rPr lang="nb-NO" sz="1900" dirty="0">
                <a:latin typeface="Calibri" panose="020F0502020204030204" pitchFamily="34" charset="0"/>
                <a:ea typeface="Times New Roman" panose="02020603050405020304" pitchFamily="18" charset="0"/>
              </a:rPr>
              <a:t> – noe som kommer tydelig fram i hefter og bøker de har utgitt. Unge mennesker fra Skeiv Ungdom besøker skoler over hele landet og underviser bl.a. elevene om seksualitetsmangfold, flytende kjønn, kjønnsskifte og normkritikk. Skeiv Ungdoms skoleprosjekt har navnet </a:t>
            </a:r>
            <a:r>
              <a:rPr lang="nb-NO" sz="1900" i="1" dirty="0" err="1">
                <a:latin typeface="Calibri" panose="020F0502020204030204" pitchFamily="34" charset="0"/>
                <a:ea typeface="Times New Roman" panose="02020603050405020304" pitchFamily="18" charset="0"/>
              </a:rPr>
              <a:t>Restart</a:t>
            </a:r>
            <a:r>
              <a:rPr lang="nb-NO" sz="1900" dirty="0">
                <a:latin typeface="Calibri" panose="020F0502020204030204" pitchFamily="34" charset="0"/>
                <a:ea typeface="Times New Roman" panose="02020603050405020304" pitchFamily="18" charset="0"/>
              </a:rPr>
              <a:t> og blir støttet av Utdanningsdirektoratet og </a:t>
            </a:r>
            <a:r>
              <a:rPr lang="nb-NO" sz="1900" dirty="0" err="1">
                <a:latin typeface="Calibri" panose="020F0502020204030204" pitchFamily="34" charset="0"/>
                <a:ea typeface="Times New Roman" panose="02020603050405020304" pitchFamily="18" charset="0"/>
              </a:rPr>
              <a:t>Bufdir</a:t>
            </a:r>
            <a:r>
              <a:rPr lang="nb-NO" sz="1900" dirty="0">
                <a:latin typeface="Calibri" panose="020F0502020204030204" pitchFamily="34" charset="0"/>
                <a:ea typeface="Times New Roman" panose="02020603050405020304" pitchFamily="18" charset="0"/>
              </a:rPr>
              <a:t>. </a:t>
            </a:r>
            <a:r>
              <a:rPr lang="nb-NO" sz="1900"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⓮</a:t>
            </a:r>
            <a:endParaRPr lang="nb-NO" dirty="0"/>
          </a:p>
        </p:txBody>
      </p:sp>
      <p:sp>
        <p:nvSpPr>
          <p:cNvPr id="4" name="Plassholder for bunntekst 3"/>
          <p:cNvSpPr>
            <a:spLocks noGrp="1"/>
          </p:cNvSpPr>
          <p:nvPr>
            <p:ph type="ftr" sz="quarter" idx="10"/>
          </p:nvPr>
        </p:nvSpPr>
        <p:spPr/>
        <p:txBody>
          <a:bodyPr/>
          <a:lstStyle/>
          <a:p>
            <a:endParaRPr lang="nb-NO"/>
          </a:p>
        </p:txBody>
      </p:sp>
      <p:sp>
        <p:nvSpPr>
          <p:cNvPr id="5" name="Plassholder for lysbildenummer 4"/>
          <p:cNvSpPr>
            <a:spLocks noGrp="1"/>
          </p:cNvSpPr>
          <p:nvPr>
            <p:ph type="sldNum" sz="quarter" idx="11"/>
          </p:nvPr>
        </p:nvSpPr>
        <p:spPr/>
        <p:txBody>
          <a:bodyPr/>
          <a:lstStyle/>
          <a:p>
            <a:fld id="{C8593401-7213-4FA8-8723-86291B2E8693}" type="slidenum">
              <a:rPr lang="nb-NO" smtClean="0"/>
              <a:t>8</a:t>
            </a:fld>
            <a:endParaRPr lang="nb-NO"/>
          </a:p>
        </p:txBody>
      </p:sp>
      <p:sp>
        <p:nvSpPr>
          <p:cNvPr id="6" name="Plassholder for topptekst 5">
            <a:extLst>
              <a:ext uri="{FF2B5EF4-FFF2-40B4-BE49-F238E27FC236}">
                <a16:creationId xmlns:a16="http://schemas.microsoft.com/office/drawing/2014/main" id="{BD125F19-25DD-4EB2-AE15-6538A6E4826C}"/>
              </a:ext>
            </a:extLst>
          </p:cNvPr>
          <p:cNvSpPr>
            <a:spLocks noGrp="1"/>
          </p:cNvSpPr>
          <p:nvPr>
            <p:ph type="hdr" sz="quarter"/>
          </p:nvPr>
        </p:nvSpPr>
        <p:spPr/>
        <p:txBody>
          <a:bodyPr/>
          <a:lstStyle/>
          <a:p>
            <a:r>
              <a:rPr lang="nb-NO"/>
              <a:t>"SAMLIVSREVOLUSJON - Tro, kjønn og samlivsetikk"</a:t>
            </a:r>
          </a:p>
        </p:txBody>
      </p:sp>
    </p:spTree>
    <p:extLst>
      <p:ext uri="{BB962C8B-B14F-4D97-AF65-F5344CB8AC3E}">
        <p14:creationId xmlns:p14="http://schemas.microsoft.com/office/powerpoint/2010/main" val="655273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900" b="1" dirty="0">
                <a:latin typeface="Calibri" panose="020F0502020204030204" pitchFamily="34" charset="0"/>
                <a:ea typeface="Times New Roman" panose="02020603050405020304" pitchFamily="18" charset="0"/>
              </a:rPr>
              <a:t>STRAFFELOVEN.</a:t>
            </a:r>
            <a:br>
              <a:rPr lang="nb-NO" sz="1900" b="1" dirty="0">
                <a:latin typeface="Calibri" panose="020F0502020204030204" pitchFamily="34" charset="0"/>
                <a:ea typeface="Times New Roman" panose="02020603050405020304" pitchFamily="18" charset="0"/>
              </a:rPr>
            </a:b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Straffeloven ble revidert i 2020. I november 2020 vedtok Stortinget å skrive inn begrepene «seksuell orientering, kjønnsidentitet eller kjønnsuttrykk» i åtte paragrafer, deriblant § 185.</a:t>
            </a:r>
            <a:br>
              <a:rPr lang="nb-NO" sz="1900" dirty="0">
                <a:latin typeface="Calibri" panose="020F0502020204030204" pitchFamily="34" charset="0"/>
                <a:ea typeface="Times New Roman" panose="02020603050405020304" pitchFamily="18" charset="0"/>
              </a:rPr>
            </a:br>
            <a:endParaRPr lang="nb-NO" sz="1900" dirty="0">
              <a:latin typeface="Times New Roman" panose="02020603050405020304" pitchFamily="18" charset="0"/>
              <a:ea typeface="Times New Roman" panose="02020603050405020304" pitchFamily="18" charset="0"/>
            </a:endParaRPr>
          </a:p>
          <a:p>
            <a:r>
              <a:rPr lang="nb-NO" sz="1900" b="1" dirty="0">
                <a:latin typeface="Arial" panose="020B0604020202020204" pitchFamily="34" charset="0"/>
                <a:ea typeface="Times New Roman" panose="02020603050405020304" pitchFamily="18" charset="0"/>
              </a:rPr>
              <a:t>■ </a:t>
            </a:r>
            <a:r>
              <a:rPr lang="nb-NO" sz="1900" dirty="0">
                <a:latin typeface="Calibri" panose="020F0502020204030204" pitchFamily="34" charset="0"/>
                <a:ea typeface="Times New Roman" panose="02020603050405020304" pitchFamily="18" charset="0"/>
              </a:rPr>
              <a:t>Hva slags ytringer vil bli rammet på grunnlag av disse nye begrepene i Straffeloven? Jo, ytringer som «oppfordrer eller gir tilslutning til </a:t>
            </a:r>
            <a:r>
              <a:rPr lang="nb-NO" sz="1900" b="1" i="1" dirty="0">
                <a:latin typeface="Calibri" panose="020F0502020204030204" pitchFamily="34" charset="0"/>
                <a:ea typeface="Times New Roman" panose="02020603050405020304" pitchFamily="18" charset="0"/>
              </a:rPr>
              <a:t>integritetskrenkelser,</a:t>
            </a:r>
            <a:r>
              <a:rPr lang="nb-NO" sz="1900" dirty="0">
                <a:latin typeface="Calibri" panose="020F0502020204030204" pitchFamily="34" charset="0"/>
                <a:ea typeface="Times New Roman" panose="02020603050405020304" pitchFamily="18" charset="0"/>
              </a:rPr>
              <a:t> er nevnt som eksempler på hatefulle ytringer som rammes av straffeloven § 185.» Dette leser vi både i departements lovproposisjon og Justiskomiteens innstilling, noe som baseres på tidligere domsavsigelser.</a:t>
            </a:r>
            <a:endParaRPr lang="nb-NO" sz="1900" dirty="0">
              <a:latin typeface="Times New Roman" panose="02020603050405020304" pitchFamily="18" charset="0"/>
              <a:ea typeface="Times New Roman" panose="02020603050405020304" pitchFamily="18" charset="0"/>
            </a:endParaRPr>
          </a:p>
          <a:p>
            <a:br>
              <a:rPr lang="nb-NO" sz="1900" b="1"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Men hva betyr det å «</a:t>
            </a:r>
            <a:r>
              <a:rPr lang="nb-NO" sz="1900" i="1" dirty="0">
                <a:latin typeface="Calibri" panose="020F0502020204030204" pitchFamily="34" charset="0"/>
                <a:ea typeface="Times New Roman" panose="02020603050405020304" pitchFamily="18" charset="0"/>
              </a:rPr>
              <a:t>forhåne</a:t>
            </a:r>
            <a:r>
              <a:rPr lang="nb-NO" sz="1900" dirty="0">
                <a:latin typeface="Calibri" panose="020F0502020204030204" pitchFamily="34" charset="0"/>
                <a:ea typeface="Times New Roman" panose="02020603050405020304" pitchFamily="18" charset="0"/>
              </a:rPr>
              <a:t>» eller «</a:t>
            </a:r>
            <a:r>
              <a:rPr lang="nb-NO" sz="1900" i="1" dirty="0">
                <a:latin typeface="Calibri" panose="020F0502020204030204" pitchFamily="34" charset="0"/>
                <a:ea typeface="Times New Roman" panose="02020603050405020304" pitchFamily="18" charset="0"/>
              </a:rPr>
              <a:t>fremme ringeakt</a:t>
            </a:r>
            <a:r>
              <a:rPr lang="nb-NO" sz="1900" dirty="0">
                <a:latin typeface="Calibri" panose="020F0502020204030204" pitchFamily="34" charset="0"/>
                <a:ea typeface="Times New Roman" panose="02020603050405020304" pitchFamily="18" charset="0"/>
              </a:rPr>
              <a:t>» overfor noen på grunn av deres seksuelle </a:t>
            </a:r>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orientering, kjønnsidentitet eller kjønnsuttrykk? Hva er en «integritetskrenkelse» i denne sammenheng? </a:t>
            </a:r>
            <a:br>
              <a:rPr lang="nb-NO" sz="1900" dirty="0">
                <a:latin typeface="Calibri" panose="020F0502020204030204" pitchFamily="34" charset="0"/>
                <a:ea typeface="Times New Roman" panose="02020603050405020304" pitchFamily="18" charset="0"/>
              </a:rPr>
            </a:br>
            <a:br>
              <a:rPr lang="nb-NO" sz="1900" dirty="0">
                <a:latin typeface="Calibri" panose="020F0502020204030204" pitchFamily="34" charset="0"/>
                <a:ea typeface="Times New Roman" panose="02020603050405020304" pitchFamily="18" charset="0"/>
              </a:rPr>
            </a:br>
            <a:r>
              <a:rPr lang="nb-NO" sz="1900" b="1" dirty="0">
                <a:latin typeface="Arial" panose="020B0604020202020204" pitchFamily="34" charset="0"/>
                <a:ea typeface="Times New Roman" panose="02020603050405020304" pitchFamily="18" charset="0"/>
              </a:rPr>
              <a:t>■ </a:t>
            </a:r>
            <a:r>
              <a:rPr lang="nb-NO" sz="1900" dirty="0">
                <a:latin typeface="Calibri" panose="020F0502020204030204" pitchFamily="34" charset="0"/>
                <a:ea typeface="Times New Roman" panose="02020603050405020304" pitchFamily="18" charset="0"/>
              </a:rPr>
              <a:t>Vil f.eks. noen av følgende ytringer rammes av loven?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Hans Andersen er en juridisk mann som kan føde barn, men i realiteten er han en biologisk kvinne.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Lise Eriksen har mannlige kjønnsorganer, så selv om hun er en juridisk kvinne, er hun ikke en virkelig kvinne.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Som en juridisk kvinne i mannskropp bør ikke Nina Olsen få lov til å delta i idrettskonkurranser for kvinner.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Juridiske kvinner med skjegg, sminke, penis og mannsstemme passer ikke som barnehagelærere.</a:t>
            </a:r>
          </a:p>
          <a:p>
            <a:endParaRPr lang="nb-NO" sz="1900" dirty="0">
              <a:latin typeface="Times New Roman" panose="02020603050405020304" pitchFamily="18" charset="0"/>
              <a:ea typeface="Times New Roman" panose="02020603050405020304" pitchFamily="18" charset="0"/>
            </a:endParaRPr>
          </a:p>
          <a:p>
            <a:endParaRPr lang="nb-NO" dirty="0"/>
          </a:p>
          <a:p>
            <a:pPr algn="l"/>
            <a:r>
              <a:rPr lang="nb-NO" sz="1900" b="1" dirty="0">
                <a:latin typeface="Calibri" panose="020F0502020204030204" pitchFamily="34" charset="0"/>
                <a:ea typeface="Times New Roman" panose="02020603050405020304" pitchFamily="18" charset="0"/>
              </a:rPr>
              <a:t>20 forslag om LHBT-politikk i Stortinget</a:t>
            </a:r>
            <a:endParaRPr lang="nb-NO" sz="1900" dirty="0">
              <a:latin typeface="Times New Roman" panose="02020603050405020304" pitchFamily="18" charset="0"/>
              <a:ea typeface="Times New Roman" panose="02020603050405020304" pitchFamily="18" charset="0"/>
            </a:endParaRPr>
          </a:p>
          <a:p>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Høsten 2019 la Arbeiderpartiet og Miljøpartiet De Grønne fram 10 forslag hver om en styrket LHBT-politikk. Ved siden av en rekke tiltak for å styrke og utvide LHBT-politikken på ulike samfunnsarenaer, sørge for at alle kommuner utarbeider handlingsplaner m.m., så foreslo begge partiene at «konverteringsterapi» bør forbys.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Hva er «konverteringsterapi»? Svaret er ikke entydig, men de fleste politikere ser ut til å mene at det handler om å prøve å hjelpe en person til å endre seksuell orientering og tiltrekning – altså å «konvertere» f.eks. fra homofil til heterofil orientering. De fleste politikere mener at en slik endring i prinsippet er umulig, og at det er skadelig og uetisk å jobbe med sin seksualitet på den måten – selv om det er frivillig og ønsket fra personen som oppsøker faglig eller sjelesørgerisk hjelp. Uansett bør det forbys, mener flertallet på Stortinget. Å hjelpe bifile og transpersoner skal også forbys. Så hvis en bifil mann ønsker hjelp til å få en mer entydig tiltrekning til kvinner, kan det snart bli straffbart. </a:t>
            </a:r>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       Og hva med «transterapi», som både Ap og MDG og trolig flere partier ønsker å forby? Hva er </a:t>
            </a:r>
            <a:br>
              <a:rPr lang="nb-NO" sz="1900" dirty="0">
                <a:latin typeface="Calibri" panose="020F0502020204030204" pitchFamily="34" charset="0"/>
                <a:ea typeface="Times New Roman" panose="02020603050405020304" pitchFamily="18" charset="0"/>
              </a:rPr>
            </a:br>
            <a:r>
              <a:rPr lang="nb-NO" sz="1900" dirty="0">
                <a:latin typeface="Calibri" panose="020F0502020204030204" pitchFamily="34" charset="0"/>
                <a:ea typeface="Times New Roman" panose="02020603050405020304" pitchFamily="18" charset="0"/>
              </a:rPr>
              <a:t>det man vil gjøre straffbart? Mye tyder på at svaret kan bli dette: Hvis noen – f.eks. en 13-årig jente i begynnelsen av puberteten – begynner å føle seg som en gutt og vil skifte kjønn, blir hun av en del helsearbeidere og mange politikere definert som en transperson. Vil det da være uetisk og forbudt å prøve å hjelpe henne til å holde fast på at hun er jente og til å bli glad i kroppen sin? Vil det bli straffbart for en lege å prøve å hjelpe henne til å komme på andre tanker? </a:t>
            </a:r>
            <a:endParaRPr lang="nb-NO" sz="1900" dirty="0">
              <a:latin typeface="Times New Roman" panose="02020603050405020304" pitchFamily="18" charset="0"/>
              <a:ea typeface="Times New Roman" panose="02020603050405020304" pitchFamily="18" charset="0"/>
            </a:endParaRPr>
          </a:p>
          <a:p>
            <a:r>
              <a:rPr lang="nb-NO" sz="1900" dirty="0">
                <a:latin typeface="Calibri" panose="020F0502020204030204" pitchFamily="34" charset="0"/>
                <a:ea typeface="Times New Roman" panose="02020603050405020304" pitchFamily="18" charset="0"/>
              </a:rPr>
              <a:t>       Vil foreldrene kunne bli anklaget for omsorgssvikt dersom de ikke bekrefter henne som gutt? Vil foreldrene risikere å bli meldt til barnevernet hvis de insisterer på at hun må vente til hun er gjennom puberteten med å ta en så dyptgripende beslutning – og særlig hvis det innebærer at hun begynner med medisinsk behandling? Kan foreldrene ende opp med å miste omsorgsretten for datteren sin? Dette har allerede skjedd flere ganger i utlandet, og minst én gang i Norge. </a:t>
            </a:r>
            <a:r>
              <a:rPr lang="nb-NO" sz="1900" b="1" dirty="0">
                <a:solidFill>
                  <a:srgbClr val="000000"/>
                </a:solidFill>
                <a:latin typeface="MS Gothic" panose="020B0609070205080204" pitchFamily="49" charset="-128"/>
                <a:ea typeface="Times New Roman" panose="02020603050405020304" pitchFamily="18" charset="0"/>
                <a:cs typeface="MS Gothic" panose="020B0609070205080204" pitchFamily="49" charset="-128"/>
              </a:rPr>
              <a:t>㉔</a:t>
            </a:r>
            <a:endParaRPr lang="nb-NO" sz="1900" dirty="0">
              <a:latin typeface="Times New Roman" panose="02020603050405020304" pitchFamily="18" charset="0"/>
              <a:ea typeface="Times New Roman" panose="02020603050405020304" pitchFamily="18" charset="0"/>
            </a:endParaRPr>
          </a:p>
          <a:p>
            <a:r>
              <a:rPr lang="nb-NO" sz="1900" b="1" dirty="0">
                <a:solidFill>
                  <a:srgbClr val="000000"/>
                </a:solidFill>
                <a:latin typeface="MS Gothic" panose="020B0609070205080204" pitchFamily="49" charset="-128"/>
                <a:ea typeface="Times New Roman" panose="02020603050405020304" pitchFamily="18" charset="0"/>
                <a:cs typeface="MS Gothic" panose="020B0609070205080204" pitchFamily="49" charset="-128"/>
              </a:rPr>
              <a:t> </a:t>
            </a:r>
            <a:endParaRPr lang="nb-NO" sz="1900" dirty="0">
              <a:latin typeface="Times New Roman" panose="02020603050405020304" pitchFamily="18" charset="0"/>
              <a:ea typeface="Times New Roman" panose="02020603050405020304" pitchFamily="18" charset="0"/>
            </a:endParaRPr>
          </a:p>
          <a:p>
            <a:pPr marL="297180" indent="-297180">
              <a:buFont typeface="Arial" panose="020B0604020202020204" pitchFamily="34" charset="0"/>
              <a:buChar char="•"/>
            </a:pPr>
            <a:r>
              <a:rPr lang="nb-NO" sz="1900" dirty="0">
                <a:latin typeface="Calibri" panose="020F0502020204030204" pitchFamily="34" charset="0"/>
                <a:ea typeface="Times New Roman" panose="02020603050405020304" pitchFamily="18" charset="0"/>
              </a:rPr>
              <a:t>Se tema-arket «Homoterapi?» http://morfarbarn.no/site/morfarbarn.no/files/homoterapi-og-radikal-kjonnsideologi.pdf + link til to meget viktige svenske dokumentarfilmer i fotnote 19j.</a:t>
            </a:r>
            <a:endParaRPr lang="nb-NO" dirty="0"/>
          </a:p>
        </p:txBody>
      </p:sp>
      <p:sp>
        <p:nvSpPr>
          <p:cNvPr id="4" name="Plassholder for bunntekst 3"/>
          <p:cNvSpPr>
            <a:spLocks noGrp="1"/>
          </p:cNvSpPr>
          <p:nvPr>
            <p:ph type="ftr" sz="quarter" idx="4"/>
          </p:nvPr>
        </p:nvSpPr>
        <p:spPr/>
        <p:txBody>
          <a:bodyPr/>
          <a:lstStyle/>
          <a:p>
            <a:endParaRPr lang="nb-NO"/>
          </a:p>
        </p:txBody>
      </p:sp>
      <p:sp>
        <p:nvSpPr>
          <p:cNvPr id="5" name="Plassholder for lysbildenummer 4"/>
          <p:cNvSpPr>
            <a:spLocks noGrp="1"/>
          </p:cNvSpPr>
          <p:nvPr>
            <p:ph type="sldNum" sz="quarter" idx="5"/>
          </p:nvPr>
        </p:nvSpPr>
        <p:spPr/>
        <p:txBody>
          <a:bodyPr/>
          <a:lstStyle/>
          <a:p>
            <a:fld id="{C8593401-7213-4FA8-8723-86291B2E8693}" type="slidenum">
              <a:rPr lang="nb-NO" smtClean="0"/>
              <a:t>9</a:t>
            </a:fld>
            <a:endParaRPr lang="nb-NO"/>
          </a:p>
        </p:txBody>
      </p:sp>
      <p:sp>
        <p:nvSpPr>
          <p:cNvPr id="6" name="Plassholder for topptekst 5">
            <a:extLst>
              <a:ext uri="{FF2B5EF4-FFF2-40B4-BE49-F238E27FC236}">
                <a16:creationId xmlns:a16="http://schemas.microsoft.com/office/drawing/2014/main" id="{DB19E296-408A-48E8-97F6-87D3B7FF8B3F}"/>
              </a:ext>
            </a:extLst>
          </p:cNvPr>
          <p:cNvSpPr>
            <a:spLocks noGrp="1"/>
          </p:cNvSpPr>
          <p:nvPr>
            <p:ph type="hdr" sz="quarter"/>
          </p:nvPr>
        </p:nvSpPr>
        <p:spPr/>
        <p:txBody>
          <a:bodyPr/>
          <a:lstStyle/>
          <a:p>
            <a:r>
              <a:rPr lang="nb-NO"/>
              <a:t>"SAMLIVSREVOLUSJON - Tro, kjønn og samlivsetikk"</a:t>
            </a:r>
          </a:p>
        </p:txBody>
      </p:sp>
    </p:spTree>
    <p:extLst>
      <p:ext uri="{BB962C8B-B14F-4D97-AF65-F5344CB8AC3E}">
        <p14:creationId xmlns:p14="http://schemas.microsoft.com/office/powerpoint/2010/main" val="3112410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nb-NO"/>
              <a:t>Klikk for å redigere tittelstil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7" name="Date Placeholder 6"/>
          <p:cNvSpPr>
            <a:spLocks noGrp="1"/>
          </p:cNvSpPr>
          <p:nvPr>
            <p:ph type="dt" sz="half" idx="10"/>
          </p:nvPr>
        </p:nvSpPr>
        <p:spPr/>
        <p:txBody>
          <a:bodyPr/>
          <a:lstStyle/>
          <a:p>
            <a:fld id="{9151522B-943B-48D1-B75F-BB8FE964F4B4}" type="datetimeFigureOut">
              <a:rPr lang="nb-NO" smtClean="0"/>
              <a:t>09.04.2021</a:t>
            </a:fld>
            <a:endParaRPr lang="nb-NO"/>
          </a:p>
        </p:txBody>
      </p:sp>
      <p:sp>
        <p:nvSpPr>
          <p:cNvPr id="8" name="Slide Number Placeholder 7"/>
          <p:cNvSpPr>
            <a:spLocks noGrp="1"/>
          </p:cNvSpPr>
          <p:nvPr>
            <p:ph type="sldNum" sz="quarter" idx="11"/>
          </p:nvPr>
        </p:nvSpPr>
        <p:spPr/>
        <p:txBody>
          <a:bodyPr/>
          <a:lstStyle/>
          <a:p>
            <a:fld id="{A5E7F069-71CF-4026-95C5-5A3D859F4E40}" type="slidenum">
              <a:rPr lang="nb-NO" smtClean="0"/>
              <a:t>‹#›</a:t>
            </a:fld>
            <a:endParaRPr lang="nb-NO"/>
          </a:p>
        </p:txBody>
      </p:sp>
      <p:sp>
        <p:nvSpPr>
          <p:cNvPr id="9" name="Footer Placeholder 8"/>
          <p:cNvSpPr>
            <a:spLocks noGrp="1"/>
          </p:cNvSpPr>
          <p:nvPr>
            <p:ph type="ftr" sz="quarter" idx="12"/>
          </p:nvPr>
        </p:nvSpPr>
        <p:spPr/>
        <p:txBody>
          <a:bodyPr/>
          <a:lstStyle/>
          <a:p>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9151522B-943B-48D1-B75F-BB8FE964F4B4}" type="datetimeFigureOut">
              <a:rPr lang="nb-NO" smtClean="0"/>
              <a:t>09.04.2021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9151522B-943B-48D1-B75F-BB8FE964F4B4}" type="datetimeFigureOut">
              <a:rPr lang="nb-NO" smtClean="0"/>
              <a:t>09.04.2021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9151522B-943B-48D1-B75F-BB8FE964F4B4}" type="datetimeFigureOut">
              <a:rPr lang="nb-NO" smtClean="0"/>
              <a:t>09.04.2021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nb-NO"/>
              <a:t>Klikk for å redigere tittelstil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9151522B-943B-48D1-B75F-BB8FE964F4B4}" type="datetimeFigureOut">
              <a:rPr lang="nb-NO" smtClean="0"/>
              <a:t>09.04.2021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9151522B-943B-48D1-B75F-BB8FE964F4B4}" type="datetimeFigureOut">
              <a:rPr lang="nb-NO" smtClean="0"/>
              <a:t>09.04.2021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5E7F069-71CF-4026-95C5-5A3D859F4E40}" type="slidenum">
              <a:rPr lang="nb-NO" smtClean="0"/>
              <a:t>‹#›</a:t>
            </a:fld>
            <a:endParaRPr lang="nb-NO"/>
          </a:p>
        </p:txBody>
      </p:sp>
      <p:sp>
        <p:nvSpPr>
          <p:cNvPr id="9" name="Content Placeholder 8"/>
          <p:cNvSpPr>
            <a:spLocks noGrp="1"/>
          </p:cNvSpPr>
          <p:nvPr>
            <p:ph sz="quarter" idx="13"/>
          </p:nvPr>
        </p:nvSpPr>
        <p:spPr>
          <a:xfrm>
            <a:off x="365760" y="1600200"/>
            <a:ext cx="4041648" cy="452628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7" name="Date Placeholder 6"/>
          <p:cNvSpPr>
            <a:spLocks noGrp="1"/>
          </p:cNvSpPr>
          <p:nvPr>
            <p:ph type="dt" sz="half" idx="10"/>
          </p:nvPr>
        </p:nvSpPr>
        <p:spPr/>
        <p:txBody>
          <a:bodyPr/>
          <a:lstStyle/>
          <a:p>
            <a:fld id="{9151522B-943B-48D1-B75F-BB8FE964F4B4}" type="datetimeFigureOut">
              <a:rPr lang="nb-NO" smtClean="0"/>
              <a:t>09.04.2021</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A5E7F069-71CF-4026-95C5-5A3D859F4E40}" type="slidenum">
              <a:rPr lang="nb-NO" smtClean="0"/>
              <a:t>‹#›</a:t>
            </a:fld>
            <a:endParaRPr lang="nb-NO"/>
          </a:p>
        </p:txBody>
      </p:sp>
      <p:sp>
        <p:nvSpPr>
          <p:cNvPr id="11" name="Content Placeholder 10"/>
          <p:cNvSpPr>
            <a:spLocks noGrp="1"/>
          </p:cNvSpPr>
          <p:nvPr>
            <p:ph sz="quarter" idx="13"/>
          </p:nvPr>
        </p:nvSpPr>
        <p:spPr>
          <a:xfrm>
            <a:off x="457200" y="2212848"/>
            <a:ext cx="4041648" cy="391363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9151522B-943B-48D1-B75F-BB8FE964F4B4}" type="datetimeFigureOut">
              <a:rPr lang="nb-NO" smtClean="0"/>
              <a:t>09.04.2021</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51522B-943B-48D1-B75F-BB8FE964F4B4}" type="datetimeFigureOut">
              <a:rPr lang="nb-NO" smtClean="0"/>
              <a:t>09.04.2021</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nb-NO"/>
              <a:t>Klikk for å redigere tittelstil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9151522B-943B-48D1-B75F-BB8FE964F4B4}" type="datetimeFigureOut">
              <a:rPr lang="nb-NO" smtClean="0"/>
              <a:t>09.04.2021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nb-NO"/>
              <a:t>Klikk for å redigere tittelstil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9151522B-943B-48D1-B75F-BB8FE964F4B4}" type="datetimeFigureOut">
              <a:rPr lang="nb-NO" smtClean="0"/>
              <a:t>09.04.2021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nb-NO"/>
              <a:t>Klikk for å redigere tittelstil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151522B-943B-48D1-B75F-BB8FE964F4B4}" type="datetimeFigureOut">
              <a:rPr lang="nb-NO" smtClean="0"/>
              <a:t>09.04.2021</a:t>
            </a:fld>
            <a:endParaRPr lang="nb-NO"/>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nb-NO"/>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5E7F069-71CF-4026-95C5-5A3D859F4E40}" type="slidenum">
              <a:rPr lang="nb-NO" smtClean="0"/>
              <a:t>‹#›</a:t>
            </a:fld>
            <a:endParaRPr lang="nb-NO"/>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447073" y="764704"/>
            <a:ext cx="8288089" cy="1656184"/>
          </a:xfrm>
        </p:spPr>
        <p:txBody>
          <a:bodyPr/>
          <a:lstStyle/>
          <a:p>
            <a:br>
              <a:rPr lang="nb-NO" sz="4800" dirty="0">
                <a:solidFill>
                  <a:srgbClr val="C00000"/>
                </a:solidFill>
                <a:effectLst/>
                <a:latin typeface="Berlin Sans FB Demi" panose="020E0802020502020306" pitchFamily="34" charset="0"/>
              </a:rPr>
            </a:br>
            <a:br>
              <a:rPr lang="nb-NO" sz="4800" dirty="0">
                <a:solidFill>
                  <a:srgbClr val="C00000"/>
                </a:solidFill>
                <a:effectLst/>
                <a:latin typeface="Berlin Sans FB Demi" panose="020E0802020502020306" pitchFamily="34" charset="0"/>
              </a:rPr>
            </a:br>
            <a:br>
              <a:rPr lang="nb-NO" sz="2000" dirty="0">
                <a:solidFill>
                  <a:srgbClr val="C00000"/>
                </a:solidFill>
                <a:effectLst/>
                <a:latin typeface="Berlin Sans FB Demi" panose="020E0802020502020306" pitchFamily="34" charset="0"/>
              </a:rPr>
            </a:br>
            <a:br>
              <a:rPr lang="nb-NO" sz="2000" dirty="0">
                <a:solidFill>
                  <a:srgbClr val="C00000"/>
                </a:solidFill>
                <a:effectLst/>
                <a:latin typeface="Berlin Sans FB Demi" panose="020E0802020502020306" pitchFamily="34" charset="0"/>
              </a:rPr>
            </a:br>
            <a:br>
              <a:rPr lang="nb-NO" sz="2000" dirty="0">
                <a:solidFill>
                  <a:srgbClr val="C00000"/>
                </a:solidFill>
                <a:effectLst/>
                <a:latin typeface="Berlin Sans FB Demi" panose="020E0802020502020306" pitchFamily="34" charset="0"/>
              </a:rPr>
            </a:br>
            <a:r>
              <a:rPr lang="nb-NO" sz="4400" dirty="0">
                <a:solidFill>
                  <a:srgbClr val="7030A0"/>
                </a:solidFill>
                <a:effectLst/>
                <a:latin typeface="Arial Black" panose="020B0A04020102020204" pitchFamily="34" charset="0"/>
              </a:rPr>
              <a:t>Den radikale kjønnsideologien</a:t>
            </a:r>
            <a:endParaRPr lang="nb-NO" sz="7200" dirty="0">
              <a:solidFill>
                <a:srgbClr val="7030A0"/>
              </a:solidFill>
              <a:effectLst/>
              <a:latin typeface="Arial Black" panose="020B0A04020102020204" pitchFamily="34" charset="0"/>
            </a:endParaRPr>
          </a:p>
        </p:txBody>
      </p:sp>
      <p:sp>
        <p:nvSpPr>
          <p:cNvPr id="4" name="AutoShape 2" descr="Bilderesultat for polyamor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a:p>
        </p:txBody>
      </p:sp>
      <p:pic>
        <p:nvPicPr>
          <p:cNvPr id="5" name="Bild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47864" y="2879873"/>
            <a:ext cx="2664296" cy="1845271"/>
          </a:xfrm>
          <a:prstGeom prst="rect">
            <a:avLst/>
          </a:prstGeom>
        </p:spPr>
      </p:pic>
      <p:sp>
        <p:nvSpPr>
          <p:cNvPr id="3" name="TekstSylinder 2"/>
          <p:cNvSpPr txBox="1"/>
          <p:nvPr/>
        </p:nvSpPr>
        <p:spPr>
          <a:xfrm>
            <a:off x="3275856" y="5157192"/>
            <a:ext cx="3024336" cy="830997"/>
          </a:xfrm>
          <a:prstGeom prst="rect">
            <a:avLst/>
          </a:prstGeom>
          <a:noFill/>
        </p:spPr>
        <p:txBody>
          <a:bodyPr wrap="square" rtlCol="0">
            <a:spAutoFit/>
          </a:bodyPr>
          <a:lstStyle/>
          <a:p>
            <a:pPr algn="ctr"/>
            <a:r>
              <a:rPr lang="nb-NO" sz="4800" dirty="0">
                <a:solidFill>
                  <a:srgbClr val="7030A0"/>
                </a:solidFill>
                <a:latin typeface="Berlin Sans FB Demi" panose="020E0802020502020306" pitchFamily="34" charset="0"/>
              </a:rPr>
              <a:t>Tema 2</a:t>
            </a:r>
            <a:endParaRPr lang="nb-NO" sz="4800" dirty="0">
              <a:solidFill>
                <a:srgbClr val="7030A0"/>
              </a:solidFill>
            </a:endParaRPr>
          </a:p>
        </p:txBody>
      </p:sp>
    </p:spTree>
    <p:extLst>
      <p:ext uri="{BB962C8B-B14F-4D97-AF65-F5344CB8AC3E}">
        <p14:creationId xmlns:p14="http://schemas.microsoft.com/office/powerpoint/2010/main" val="2795500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395536" y="260648"/>
            <a:ext cx="8424936" cy="784830"/>
          </a:xfrm>
          <a:prstGeom prst="rect">
            <a:avLst/>
          </a:prstGeom>
        </p:spPr>
        <p:txBody>
          <a:bodyPr wrap="square">
            <a:spAutoFit/>
          </a:bodyPr>
          <a:lstStyle/>
          <a:p>
            <a:pPr algn="ctr"/>
            <a:r>
              <a:rPr lang="nb-NO" sz="4000" b="1" dirty="0">
                <a:solidFill>
                  <a:srgbClr val="7030A0"/>
                </a:solidFill>
                <a:latin typeface="Arial Black" panose="020B0A04020102020204" pitchFamily="34" charset="0"/>
              </a:rPr>
              <a:t>Fra </a:t>
            </a:r>
            <a:r>
              <a:rPr lang="nb-NO" sz="4000" b="1" dirty="0" err="1">
                <a:solidFill>
                  <a:srgbClr val="7030A0"/>
                </a:solidFill>
                <a:latin typeface="Arial Black" panose="020B0A04020102020204" pitchFamily="34" charset="0"/>
              </a:rPr>
              <a:t>FRIs</a:t>
            </a:r>
            <a:r>
              <a:rPr lang="nb-NO" sz="4000" b="1" dirty="0">
                <a:solidFill>
                  <a:srgbClr val="7030A0"/>
                </a:solidFill>
                <a:latin typeface="Arial Black" panose="020B0A04020102020204" pitchFamily="34" charset="0"/>
              </a:rPr>
              <a:t> </a:t>
            </a:r>
            <a:r>
              <a:rPr lang="nb-NO" sz="3600" b="1" dirty="0">
                <a:solidFill>
                  <a:srgbClr val="7030A0"/>
                </a:solidFill>
                <a:latin typeface="Arial Black" panose="020B0A04020102020204" pitchFamily="34" charset="0"/>
              </a:rPr>
              <a:t>Politiske plattform</a:t>
            </a:r>
            <a:br>
              <a:rPr lang="nb-NO" sz="1600" dirty="0">
                <a:solidFill>
                  <a:srgbClr val="7030A0"/>
                </a:solidFill>
                <a:latin typeface="Arial Black" panose="020B0A04020102020204" pitchFamily="34" charset="0"/>
              </a:rPr>
            </a:br>
            <a:endParaRPr lang="nb-NO" sz="500" dirty="0">
              <a:latin typeface="+mj-lt"/>
            </a:endParaRPr>
          </a:p>
        </p:txBody>
      </p:sp>
      <p:sp>
        <p:nvSpPr>
          <p:cNvPr id="3" name="TekstSylinder 2"/>
          <p:cNvSpPr txBox="1"/>
          <p:nvPr/>
        </p:nvSpPr>
        <p:spPr>
          <a:xfrm>
            <a:off x="683568" y="1052736"/>
            <a:ext cx="8136904" cy="5893921"/>
          </a:xfrm>
          <a:prstGeom prst="rect">
            <a:avLst/>
          </a:prstGeom>
          <a:noFill/>
        </p:spPr>
        <p:txBody>
          <a:bodyPr wrap="square" rtlCol="0">
            <a:spAutoFit/>
          </a:bodyPr>
          <a:lstStyle/>
          <a:p>
            <a:pPr marL="342900" indent="-342900">
              <a:buFont typeface="Wingdings"/>
              <a:buChar char="n"/>
            </a:pPr>
            <a:r>
              <a:rPr lang="nb-NO" sz="2400" dirty="0">
                <a:latin typeface="+mj-lt"/>
                <a:sym typeface="Wingdings"/>
              </a:rPr>
              <a:t>«</a:t>
            </a:r>
            <a:r>
              <a:rPr lang="nb-NO" sz="2400" dirty="0">
                <a:latin typeface="+mj-lt"/>
              </a:rPr>
              <a:t>Det finnes et mangfold av kjønn.»</a:t>
            </a:r>
            <a:br>
              <a:rPr lang="nb-NO" sz="2400" dirty="0">
                <a:latin typeface="+mj-lt"/>
              </a:rPr>
            </a:br>
            <a:endParaRPr lang="nb-NO" sz="1000" dirty="0">
              <a:latin typeface="+mj-lt"/>
            </a:endParaRPr>
          </a:p>
          <a:p>
            <a:pPr marL="342900" indent="-342900">
              <a:buFont typeface="Wingdings"/>
              <a:buChar char="n"/>
            </a:pPr>
            <a:r>
              <a:rPr lang="nb-NO" sz="2400" dirty="0">
                <a:sym typeface="Wingdings"/>
              </a:rPr>
              <a:t>«</a:t>
            </a:r>
            <a:r>
              <a:rPr lang="nb-NO" sz="2400" dirty="0">
                <a:latin typeface="+mj-lt"/>
              </a:rPr>
              <a:t>FRI mener at alle former for kjønn er </a:t>
            </a:r>
          </a:p>
          <a:p>
            <a:r>
              <a:rPr lang="nb-NO" sz="2400" dirty="0">
                <a:latin typeface="+mj-lt"/>
              </a:rPr>
              <a:t>likeverdige og skal være likestilte.»</a:t>
            </a:r>
          </a:p>
          <a:p>
            <a:endParaRPr lang="nb-NO" sz="1050" dirty="0">
              <a:latin typeface="+mj-lt"/>
            </a:endParaRPr>
          </a:p>
          <a:p>
            <a:r>
              <a:rPr lang="nb-NO" sz="2400" dirty="0">
                <a:sym typeface="Wingdings"/>
              </a:rPr>
              <a:t> «</a:t>
            </a:r>
            <a:r>
              <a:rPr lang="nb-NO" sz="2400" dirty="0">
                <a:latin typeface="+mj-lt"/>
              </a:rPr>
              <a:t>FRI mener at </a:t>
            </a:r>
            <a:r>
              <a:rPr lang="nb-NO" sz="2400" b="1" dirty="0">
                <a:latin typeface="+mj-lt"/>
              </a:rPr>
              <a:t>alle former for seksuelle relasjoner eller handlinger</a:t>
            </a:r>
            <a:r>
              <a:rPr lang="nb-NO" sz="2400" dirty="0">
                <a:latin typeface="+mj-lt"/>
              </a:rPr>
              <a:t> som er basert på respekt, likeverd og samtykke er positivt.» </a:t>
            </a:r>
            <a:r>
              <a:rPr lang="nb-NO" dirty="0">
                <a:latin typeface="+mj-lt"/>
              </a:rPr>
              <a:t>(Fet skrifttype står ikke i originalen.)</a:t>
            </a:r>
            <a:endParaRPr lang="nb-NO" sz="2000" dirty="0">
              <a:latin typeface="+mj-lt"/>
            </a:endParaRPr>
          </a:p>
          <a:p>
            <a:endParaRPr lang="nb-NO" sz="1050" dirty="0">
              <a:latin typeface="+mj-lt"/>
            </a:endParaRPr>
          </a:p>
          <a:p>
            <a:r>
              <a:rPr lang="nb-NO" sz="2400" dirty="0">
                <a:latin typeface="+mj-lt"/>
                <a:sym typeface="Wingdings"/>
              </a:rPr>
              <a:t> «FRI mener at barn må </a:t>
            </a:r>
            <a:r>
              <a:rPr lang="nb-NO" sz="2400" dirty="0">
                <a:latin typeface="+mj-lt"/>
              </a:rPr>
              <a:t>gis god informasjon om kjønn og seksualitet fra tidlig alder og møtes med respekt for sin seksualitet, kjønnsidentitet, kjønnsuttrykk.»</a:t>
            </a:r>
          </a:p>
          <a:p>
            <a:br>
              <a:rPr lang="nb-NO" sz="1000" dirty="0">
                <a:latin typeface="+mj-lt"/>
              </a:rPr>
            </a:br>
            <a:r>
              <a:rPr lang="nb-NO" sz="2800" dirty="0">
                <a:sym typeface="Wingdings"/>
              </a:rPr>
              <a:t> «</a:t>
            </a:r>
            <a:r>
              <a:rPr lang="nb-NO" sz="2400" dirty="0">
                <a:solidFill>
                  <a:srgbClr val="272C30"/>
                </a:solidFill>
                <a:latin typeface="+mj-lt"/>
              </a:rPr>
              <a:t>FRI mener offentlige tilskudd bare skal gis til tros-samfunn som aktivt tar avstand fra og arbeider mot diskriminering av mennesker som bryter med normer for kjønn og seksualitet.»</a:t>
            </a:r>
            <a:endParaRPr lang="nb-NO" sz="2400" dirty="0">
              <a:latin typeface="+mj-lt"/>
            </a:endParaRPr>
          </a:p>
          <a:p>
            <a:endParaRPr lang="nb-NO" sz="2000" dirty="0">
              <a:latin typeface="+mj-lt"/>
            </a:endParaRPr>
          </a:p>
        </p:txBody>
      </p:sp>
      <p:pic>
        <p:nvPicPr>
          <p:cNvPr id="7" name="Bild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2240" y="1052736"/>
            <a:ext cx="1444191" cy="1182140"/>
          </a:xfrm>
          <a:prstGeom prst="rect">
            <a:avLst/>
          </a:prstGeom>
        </p:spPr>
      </p:pic>
    </p:spTree>
    <p:extLst>
      <p:ext uri="{BB962C8B-B14F-4D97-AF65-F5344CB8AC3E}">
        <p14:creationId xmlns:p14="http://schemas.microsoft.com/office/powerpoint/2010/main" val="1612585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467544" y="477448"/>
            <a:ext cx="8280920" cy="6479944"/>
          </a:xfrm>
        </p:spPr>
        <p:txBody>
          <a:bodyPr>
            <a:normAutofit/>
          </a:bodyPr>
          <a:lstStyle/>
          <a:p>
            <a:r>
              <a:rPr lang="nb-NO" altLang="nb-NO" sz="4000" dirty="0">
                <a:solidFill>
                  <a:srgbClr val="7030A0"/>
                </a:solidFill>
                <a:latin typeface="Arial Black" panose="020B0A04020102020204" pitchFamily="34" charset="0"/>
              </a:rPr>
              <a:t>«Verken antall eller kjønn» </a:t>
            </a:r>
            <a:br>
              <a:rPr lang="nb-NO" altLang="nb-NO" sz="3600" dirty="0">
                <a:solidFill>
                  <a:srgbClr val="7030A0"/>
                </a:solidFill>
                <a:latin typeface="Arial Black" panose="020B0A04020102020204" pitchFamily="34" charset="0"/>
              </a:rPr>
            </a:br>
            <a:r>
              <a:rPr lang="nb-NO" altLang="nb-NO" sz="2400" b="1" dirty="0">
                <a:solidFill>
                  <a:schemeClr val="tx1"/>
                </a:solidFill>
                <a:latin typeface="Arial" panose="020B0604020202020204" pitchFamily="34" charset="0"/>
                <a:cs typeface="Arial" panose="020B0604020202020204" pitchFamily="34" charset="0"/>
              </a:rPr>
              <a:t>Lederen av Foreningen Fri i et avisintervju:</a:t>
            </a:r>
            <a:br>
              <a:rPr lang="nb-NO" altLang="nb-NO" sz="2400" b="1" dirty="0">
                <a:solidFill>
                  <a:schemeClr val="tx1"/>
                </a:solidFill>
                <a:latin typeface="Arial" panose="020B0604020202020204" pitchFamily="34" charset="0"/>
                <a:cs typeface="Arial" panose="020B0604020202020204" pitchFamily="34" charset="0"/>
              </a:rPr>
            </a:br>
            <a:endParaRPr lang="nb-NO" altLang="nb-NO" sz="1400" b="1" dirty="0">
              <a:solidFill>
                <a:schemeClr val="tx1"/>
              </a:solidFill>
              <a:latin typeface="Arial" panose="020B0604020202020204" pitchFamily="34" charset="0"/>
              <a:cs typeface="Arial" panose="020B0604020202020204" pitchFamily="34" charset="0"/>
            </a:endParaRPr>
          </a:p>
          <a:p>
            <a:pPr algn="l"/>
            <a:r>
              <a:rPr lang="nb-NO" altLang="nb-NO" sz="2400" i="1" dirty="0">
                <a:solidFill>
                  <a:schemeClr val="tx1"/>
                </a:solidFill>
              </a:rPr>
              <a:t>«Alle samlivsformer har lik verdi, og vår vedtatte politikk </a:t>
            </a:r>
            <a:br>
              <a:rPr lang="nb-NO" altLang="nb-NO" sz="2400" i="1" dirty="0">
                <a:solidFill>
                  <a:schemeClr val="tx1"/>
                </a:solidFill>
              </a:rPr>
            </a:br>
            <a:r>
              <a:rPr lang="nb-NO" altLang="nb-NO" sz="2400" i="1" dirty="0">
                <a:solidFill>
                  <a:schemeClr val="tx1"/>
                </a:solidFill>
              </a:rPr>
              <a:t>er at det</a:t>
            </a:r>
            <a:r>
              <a:rPr lang="nb-NO" altLang="nb-NO" sz="2400" b="1" i="1" dirty="0">
                <a:solidFill>
                  <a:schemeClr val="tx1"/>
                </a:solidFill>
              </a:rPr>
              <a:t> verken er antall personer eller kjønn </a:t>
            </a:r>
            <a:r>
              <a:rPr lang="nb-NO" altLang="nb-NO" sz="2400" i="1" dirty="0">
                <a:solidFill>
                  <a:schemeClr val="tx1"/>
                </a:solidFill>
              </a:rPr>
              <a:t>som skal avgjøre hva slags verdi samlivsformen har.»</a:t>
            </a:r>
            <a:br>
              <a:rPr lang="nb-NO" altLang="nb-NO" sz="2400" i="1" dirty="0">
                <a:solidFill>
                  <a:schemeClr val="tx1"/>
                </a:solidFill>
              </a:rPr>
            </a:br>
            <a:endParaRPr lang="nb-NO" altLang="nb-NO" sz="1200" i="1" dirty="0">
              <a:solidFill>
                <a:schemeClr val="tx1"/>
              </a:solidFill>
            </a:endParaRPr>
          </a:p>
          <a:p>
            <a:pPr algn="l"/>
            <a:r>
              <a:rPr lang="nb-NO" altLang="nb-NO" sz="2400" i="1" dirty="0">
                <a:solidFill>
                  <a:schemeClr val="tx1"/>
                </a:solidFill>
              </a:rPr>
              <a:t>«Vi må </a:t>
            </a:r>
            <a:r>
              <a:rPr lang="nb-NO" altLang="nb-NO" sz="2400" b="1" i="1" dirty="0">
                <a:solidFill>
                  <a:schemeClr val="tx1"/>
                </a:solidFill>
              </a:rPr>
              <a:t>åpne opp de trange </a:t>
            </a:r>
            <a:br>
              <a:rPr lang="nb-NO" altLang="nb-NO" sz="2400" b="1" i="1" dirty="0">
                <a:solidFill>
                  <a:schemeClr val="tx1"/>
                </a:solidFill>
              </a:rPr>
            </a:br>
            <a:r>
              <a:rPr lang="nb-NO" altLang="nb-NO" sz="2400" b="1" i="1" dirty="0">
                <a:solidFill>
                  <a:schemeClr val="tx1"/>
                </a:solidFill>
              </a:rPr>
              <a:t>normene</a:t>
            </a:r>
            <a:r>
              <a:rPr lang="nb-NO" altLang="nb-NO" sz="2400" i="1" dirty="0">
                <a:solidFill>
                  <a:schemeClr val="tx1"/>
                </a:solidFill>
              </a:rPr>
              <a:t>, og det må være opp </a:t>
            </a:r>
            <a:br>
              <a:rPr lang="nb-NO" altLang="nb-NO" sz="2400" i="1" dirty="0">
                <a:solidFill>
                  <a:schemeClr val="tx1"/>
                </a:solidFill>
              </a:rPr>
            </a:br>
            <a:r>
              <a:rPr lang="nb-NO" altLang="nb-NO" sz="2400" i="1" dirty="0">
                <a:solidFill>
                  <a:schemeClr val="tx1"/>
                </a:solidFill>
              </a:rPr>
              <a:t>til hver enkelt hva de velger.»</a:t>
            </a:r>
          </a:p>
          <a:p>
            <a:pPr algn="l"/>
            <a:br>
              <a:rPr lang="nb-NO" altLang="nb-NO" sz="1100" dirty="0">
                <a:solidFill>
                  <a:schemeClr val="tx1"/>
                </a:solidFill>
              </a:rPr>
            </a:br>
            <a:r>
              <a:rPr lang="nb-NO" altLang="nb-NO" sz="1800" dirty="0">
                <a:solidFill>
                  <a:schemeClr val="tx1"/>
                </a:solidFill>
              </a:rPr>
              <a:t>(</a:t>
            </a:r>
            <a:r>
              <a:rPr lang="nb-NO" altLang="nb-NO" sz="1800" b="1" dirty="0">
                <a:solidFill>
                  <a:schemeClr val="tx1"/>
                </a:solidFill>
              </a:rPr>
              <a:t>Uthevede</a:t>
            </a:r>
            <a:r>
              <a:rPr lang="nb-NO" altLang="nb-NO" sz="1800" dirty="0">
                <a:solidFill>
                  <a:schemeClr val="tx1"/>
                </a:solidFill>
              </a:rPr>
              <a:t> ord i sitatene finnes ikke </a:t>
            </a:r>
            <a:br>
              <a:rPr lang="nb-NO" altLang="nb-NO" sz="1800" dirty="0">
                <a:solidFill>
                  <a:schemeClr val="tx1"/>
                </a:solidFill>
              </a:rPr>
            </a:br>
            <a:r>
              <a:rPr lang="nb-NO" altLang="nb-NO" sz="1800" dirty="0">
                <a:solidFill>
                  <a:schemeClr val="tx1"/>
                </a:solidFill>
              </a:rPr>
              <a:t>i originalteksten.)</a:t>
            </a:r>
            <a:br>
              <a:rPr lang="nb-NO" altLang="nb-NO" sz="1800" dirty="0">
                <a:solidFill>
                  <a:schemeClr val="tx1"/>
                </a:solidFill>
              </a:rPr>
            </a:br>
            <a:endParaRPr lang="nb-NO" altLang="nb-NO" sz="1200" dirty="0">
              <a:solidFill>
                <a:schemeClr val="tx1"/>
              </a:solidFill>
            </a:endParaRPr>
          </a:p>
          <a:p>
            <a:pPr algn="l"/>
            <a:r>
              <a:rPr lang="nb-NO" altLang="nb-NO" sz="2400" b="1" dirty="0">
                <a:solidFill>
                  <a:schemeClr val="tx1"/>
                </a:solidFill>
                <a:sym typeface="Wingdings"/>
              </a:rPr>
              <a:t></a:t>
            </a:r>
            <a:r>
              <a:rPr lang="nb-NO" altLang="nb-NO" sz="2400" b="1" dirty="0">
                <a:solidFill>
                  <a:schemeClr val="tx1"/>
                </a:solidFill>
              </a:rPr>
              <a:t> Polyamorøse forhold: </a:t>
            </a:r>
            <a:r>
              <a:rPr lang="nb-NO" altLang="nb-NO" sz="2400" dirty="0">
                <a:solidFill>
                  <a:schemeClr val="tx1"/>
                </a:solidFill>
              </a:rPr>
              <a:t>«Samliv og seksuelle relasjoner mellom flere enn to personer.» Slike samlivsformer er en del av mangfoldet som Foreningen Fri støtter.</a:t>
            </a:r>
            <a:endParaRPr lang="nb-NO" altLang="nb-NO" sz="1200" dirty="0">
              <a:solidFill>
                <a:schemeClr val="tx1"/>
              </a:solidFill>
            </a:endParaRPr>
          </a:p>
        </p:txBody>
      </p:sp>
      <p:pic>
        <p:nvPicPr>
          <p:cNvPr id="2" name="Bild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04048" y="3210435"/>
            <a:ext cx="3240360" cy="1825167"/>
          </a:xfrm>
          <a:prstGeom prst="rect">
            <a:avLst/>
          </a:prstGeom>
        </p:spPr>
      </p:pic>
    </p:spTree>
    <p:extLst>
      <p:ext uri="{BB962C8B-B14F-4D97-AF65-F5344CB8AC3E}">
        <p14:creationId xmlns:p14="http://schemas.microsoft.com/office/powerpoint/2010/main" val="1848607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00808" y="-1467544"/>
            <a:ext cx="16118991" cy="9066933"/>
          </a:xfrm>
          <a:prstGeom prst="rect">
            <a:avLst/>
          </a:prstGeom>
        </p:spPr>
      </p:pic>
      <p:sp>
        <p:nvSpPr>
          <p:cNvPr id="2" name="TekstSylinder 1"/>
          <p:cNvSpPr txBox="1"/>
          <p:nvPr/>
        </p:nvSpPr>
        <p:spPr>
          <a:xfrm rot="21405236">
            <a:off x="183623" y="3394866"/>
            <a:ext cx="3960440" cy="2800767"/>
          </a:xfrm>
          <a:prstGeom prst="rect">
            <a:avLst/>
          </a:prstGeom>
          <a:solidFill>
            <a:srgbClr val="FFFF00"/>
          </a:solidFill>
          <a:ln w="38100">
            <a:solidFill>
              <a:schemeClr val="tx1"/>
            </a:solidFill>
            <a:prstDash val="dash"/>
          </a:ln>
        </p:spPr>
        <p:txBody>
          <a:bodyPr wrap="square" rtlCol="0">
            <a:spAutoFit/>
          </a:bodyPr>
          <a:lstStyle/>
          <a:p>
            <a:r>
              <a:rPr lang="nb-NO" sz="2200" dirty="0">
                <a:latin typeface="Arial" panose="020B0604020202020204" pitchFamily="34" charset="0"/>
                <a:cs typeface="Arial" panose="020B0604020202020204" pitchFamily="34" charset="0"/>
              </a:rPr>
              <a:t>Gjennom kursene kalt </a:t>
            </a:r>
            <a:r>
              <a:rPr lang="nb-NO" sz="2200" b="1" dirty="0">
                <a:latin typeface="Arial" panose="020B0604020202020204" pitchFamily="34" charset="0"/>
                <a:cs typeface="Arial" panose="020B0604020202020204" pitchFamily="34" charset="0"/>
              </a:rPr>
              <a:t>«Rosa kompetanse» </a:t>
            </a:r>
            <a:r>
              <a:rPr lang="nb-NO" sz="2200" dirty="0">
                <a:latin typeface="Arial" panose="020B0604020202020204" pitchFamily="34" charset="0"/>
                <a:cs typeface="Arial" panose="020B0604020202020204" pitchFamily="34" charset="0"/>
              </a:rPr>
              <a:t>når Foreningen FRI inn med budskapet sitt om kjønns- og seksualitets-mangfold på mange ulike samfunnsarenaer – </a:t>
            </a:r>
            <a:r>
              <a:rPr lang="nb-NO" sz="2200" dirty="0" err="1">
                <a:latin typeface="Arial" panose="020B0604020202020204" pitchFamily="34" charset="0"/>
                <a:cs typeface="Arial" panose="020B0604020202020204" pitchFamily="34" charset="0"/>
              </a:rPr>
              <a:t>inkl</a:t>
            </a:r>
            <a:r>
              <a:rPr lang="nb-NO" sz="2200" dirty="0">
                <a:latin typeface="Arial" panose="020B0604020202020204" pitchFamily="34" charset="0"/>
                <a:cs typeface="Arial" panose="020B0604020202020204" pitchFamily="34" charset="0"/>
              </a:rPr>
              <a:t> skoler og barnehager. Alle kurs blir finansiert av staten.</a:t>
            </a:r>
          </a:p>
        </p:txBody>
      </p:sp>
    </p:spTree>
    <p:extLst>
      <p:ext uri="{BB962C8B-B14F-4D97-AF65-F5344CB8AC3E}">
        <p14:creationId xmlns:p14="http://schemas.microsoft.com/office/powerpoint/2010/main" val="2808926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7BD9C00E-C588-478C-96F2-C642A2035813}"/>
              </a:ext>
            </a:extLst>
          </p:cNvPr>
          <p:cNvSpPr txBox="1"/>
          <p:nvPr/>
        </p:nvSpPr>
        <p:spPr>
          <a:xfrm>
            <a:off x="467544" y="332656"/>
            <a:ext cx="8496944" cy="6694140"/>
          </a:xfrm>
          <a:prstGeom prst="rect">
            <a:avLst/>
          </a:prstGeom>
          <a:noFill/>
        </p:spPr>
        <p:txBody>
          <a:bodyPr wrap="square" rtlCol="0">
            <a:spAutoFit/>
          </a:bodyPr>
          <a:lstStyle/>
          <a:p>
            <a:pPr algn="ctr"/>
            <a:r>
              <a:rPr lang="nb-NO" sz="3000" b="1" dirty="0">
                <a:solidFill>
                  <a:srgbClr val="CB05A1"/>
                </a:solidFill>
                <a:latin typeface="Arial Black" panose="020B0A04020102020204" pitchFamily="34" charset="0"/>
              </a:rPr>
              <a:t>Rosa </a:t>
            </a:r>
            <a:r>
              <a:rPr lang="nb-NO" sz="3000" b="1" dirty="0">
                <a:solidFill>
                  <a:srgbClr val="7030A0"/>
                </a:solidFill>
                <a:latin typeface="Arial Black" panose="020B0A04020102020204" pitchFamily="34" charset="0"/>
              </a:rPr>
              <a:t>kompetanse for skolens 5.-7. trinn</a:t>
            </a:r>
          </a:p>
          <a:p>
            <a:pPr algn="ctr"/>
            <a:endParaRPr lang="nb-NO" sz="1100" dirty="0"/>
          </a:p>
          <a:p>
            <a:r>
              <a:rPr lang="nb-NO" sz="2400" b="1" i="1" dirty="0">
                <a:latin typeface="Arial" panose="020B0604020202020204" pitchFamily="34" charset="0"/>
                <a:cs typeface="Arial" panose="020B0604020202020204" pitchFamily="34" charset="0"/>
              </a:rPr>
              <a:t>Sitater fra Lærerveiledningen i heftet</a:t>
            </a:r>
            <a:r>
              <a:rPr lang="nb-NO" sz="2400" i="1" dirty="0">
                <a:latin typeface="Arial" panose="020B0604020202020204" pitchFamily="34" charset="0"/>
                <a:cs typeface="Arial" panose="020B0604020202020204" pitchFamily="34" charset="0"/>
              </a:rPr>
              <a:t>:</a:t>
            </a:r>
          </a:p>
          <a:p>
            <a:r>
              <a:rPr lang="nb-NO" sz="2400" dirty="0">
                <a:latin typeface="Arial" panose="020B0604020202020204" pitchFamily="34" charset="0"/>
                <a:cs typeface="Arial" panose="020B0604020202020204" pitchFamily="34" charset="0"/>
              </a:rPr>
              <a:t>«Ha en kort innledning om kjønns- og seksualitetsmangfold. Oppmuntre elevene til at når de skal svare på spørsmål, kan de skrive «de fleste jenter ...»/ «de fleste gutter ...» for å unngå at elevene fremstiller svarene som at alle gutter for eksempel har penis. Bevisstgjør elevene på at kropp og kjønn er to forskjellige ting. Fortell gjerne elevene at ikke alle er jenter eller gutter, og at setningen ’’Gutter, jenter og andre kjønn’’ gjerne kan brukes.»</a:t>
            </a:r>
          </a:p>
          <a:p>
            <a:endParaRPr lang="nb-NO" sz="1600" dirty="0">
              <a:latin typeface="+mj-lt"/>
            </a:endParaRPr>
          </a:p>
          <a:p>
            <a:r>
              <a:rPr lang="nb-NO" sz="2400" b="1" i="1" dirty="0">
                <a:latin typeface="Arial" panose="020B0604020202020204" pitchFamily="34" charset="0"/>
                <a:cs typeface="Arial" panose="020B0604020202020204" pitchFamily="34" charset="0"/>
              </a:rPr>
              <a:t>Eksempler på spørsmål til samtale i klassen:</a:t>
            </a:r>
          </a:p>
          <a:p>
            <a:r>
              <a:rPr lang="nb-NO" sz="2400" dirty="0">
                <a:latin typeface="Arial" panose="020B0604020202020204" pitchFamily="34" charset="0"/>
                <a:cs typeface="Arial" panose="020B0604020202020204" pitchFamily="34" charset="0"/>
              </a:rPr>
              <a:t>«◦ Har alle gutter penis? (Her er korrekt svar: nei)</a:t>
            </a:r>
          </a:p>
          <a:p>
            <a:r>
              <a:rPr lang="nb-NO" sz="2400" dirty="0">
                <a:latin typeface="Arial" panose="020B0604020202020204" pitchFamily="34" charset="0"/>
                <a:cs typeface="Arial" panose="020B0604020202020204" pitchFamily="34" charset="0"/>
              </a:rPr>
              <a:t>  ◦ Har alle jenter klitoris? (Her er korrekt svar: nei)</a:t>
            </a:r>
          </a:p>
          <a:p>
            <a:r>
              <a:rPr lang="nb-NO" sz="2400" dirty="0">
                <a:latin typeface="Arial" panose="020B0604020202020204" pitchFamily="34" charset="0"/>
                <a:cs typeface="Arial" panose="020B0604020202020204" pitchFamily="34" charset="0"/>
              </a:rPr>
              <a:t>  ◦ Kjenner alle seg som gutter eller jenter? (Korrekt svar:</a:t>
            </a:r>
            <a:r>
              <a:rPr lang="nb-NO" sz="1400" dirty="0">
                <a:latin typeface="Arial" panose="020B0604020202020204" pitchFamily="34" charset="0"/>
                <a:cs typeface="Arial" panose="020B0604020202020204" pitchFamily="34" charset="0"/>
              </a:rPr>
              <a:t> </a:t>
            </a:r>
            <a:r>
              <a:rPr lang="nb-NO" sz="2400" dirty="0">
                <a:latin typeface="Arial" panose="020B0604020202020204" pitchFamily="34" charset="0"/>
                <a:cs typeface="Arial" panose="020B0604020202020204" pitchFamily="34" charset="0"/>
              </a:rPr>
              <a:t>nei)</a:t>
            </a:r>
          </a:p>
          <a:p>
            <a:r>
              <a:rPr lang="nb-NO" sz="2400" dirty="0">
                <a:latin typeface="Arial" panose="020B0604020202020204" pitchFamily="34" charset="0"/>
                <a:cs typeface="Arial" panose="020B0604020202020204" pitchFamily="34" charset="0"/>
              </a:rPr>
              <a:t>  ◦ Hvem kan man bli forelsket i? (Gutter, jenter og andre</a:t>
            </a:r>
            <a:r>
              <a:rPr lang="nb-NO" sz="2000" dirty="0">
                <a:latin typeface="Arial" panose="020B0604020202020204" pitchFamily="34" charset="0"/>
                <a:cs typeface="Arial" panose="020B0604020202020204" pitchFamily="34" charset="0"/>
              </a:rPr>
              <a:t>)</a:t>
            </a:r>
            <a:r>
              <a:rPr lang="nb-NO" sz="2400" dirty="0">
                <a:latin typeface="Arial" panose="020B0604020202020204" pitchFamily="34" charset="0"/>
                <a:cs typeface="Arial" panose="020B0604020202020204" pitchFamily="34" charset="0"/>
              </a:rPr>
              <a:t>»</a:t>
            </a:r>
          </a:p>
          <a:p>
            <a:endParaRPr lang="nb-NO" dirty="0"/>
          </a:p>
          <a:p>
            <a:endParaRPr lang="nb-NO" dirty="0"/>
          </a:p>
        </p:txBody>
      </p:sp>
      <p:pic>
        <p:nvPicPr>
          <p:cNvPr id="3" name="Bilde 2">
            <a:extLst>
              <a:ext uri="{FF2B5EF4-FFF2-40B4-BE49-F238E27FC236}">
                <a16:creationId xmlns:a16="http://schemas.microsoft.com/office/drawing/2014/main" id="{43BC5782-8F21-40C3-AD01-21EC187D73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24328" y="4581128"/>
            <a:ext cx="1224731" cy="1002502"/>
          </a:xfrm>
          <a:prstGeom prst="rect">
            <a:avLst/>
          </a:prstGeom>
        </p:spPr>
      </p:pic>
    </p:spTree>
    <p:extLst>
      <p:ext uri="{BB962C8B-B14F-4D97-AF65-F5344CB8AC3E}">
        <p14:creationId xmlns:p14="http://schemas.microsoft.com/office/powerpoint/2010/main" val="1311933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467544" y="334397"/>
            <a:ext cx="8136904" cy="646331"/>
          </a:xfrm>
          <a:prstGeom prst="rect">
            <a:avLst/>
          </a:prstGeom>
          <a:noFill/>
        </p:spPr>
        <p:txBody>
          <a:bodyPr wrap="square" rtlCol="0">
            <a:spAutoFit/>
          </a:bodyPr>
          <a:lstStyle/>
          <a:p>
            <a:pPr algn="ctr"/>
            <a:r>
              <a:rPr lang="nb-NO" sz="3600" dirty="0">
                <a:solidFill>
                  <a:srgbClr val="7030A0"/>
                </a:solidFill>
                <a:latin typeface="Arial Black" panose="020B0A04020102020204" pitchFamily="34" charset="0"/>
              </a:rPr>
              <a:t>Skeive dager og </a:t>
            </a:r>
            <a:r>
              <a:rPr lang="nb-NO" sz="3600" dirty="0" err="1">
                <a:solidFill>
                  <a:srgbClr val="7030A0"/>
                </a:solidFill>
                <a:latin typeface="Arial Black" panose="020B0A04020102020204" pitchFamily="34" charset="0"/>
              </a:rPr>
              <a:t>Pride</a:t>
            </a:r>
            <a:r>
              <a:rPr lang="nb-NO" sz="3600" dirty="0">
                <a:solidFill>
                  <a:srgbClr val="7030A0"/>
                </a:solidFill>
                <a:latin typeface="Arial Black" panose="020B0A04020102020204" pitchFamily="34" charset="0"/>
              </a:rPr>
              <a:t>-parader</a:t>
            </a:r>
          </a:p>
        </p:txBody>
      </p:sp>
      <p:sp>
        <p:nvSpPr>
          <p:cNvPr id="3" name="AutoShape 2" descr="Bilderesultat for pride osl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a:p>
        </p:txBody>
      </p:sp>
      <p:pic>
        <p:nvPicPr>
          <p:cNvPr id="5" name="Bild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52121" y="1268760"/>
            <a:ext cx="2232248" cy="1674186"/>
          </a:xfrm>
          <a:prstGeom prst="rect">
            <a:avLst/>
          </a:prstGeom>
        </p:spPr>
      </p:pic>
      <p:sp>
        <p:nvSpPr>
          <p:cNvPr id="9" name="TekstSylinder 8"/>
          <p:cNvSpPr txBox="1"/>
          <p:nvPr/>
        </p:nvSpPr>
        <p:spPr>
          <a:xfrm>
            <a:off x="467544" y="1211268"/>
            <a:ext cx="4752528" cy="1569660"/>
          </a:xfrm>
          <a:prstGeom prst="rect">
            <a:avLst/>
          </a:prstGeom>
          <a:noFill/>
        </p:spPr>
        <p:txBody>
          <a:bodyPr wrap="square" rtlCol="0">
            <a:spAutoFit/>
          </a:bodyPr>
          <a:lstStyle/>
          <a:p>
            <a:r>
              <a:rPr lang="nb-NO" sz="2400" dirty="0">
                <a:latin typeface="Arial"/>
                <a:cs typeface="Arial"/>
              </a:rPr>
              <a:t>● </a:t>
            </a:r>
            <a:r>
              <a:rPr lang="nb-NO" sz="2400" b="1" dirty="0">
                <a:latin typeface="Arial"/>
                <a:cs typeface="Arial"/>
              </a:rPr>
              <a:t>ARRANGØR.</a:t>
            </a:r>
            <a:r>
              <a:rPr lang="nb-NO" sz="2400" dirty="0">
                <a:latin typeface="Arial"/>
                <a:cs typeface="Arial"/>
              </a:rPr>
              <a:t> </a:t>
            </a:r>
            <a:r>
              <a:rPr lang="nb-NO" sz="2400" dirty="0">
                <a:latin typeface="Arial" panose="020B0604020202020204" pitchFamily="34" charset="0"/>
                <a:cs typeface="Arial" panose="020B0604020202020204" pitchFamily="34" charset="0"/>
              </a:rPr>
              <a:t>Foreningen FRI er arrangør, medarrangør eller støttespiller ved de fleste «Skeive Dager» og </a:t>
            </a:r>
            <a:r>
              <a:rPr lang="nb-NO" sz="2400" dirty="0" err="1">
                <a:latin typeface="Arial" panose="020B0604020202020204" pitchFamily="34" charset="0"/>
                <a:cs typeface="Arial" panose="020B0604020202020204" pitchFamily="34" charset="0"/>
              </a:rPr>
              <a:t>Pride</a:t>
            </a:r>
            <a:r>
              <a:rPr lang="nb-NO" sz="2400" dirty="0">
                <a:latin typeface="Arial" panose="020B0604020202020204" pitchFamily="34" charset="0"/>
                <a:cs typeface="Arial" panose="020B0604020202020204" pitchFamily="34" charset="0"/>
              </a:rPr>
              <a:t>-parader i Norge.</a:t>
            </a:r>
            <a:endParaRPr lang="nb-NO" dirty="0">
              <a:latin typeface="Arial" panose="020B0604020202020204" pitchFamily="34" charset="0"/>
              <a:cs typeface="Arial" panose="020B0604020202020204" pitchFamily="34" charset="0"/>
            </a:endParaRPr>
          </a:p>
        </p:txBody>
      </p:sp>
      <p:sp>
        <p:nvSpPr>
          <p:cNvPr id="6" name="TekstSylinder 5"/>
          <p:cNvSpPr txBox="1"/>
          <p:nvPr/>
        </p:nvSpPr>
        <p:spPr>
          <a:xfrm>
            <a:off x="467545" y="2924944"/>
            <a:ext cx="8568951" cy="3639458"/>
          </a:xfrm>
          <a:prstGeom prst="rect">
            <a:avLst/>
          </a:prstGeom>
          <a:noFill/>
        </p:spPr>
        <p:txBody>
          <a:bodyPr wrap="square" rtlCol="0">
            <a:spAutoFit/>
          </a:bodyPr>
          <a:lstStyle/>
          <a:p>
            <a:r>
              <a:rPr lang="nb-NO" sz="2400" dirty="0">
                <a:latin typeface="Arial"/>
                <a:cs typeface="Arial"/>
              </a:rPr>
              <a:t>●</a:t>
            </a:r>
            <a:r>
              <a:rPr lang="nb-NO" sz="2400" dirty="0">
                <a:latin typeface="Arial" panose="020B0604020202020204" pitchFamily="34" charset="0"/>
                <a:cs typeface="Arial" panose="020B0604020202020204" pitchFamily="34" charset="0"/>
              </a:rPr>
              <a:t> </a:t>
            </a:r>
            <a:r>
              <a:rPr lang="nb-NO" sz="2400" b="1" dirty="0">
                <a:latin typeface="Arial" panose="020B0604020202020204" pitchFamily="34" charset="0"/>
                <a:cs typeface="Arial" panose="020B0604020202020204" pitchFamily="34" charset="0"/>
              </a:rPr>
              <a:t>PROFIL. </a:t>
            </a:r>
            <a:r>
              <a:rPr lang="nb-NO" sz="2400" dirty="0">
                <a:latin typeface="Arial" panose="020B0604020202020204" pitchFamily="34" charset="0"/>
                <a:cs typeface="Arial" panose="020B0604020202020204" pitchFamily="34" charset="0"/>
              </a:rPr>
              <a:t>Arrangementene presenteres som støtte til homofile, og som en feiring av kjærlighet og mangfold. </a:t>
            </a:r>
          </a:p>
          <a:p>
            <a:endParaRPr lang="nb-NO" sz="1400" dirty="0">
              <a:latin typeface="Arial" panose="020B0604020202020204" pitchFamily="34" charset="0"/>
              <a:cs typeface="Arial" panose="020B0604020202020204" pitchFamily="34" charset="0"/>
            </a:endParaRPr>
          </a:p>
          <a:p>
            <a:r>
              <a:rPr lang="nb-NO" sz="2400" dirty="0">
                <a:latin typeface="Arial"/>
                <a:cs typeface="Arial"/>
              </a:rPr>
              <a:t>●</a:t>
            </a:r>
            <a:r>
              <a:rPr lang="nb-NO" sz="2400" b="1" dirty="0">
                <a:latin typeface="Arial"/>
                <a:cs typeface="Arial"/>
              </a:rPr>
              <a:t> LEGITIMERING</a:t>
            </a:r>
            <a:r>
              <a:rPr lang="nb-NO" sz="2400" dirty="0">
                <a:latin typeface="Arial"/>
                <a:cs typeface="Arial"/>
              </a:rPr>
              <a:t>. I praksis fungerer a</a:t>
            </a:r>
            <a:r>
              <a:rPr lang="nb-NO" sz="2400" dirty="0">
                <a:latin typeface="Arial" panose="020B0604020202020204" pitchFamily="34" charset="0"/>
                <a:cs typeface="Arial" panose="020B0604020202020204" pitchFamily="34" charset="0"/>
              </a:rPr>
              <a:t>rrangementene i stor grad som en anerkjennelse og legitimering av den radikale kjønnsideologien som Foreningen FRI står for. </a:t>
            </a:r>
          </a:p>
          <a:p>
            <a:br>
              <a:rPr lang="nb-NO" sz="1400" b="1" i="1" dirty="0">
                <a:latin typeface="Arial" panose="020B0604020202020204" pitchFamily="34" charset="0"/>
                <a:cs typeface="Arial" panose="020B0604020202020204" pitchFamily="34" charset="0"/>
              </a:rPr>
            </a:br>
            <a:r>
              <a:rPr lang="nb-NO" sz="2400" dirty="0">
                <a:latin typeface="Arial"/>
                <a:cs typeface="Arial"/>
              </a:rPr>
              <a:t>● </a:t>
            </a:r>
            <a:r>
              <a:rPr lang="nb-NO" sz="2400" b="1" dirty="0">
                <a:latin typeface="Arial" panose="020B0604020202020204" pitchFamily="34" charset="0"/>
                <a:cs typeface="Arial" panose="020B0604020202020204" pitchFamily="34" charset="0"/>
              </a:rPr>
              <a:t>REGNBUE-FLAGGE</a:t>
            </a:r>
            <a:r>
              <a:rPr lang="nb-NO" sz="2400" b="1" spc="300" dirty="0">
                <a:latin typeface="Arial" panose="020B0604020202020204" pitchFamily="34" charset="0"/>
                <a:cs typeface="Arial" panose="020B0604020202020204" pitchFamily="34" charset="0"/>
              </a:rPr>
              <a:t>T</a:t>
            </a:r>
            <a:r>
              <a:rPr lang="nb-NO" sz="2400" dirty="0">
                <a:latin typeface="Arial" panose="020B0604020202020204" pitchFamily="34" charset="0"/>
                <a:cs typeface="Arial" panose="020B0604020202020204" pitchFamily="34" charset="0"/>
              </a:rPr>
              <a:t> er et symbol for </a:t>
            </a:r>
            <a:r>
              <a:rPr lang="nb-NO" sz="2400" i="1" dirty="0">
                <a:latin typeface="Arial" panose="020B0604020202020204" pitchFamily="34" charset="0"/>
                <a:cs typeface="Arial" panose="020B0604020202020204" pitchFamily="34" charset="0"/>
              </a:rPr>
              <a:t>seksuelt</a:t>
            </a:r>
            <a:r>
              <a:rPr lang="nb-NO" sz="2400" dirty="0">
                <a:latin typeface="Arial" panose="020B0604020202020204" pitchFamily="34" charset="0"/>
                <a:cs typeface="Arial" panose="020B0604020202020204" pitchFamily="34" charset="0"/>
              </a:rPr>
              <a:t> mangfold,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ikke for mangfold i generell forstand. Det har det vært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siden 1978.</a:t>
            </a:r>
          </a:p>
          <a:p>
            <a:endParaRPr lang="nb-NO"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7515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539552" y="116632"/>
            <a:ext cx="8064896" cy="1077218"/>
          </a:xfrm>
          <a:prstGeom prst="rect">
            <a:avLst/>
          </a:prstGeom>
          <a:noFill/>
        </p:spPr>
        <p:txBody>
          <a:bodyPr wrap="square" rtlCol="0">
            <a:spAutoFit/>
          </a:bodyPr>
          <a:lstStyle/>
          <a:p>
            <a:pPr algn="ctr"/>
            <a:r>
              <a:rPr lang="nb-NO" sz="4000" dirty="0">
                <a:solidFill>
                  <a:srgbClr val="7030A0"/>
                </a:solidFill>
                <a:latin typeface="Arial Black" panose="020B0A04020102020204" pitchFamily="34" charset="0"/>
              </a:rPr>
              <a:t>Hvordan skal vi forholde oss </a:t>
            </a:r>
            <a:br>
              <a:rPr lang="nb-NO" sz="4000" dirty="0">
                <a:solidFill>
                  <a:srgbClr val="7030A0"/>
                </a:solidFill>
                <a:latin typeface="Arial Black" panose="020B0A04020102020204" pitchFamily="34" charset="0"/>
              </a:rPr>
            </a:br>
            <a:r>
              <a:rPr lang="nb-NO" sz="2400" dirty="0">
                <a:solidFill>
                  <a:srgbClr val="7030A0"/>
                </a:solidFill>
                <a:latin typeface="Arial Black" panose="020B0A04020102020204" pitchFamily="34" charset="0"/>
              </a:rPr>
              <a:t>til den radikale kjønnsideologien?</a:t>
            </a:r>
          </a:p>
        </p:txBody>
      </p:sp>
      <p:sp>
        <p:nvSpPr>
          <p:cNvPr id="7" name="TekstSylinder 6"/>
          <p:cNvSpPr txBox="1"/>
          <p:nvPr/>
        </p:nvSpPr>
        <p:spPr>
          <a:xfrm>
            <a:off x="179512" y="1298659"/>
            <a:ext cx="8784976" cy="5216813"/>
          </a:xfrm>
          <a:prstGeom prst="rect">
            <a:avLst/>
          </a:prstGeom>
          <a:noFill/>
        </p:spPr>
        <p:txBody>
          <a:bodyPr wrap="square" rtlCol="0">
            <a:spAutoFit/>
          </a:bodyPr>
          <a:lstStyle/>
          <a:p>
            <a:pPr marL="285750" indent="-285750">
              <a:buFont typeface="Arial" charset="0"/>
              <a:buChar char="•"/>
            </a:pPr>
            <a:r>
              <a:rPr lang="nb-NO" sz="2100" b="1" dirty="0">
                <a:latin typeface="Arial" panose="020B0604020202020204" pitchFamily="34" charset="0"/>
                <a:cs typeface="Arial" panose="020B0604020202020204" pitchFamily="34" charset="0"/>
              </a:rPr>
              <a:t>ET TYDELIG JA </a:t>
            </a:r>
            <a:r>
              <a:rPr lang="nb-NO" sz="2100" dirty="0">
                <a:latin typeface="Arial" panose="020B0604020202020204" pitchFamily="34" charset="0"/>
                <a:cs typeface="Arial" panose="020B0604020202020204" pitchFamily="34" charset="0"/>
              </a:rPr>
              <a:t>til Skaperens design for familie, </a:t>
            </a:r>
            <a:br>
              <a:rPr lang="nb-NO" sz="2100" dirty="0">
                <a:latin typeface="Arial" panose="020B0604020202020204" pitchFamily="34" charset="0"/>
                <a:cs typeface="Arial" panose="020B0604020202020204" pitchFamily="34" charset="0"/>
              </a:rPr>
            </a:br>
            <a:r>
              <a:rPr lang="nb-NO" sz="2100" dirty="0">
                <a:latin typeface="Arial" panose="020B0604020202020204" pitchFamily="34" charset="0"/>
                <a:cs typeface="Arial" panose="020B0604020202020204" pitchFamily="34" charset="0"/>
              </a:rPr>
              <a:t>ekteskap og barn. Hans vilje og skaperordninger er </a:t>
            </a:r>
            <a:br>
              <a:rPr lang="nb-NO" sz="2100" dirty="0">
                <a:latin typeface="Arial" panose="020B0604020202020204" pitchFamily="34" charset="0"/>
                <a:cs typeface="Arial" panose="020B0604020202020204" pitchFamily="34" charset="0"/>
              </a:rPr>
            </a:br>
            <a:r>
              <a:rPr lang="nb-NO" sz="2100" dirty="0">
                <a:latin typeface="Arial" panose="020B0604020202020204" pitchFamily="34" charset="0"/>
                <a:cs typeface="Arial" panose="020B0604020202020204" pitchFamily="34" charset="0"/>
              </a:rPr>
              <a:t>gode for enkeltmennesker, for barnet og for samfunnet.</a:t>
            </a:r>
            <a:br>
              <a:rPr lang="nb-NO" sz="2100" dirty="0">
                <a:latin typeface="Arial" panose="020B0604020202020204" pitchFamily="34" charset="0"/>
                <a:cs typeface="Arial" panose="020B0604020202020204" pitchFamily="34" charset="0"/>
              </a:rPr>
            </a:br>
            <a:endParaRPr lang="nb-NO" sz="1000" dirty="0">
              <a:latin typeface="Arial" panose="020B0604020202020204" pitchFamily="34" charset="0"/>
              <a:cs typeface="Arial" panose="020B0604020202020204" pitchFamily="34" charset="0"/>
            </a:endParaRPr>
          </a:p>
          <a:p>
            <a:pPr marL="285750" indent="-285750">
              <a:buFont typeface="Arial" charset="0"/>
              <a:buChar char="•"/>
            </a:pPr>
            <a:r>
              <a:rPr lang="nb-NO" sz="2100" b="1" dirty="0">
                <a:latin typeface="Arial" panose="020B0604020202020204" pitchFamily="34" charset="0"/>
                <a:cs typeface="Arial" panose="020B0604020202020204" pitchFamily="34" charset="0"/>
              </a:rPr>
              <a:t>I BØNN – med Jesus som forbilde,</a:t>
            </a:r>
            <a:r>
              <a:rPr lang="nb-NO" sz="2100" dirty="0">
                <a:latin typeface="Arial" panose="020B0604020202020204" pitchFamily="34" charset="0"/>
                <a:cs typeface="Arial" panose="020B0604020202020204" pitchFamily="34" charset="0"/>
              </a:rPr>
              <a:t> «tro mot sannheten i kjærlighet» (Ef 4,15). Avsløre tankesystemer, verdier, filosofier og moralnormer som kolliderer med Guds vilje, og samtidig elske våre medmennesker.</a:t>
            </a:r>
            <a:br>
              <a:rPr lang="nb-NO" sz="2100" dirty="0">
                <a:latin typeface="Arial" panose="020B0604020202020204" pitchFamily="34" charset="0"/>
                <a:cs typeface="Arial" panose="020B0604020202020204" pitchFamily="34" charset="0"/>
              </a:rPr>
            </a:br>
            <a:endParaRPr lang="nb-NO" sz="900" dirty="0">
              <a:latin typeface="Arial" panose="020B0604020202020204" pitchFamily="34" charset="0"/>
              <a:cs typeface="Arial" panose="020B0604020202020204" pitchFamily="34" charset="0"/>
            </a:endParaRPr>
          </a:p>
          <a:p>
            <a:pPr marL="285750" indent="-285750">
              <a:buFont typeface="Arial" charset="0"/>
              <a:buChar char="•"/>
            </a:pPr>
            <a:r>
              <a:rPr lang="nb-NO" sz="2100" b="1" dirty="0">
                <a:latin typeface="Arial" panose="020B0604020202020204" pitchFamily="34" charset="0"/>
                <a:cs typeface="Arial" panose="020B0604020202020204" pitchFamily="34" charset="0"/>
              </a:rPr>
              <a:t>FASTHOLDE AT SKEIV IDEOLOGI ER UHOLDBAR. </a:t>
            </a:r>
            <a:r>
              <a:rPr lang="nb-NO" sz="2100" dirty="0">
                <a:latin typeface="Arial" panose="020B0604020202020204" pitchFamily="34" charset="0"/>
                <a:cs typeface="Arial" panose="020B0604020202020204" pitchFamily="34" charset="0"/>
              </a:rPr>
              <a:t>Det er ikke sant at seksualitet, fruktbarhet og foreldreskap ikke hører sammen. Kjønn er ikke en sosial konstruksjon uavhengig av biologi. Samtidig som vi forsvarer vår overbevisning, må vi møte alle med nestekjærlighet.</a:t>
            </a:r>
            <a:br>
              <a:rPr lang="nb-NO" sz="2100" dirty="0">
                <a:latin typeface="Arial" panose="020B0604020202020204" pitchFamily="34" charset="0"/>
                <a:cs typeface="Arial" panose="020B0604020202020204" pitchFamily="34" charset="0"/>
              </a:rPr>
            </a:br>
            <a:endParaRPr lang="nb-NO" sz="1000" dirty="0">
              <a:latin typeface="Arial" panose="020B0604020202020204" pitchFamily="34" charset="0"/>
              <a:cs typeface="Arial" panose="020B0604020202020204" pitchFamily="34" charset="0"/>
            </a:endParaRPr>
          </a:p>
          <a:p>
            <a:pPr marL="285750" indent="-285750">
              <a:buFont typeface="Arial" charset="0"/>
              <a:buChar char="•"/>
            </a:pPr>
            <a:r>
              <a:rPr lang="nb-NO" sz="2100" b="1" dirty="0">
                <a:latin typeface="Arial" panose="020B0604020202020204" pitchFamily="34" charset="0"/>
                <a:cs typeface="Arial" panose="020B0604020202020204" pitchFamily="34" charset="0"/>
              </a:rPr>
              <a:t>VEILEDE BARN OG UNGE. </a:t>
            </a:r>
            <a:r>
              <a:rPr lang="nb-NO" sz="2100" dirty="0">
                <a:latin typeface="Arial" panose="020B0604020202020204" pitchFamily="34" charset="0"/>
                <a:cs typeface="Arial" panose="020B0604020202020204" pitchFamily="34" charset="0"/>
              </a:rPr>
              <a:t>De trenger å lære hva som er den bibelske forståelsen av kjønn og seksualitet, ekteskap og familie.</a:t>
            </a:r>
            <a:br>
              <a:rPr lang="nb-NO" sz="2100" dirty="0">
                <a:latin typeface="Arial" panose="020B0604020202020204" pitchFamily="34" charset="0"/>
                <a:cs typeface="Arial" panose="020B0604020202020204" pitchFamily="34" charset="0"/>
              </a:rPr>
            </a:br>
            <a:r>
              <a:rPr lang="nb-NO" sz="1000" dirty="0">
                <a:latin typeface="Arial" panose="020B0604020202020204" pitchFamily="34" charset="0"/>
                <a:cs typeface="Arial" panose="020B0604020202020204" pitchFamily="34" charset="0"/>
              </a:rPr>
              <a:t> </a:t>
            </a:r>
          </a:p>
          <a:p>
            <a:pPr marL="285750" indent="-285750">
              <a:buFont typeface="Arial" charset="0"/>
              <a:buChar char="•"/>
            </a:pPr>
            <a:r>
              <a:rPr lang="nb-NO" sz="2100" b="1" dirty="0">
                <a:latin typeface="Arial" panose="020B0604020202020204" pitchFamily="34" charset="0"/>
                <a:cs typeface="Arial" panose="020B0604020202020204" pitchFamily="34" charset="0"/>
              </a:rPr>
              <a:t>TROENS PRIS. </a:t>
            </a:r>
            <a:r>
              <a:rPr lang="nb-NO" sz="2100" dirty="0">
                <a:latin typeface="Arial" panose="020B0604020202020204" pitchFamily="34" charset="0"/>
                <a:cs typeface="Arial" panose="020B0604020202020204" pitchFamily="34" charset="0"/>
              </a:rPr>
              <a:t>Vi må venne oss til at troen på Jesus som Herre og Mester kan ha en pris, i tråd med det Jesus lærte sine etterfølgere.</a:t>
            </a:r>
            <a:endParaRPr lang="nb-NO" sz="2100" dirty="0"/>
          </a:p>
        </p:txBody>
      </p:sp>
      <p:pic>
        <p:nvPicPr>
          <p:cNvPr id="3" name="Bild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6296" y="1205972"/>
            <a:ext cx="1584176" cy="1056118"/>
          </a:xfrm>
          <a:prstGeom prst="rect">
            <a:avLst/>
          </a:prstGeom>
        </p:spPr>
      </p:pic>
    </p:spTree>
    <p:extLst>
      <p:ext uri="{BB962C8B-B14F-4D97-AF65-F5344CB8AC3E}">
        <p14:creationId xmlns:p14="http://schemas.microsoft.com/office/powerpoint/2010/main" val="543122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4FB3F33B-0366-4DB8-8FDA-E9B101063E6D}"/>
              </a:ext>
            </a:extLst>
          </p:cNvPr>
          <p:cNvSpPr txBox="1"/>
          <p:nvPr/>
        </p:nvSpPr>
        <p:spPr>
          <a:xfrm>
            <a:off x="323528" y="980728"/>
            <a:ext cx="8496944" cy="4739759"/>
          </a:xfrm>
          <a:prstGeom prst="rect">
            <a:avLst/>
          </a:prstGeom>
          <a:noFill/>
        </p:spPr>
        <p:txBody>
          <a:bodyPr wrap="square" rtlCol="0">
            <a:spAutoFit/>
          </a:bodyPr>
          <a:lstStyle/>
          <a:p>
            <a:pPr algn="ctr"/>
            <a:r>
              <a:rPr lang="nb-NO" sz="4400" dirty="0">
                <a:solidFill>
                  <a:srgbClr val="7030A0"/>
                </a:solidFill>
                <a:latin typeface="Arial Black" panose="020B0A04020102020204" pitchFamily="34" charset="0"/>
              </a:rPr>
              <a:t>Fotnotene </a:t>
            </a:r>
            <a:br>
              <a:rPr lang="nb-NO" sz="4400" dirty="0">
                <a:solidFill>
                  <a:srgbClr val="7030A0"/>
                </a:solidFill>
                <a:latin typeface="Arial Black" panose="020B0A04020102020204" pitchFamily="34" charset="0"/>
              </a:rPr>
            </a:br>
            <a:r>
              <a:rPr lang="nb-NO" sz="4400" dirty="0">
                <a:solidFill>
                  <a:srgbClr val="7030A0"/>
                </a:solidFill>
                <a:latin typeface="Arial Black" panose="020B0A04020102020204" pitchFamily="34" charset="0"/>
              </a:rPr>
              <a:t>og mange linker til </a:t>
            </a:r>
          </a:p>
          <a:p>
            <a:pPr algn="ctr"/>
            <a:r>
              <a:rPr lang="nb-NO" sz="4400" dirty="0">
                <a:solidFill>
                  <a:srgbClr val="7030A0"/>
                </a:solidFill>
                <a:latin typeface="Arial Black" panose="020B0A04020102020204" pitchFamily="34" charset="0"/>
              </a:rPr>
              <a:t>bakgrunnsstoffet i Tema 2</a:t>
            </a:r>
          </a:p>
          <a:p>
            <a:pPr algn="ctr"/>
            <a:endParaRPr lang="nb-NO" sz="4400" dirty="0">
              <a:solidFill>
                <a:srgbClr val="7030A0"/>
              </a:solidFill>
              <a:latin typeface="Arial Black" panose="020B0A04020102020204" pitchFamily="34" charset="0"/>
            </a:endParaRPr>
          </a:p>
          <a:p>
            <a:pPr algn="ctr"/>
            <a:r>
              <a:rPr lang="nb-NO" sz="2400" b="1" dirty="0">
                <a:latin typeface="+mj-lt"/>
              </a:rPr>
              <a:t>Alle fotnotene finnes </a:t>
            </a:r>
            <a:br>
              <a:rPr lang="nb-NO" sz="2400" b="1" dirty="0">
                <a:latin typeface="+mj-lt"/>
              </a:rPr>
            </a:br>
            <a:r>
              <a:rPr lang="nb-NO" sz="2400" b="1" dirty="0">
                <a:solidFill>
                  <a:srgbClr val="C00000"/>
                </a:solidFill>
                <a:latin typeface="+mj-lt"/>
              </a:rPr>
              <a:t>i kommentarfeltet under dette lysbildet.</a:t>
            </a:r>
          </a:p>
          <a:p>
            <a:pPr algn="ctr"/>
            <a:endParaRPr lang="nb-NO" sz="2400" b="1" dirty="0">
              <a:latin typeface="+mj-lt"/>
            </a:endParaRPr>
          </a:p>
          <a:p>
            <a:pPr algn="ctr"/>
            <a:r>
              <a:rPr lang="nb-NO" b="1" dirty="0">
                <a:latin typeface="+mj-lt"/>
              </a:rPr>
              <a:t>Fotnotene og det detaljerte bakgrunnsstoffet til Tema 2 </a:t>
            </a:r>
            <a:br>
              <a:rPr lang="nb-NO" b="1" dirty="0">
                <a:latin typeface="+mj-lt"/>
              </a:rPr>
            </a:br>
            <a:r>
              <a:rPr lang="nb-NO" b="1" dirty="0">
                <a:latin typeface="+mj-lt"/>
              </a:rPr>
              <a:t>er også samlet i et PDF- og i et Word-dokument </a:t>
            </a:r>
          </a:p>
          <a:p>
            <a:pPr algn="ctr"/>
            <a:r>
              <a:rPr lang="nb-NO" b="1" dirty="0">
                <a:latin typeface="+mj-lt"/>
              </a:rPr>
              <a:t>som ligger på Samlivsbanken.no</a:t>
            </a:r>
          </a:p>
        </p:txBody>
      </p:sp>
    </p:spTree>
    <p:extLst>
      <p:ext uri="{BB962C8B-B14F-4D97-AF65-F5344CB8AC3E}">
        <p14:creationId xmlns:p14="http://schemas.microsoft.com/office/powerpoint/2010/main" val="777995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805543" y="188640"/>
            <a:ext cx="8008009" cy="7240444"/>
          </a:xfrm>
          <a:prstGeom prst="rect">
            <a:avLst/>
          </a:prstGeom>
          <a:noFill/>
        </p:spPr>
        <p:txBody>
          <a:bodyPr wrap="square" rtlCol="0">
            <a:spAutoFit/>
          </a:bodyPr>
          <a:lstStyle/>
          <a:p>
            <a:pPr algn="ctr"/>
            <a:endParaRPr lang="nb-NO" b="1" i="1" dirty="0">
              <a:solidFill>
                <a:srgbClr val="C00000"/>
              </a:solidFill>
              <a:latin typeface="+mj-lt"/>
            </a:endParaRPr>
          </a:p>
          <a:p>
            <a:r>
              <a:rPr lang="nb-NO" sz="4000" b="1" dirty="0">
                <a:solidFill>
                  <a:srgbClr val="7030A0"/>
                </a:solidFill>
                <a:latin typeface="Arial Black" panose="020B0A04020102020204" pitchFamily="34" charset="0"/>
              </a:rPr>
              <a:t>En liten ordliste</a:t>
            </a:r>
          </a:p>
          <a:p>
            <a:r>
              <a:rPr lang="nb-NO" sz="2400" b="1" i="1" dirty="0">
                <a:latin typeface="+mj-lt"/>
              </a:rPr>
              <a:t>Noen vanlige ord og begreper i </a:t>
            </a:r>
            <a:br>
              <a:rPr lang="nb-NO" sz="2400" b="1" i="1" dirty="0">
                <a:latin typeface="+mj-lt"/>
              </a:rPr>
            </a:br>
            <a:r>
              <a:rPr lang="nb-NO" sz="2400" b="1" i="1" dirty="0">
                <a:latin typeface="+mj-lt"/>
              </a:rPr>
              <a:t>samlivs- og kjønnsdebatten</a:t>
            </a:r>
          </a:p>
          <a:p>
            <a:pPr algn="ctr"/>
            <a:endParaRPr lang="nb-NO" sz="2000" dirty="0">
              <a:latin typeface="+mj-lt"/>
            </a:endParaRPr>
          </a:p>
          <a:p>
            <a:r>
              <a:rPr lang="nb-NO" sz="2800" b="1" dirty="0">
                <a:latin typeface="Arial" panose="020B0604020202020204" pitchFamily="34" charset="0"/>
                <a:cs typeface="Arial" panose="020B0604020202020204" pitchFamily="34" charset="0"/>
              </a:rPr>
              <a:t>1. Seksuell orientering / legning </a:t>
            </a:r>
          </a:p>
          <a:p>
            <a:r>
              <a:rPr lang="nb-NO" sz="2800" b="1" dirty="0">
                <a:latin typeface="Arial" panose="020B0604020202020204" pitchFamily="34" charset="0"/>
                <a:cs typeface="Arial" panose="020B0604020202020204" pitchFamily="34" charset="0"/>
              </a:rPr>
              <a:t>2. Kjønnsidentitet</a:t>
            </a:r>
            <a:endParaRPr lang="nb-NO" sz="2800" dirty="0">
              <a:latin typeface="Arial" panose="020B0604020202020204" pitchFamily="34" charset="0"/>
              <a:cs typeface="Arial" panose="020B0604020202020204" pitchFamily="34" charset="0"/>
            </a:endParaRPr>
          </a:p>
          <a:p>
            <a:r>
              <a:rPr lang="nb-NO" sz="2800" b="1" dirty="0">
                <a:latin typeface="Arial" panose="020B0604020202020204" pitchFamily="34" charset="0"/>
                <a:cs typeface="Arial" panose="020B0604020202020204" pitchFamily="34" charset="0"/>
              </a:rPr>
              <a:t>3. Kjønnsuttrykk</a:t>
            </a:r>
          </a:p>
          <a:p>
            <a:r>
              <a:rPr lang="nb-NO" sz="2800" b="1" dirty="0">
                <a:latin typeface="Arial" panose="020B0604020202020204" pitchFamily="34" charset="0"/>
                <a:cs typeface="Arial" panose="020B0604020202020204" pitchFamily="34" charset="0"/>
              </a:rPr>
              <a:t>4. Skeiv / </a:t>
            </a:r>
            <a:r>
              <a:rPr lang="nb-NO" sz="2800" b="1" dirty="0" err="1">
                <a:latin typeface="Arial" panose="020B0604020202020204" pitchFamily="34" charset="0"/>
                <a:cs typeface="Arial" panose="020B0604020202020204" pitchFamily="34" charset="0"/>
              </a:rPr>
              <a:t>Queer</a:t>
            </a:r>
            <a:r>
              <a:rPr lang="nb-NO" sz="2800" b="1" dirty="0">
                <a:latin typeface="Arial" panose="020B0604020202020204" pitchFamily="34" charset="0"/>
                <a:cs typeface="Arial" panose="020B0604020202020204" pitchFamily="34" charset="0"/>
              </a:rPr>
              <a:t> </a:t>
            </a:r>
          </a:p>
          <a:p>
            <a:r>
              <a:rPr lang="nb-NO" sz="2800" b="1" dirty="0">
                <a:latin typeface="Arial" panose="020B0604020202020204" pitchFamily="34" charset="0"/>
                <a:cs typeface="Arial" panose="020B0604020202020204" pitchFamily="34" charset="0"/>
              </a:rPr>
              <a:t>5. Bifil / Biseksuell</a:t>
            </a:r>
            <a:endParaRPr lang="nb-NO" sz="2000" b="1" dirty="0">
              <a:latin typeface="Arial" panose="020B0604020202020204" pitchFamily="34" charset="0"/>
              <a:cs typeface="Arial" panose="020B0604020202020204" pitchFamily="34" charset="0"/>
            </a:endParaRPr>
          </a:p>
          <a:p>
            <a:r>
              <a:rPr lang="nb-NO" sz="2800" b="1" dirty="0">
                <a:latin typeface="Arial" panose="020B0604020202020204" pitchFamily="34" charset="0"/>
                <a:cs typeface="Arial" panose="020B0604020202020204" pitchFamily="34" charset="0"/>
              </a:rPr>
              <a:t>6. Transperson</a:t>
            </a:r>
          </a:p>
          <a:p>
            <a:r>
              <a:rPr lang="nb-NO" sz="2800" b="1" dirty="0">
                <a:latin typeface="Arial" panose="020B0604020202020204" pitchFamily="34" charset="0"/>
                <a:cs typeface="Arial" panose="020B0604020202020204" pitchFamily="34" charset="0"/>
              </a:rPr>
              <a:t>7. LHBT</a:t>
            </a:r>
          </a:p>
          <a:p>
            <a:r>
              <a:rPr lang="nb-NO" sz="2800" b="1" dirty="0">
                <a:latin typeface="Arial" panose="020B0604020202020204" pitchFamily="34" charset="0"/>
                <a:cs typeface="Arial" panose="020B0604020202020204" pitchFamily="34" charset="0"/>
              </a:rPr>
              <a:t>8. </a:t>
            </a:r>
            <a:r>
              <a:rPr lang="nb-NO" sz="2800" b="1" dirty="0" err="1">
                <a:latin typeface="Arial" panose="020B0604020202020204" pitchFamily="34" charset="0"/>
                <a:cs typeface="Arial" panose="020B0604020202020204" pitchFamily="34" charset="0"/>
              </a:rPr>
              <a:t>Interkjønn</a:t>
            </a:r>
            <a:r>
              <a:rPr lang="nb-NO" sz="2800" b="1" dirty="0">
                <a:latin typeface="Arial" panose="020B0604020202020204" pitchFamily="34" charset="0"/>
                <a:cs typeface="Arial" panose="020B0604020202020204" pitchFamily="34" charset="0"/>
              </a:rPr>
              <a:t> / Intersex</a:t>
            </a:r>
          </a:p>
          <a:p>
            <a:r>
              <a:rPr lang="nb-NO" sz="2800" b="1" dirty="0">
                <a:latin typeface="Arial" panose="020B0604020202020204" pitchFamily="34" charset="0"/>
                <a:cs typeface="Arial" panose="020B0604020202020204" pitchFamily="34" charset="0"/>
              </a:rPr>
              <a:t>9. </a:t>
            </a:r>
            <a:r>
              <a:rPr lang="nb-NO" sz="2800" b="1" dirty="0" err="1">
                <a:latin typeface="Arial" panose="020B0604020202020204" pitchFamily="34" charset="0"/>
                <a:cs typeface="Arial" panose="020B0604020202020204" pitchFamily="34" charset="0"/>
              </a:rPr>
              <a:t>Panfil</a:t>
            </a:r>
            <a:r>
              <a:rPr lang="nb-NO" sz="2800" b="1" dirty="0">
                <a:latin typeface="Arial" panose="020B0604020202020204" pitchFamily="34" charset="0"/>
                <a:cs typeface="Arial" panose="020B0604020202020204" pitchFamily="34" charset="0"/>
              </a:rPr>
              <a:t> / Panseksuell</a:t>
            </a:r>
          </a:p>
          <a:p>
            <a:r>
              <a:rPr lang="nb-NO" sz="2800" b="1" dirty="0">
                <a:latin typeface="Arial" panose="020B0604020202020204" pitchFamily="34" charset="0"/>
                <a:cs typeface="Arial" panose="020B0604020202020204" pitchFamily="34" charset="0"/>
              </a:rPr>
              <a:t>10. Polyamorøse forhold / Polyamori</a:t>
            </a:r>
          </a:p>
          <a:p>
            <a:r>
              <a:rPr lang="nb-NO" sz="2800" b="1" dirty="0">
                <a:latin typeface="Arial" panose="020B0604020202020204" pitchFamily="34" charset="0"/>
                <a:cs typeface="Arial" panose="020B0604020202020204" pitchFamily="34" charset="0"/>
              </a:rPr>
              <a:t> </a:t>
            </a:r>
          </a:p>
          <a:p>
            <a:endParaRPr lang="nb-NO" sz="1050" dirty="0">
              <a:latin typeface="Arial" panose="020B0604020202020204" pitchFamily="34" charset="0"/>
              <a:cs typeface="Arial" panose="020B0604020202020204" pitchFamily="34" charset="0"/>
            </a:endParaRPr>
          </a:p>
          <a:p>
            <a:endParaRPr lang="nb-NO" sz="1600" dirty="0">
              <a:latin typeface="Arial" panose="020B0604020202020204" pitchFamily="34" charset="0"/>
              <a:cs typeface="Arial" panose="020B0604020202020204" pitchFamily="34" charset="0"/>
            </a:endParaRPr>
          </a:p>
        </p:txBody>
      </p:sp>
      <p:pic>
        <p:nvPicPr>
          <p:cNvPr id="3" name="Bild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9009" y="404664"/>
            <a:ext cx="2314543" cy="2304256"/>
          </a:xfrm>
          <a:prstGeom prst="rect">
            <a:avLst/>
          </a:prstGeom>
        </p:spPr>
      </p:pic>
    </p:spTree>
    <p:extLst>
      <p:ext uri="{BB962C8B-B14F-4D97-AF65-F5344CB8AC3E}">
        <p14:creationId xmlns:p14="http://schemas.microsoft.com/office/powerpoint/2010/main" val="1336689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539552" y="188640"/>
            <a:ext cx="8424936" cy="6294031"/>
          </a:xfrm>
          <a:prstGeom prst="rect">
            <a:avLst/>
          </a:prstGeom>
        </p:spPr>
        <p:txBody>
          <a:bodyPr wrap="square">
            <a:spAutoFit/>
          </a:bodyPr>
          <a:lstStyle/>
          <a:p>
            <a:r>
              <a:rPr lang="nb-NO" sz="2800" b="1" dirty="0">
                <a:solidFill>
                  <a:srgbClr val="7030A0"/>
                </a:solidFill>
                <a:latin typeface="Arial Black" panose="020B0A04020102020204" pitchFamily="34" charset="0"/>
              </a:rPr>
              <a:t>Den radikale</a:t>
            </a:r>
            <a:br>
              <a:rPr lang="nb-NO" sz="2800" b="1" dirty="0">
                <a:solidFill>
                  <a:srgbClr val="7030A0"/>
                </a:solidFill>
                <a:latin typeface="Arial Black" panose="020B0A04020102020204" pitchFamily="34" charset="0"/>
              </a:rPr>
            </a:br>
            <a:r>
              <a:rPr lang="nb-NO" sz="4400" b="1" dirty="0">
                <a:solidFill>
                  <a:srgbClr val="7030A0"/>
                </a:solidFill>
                <a:latin typeface="Arial Black" panose="020B0A04020102020204" pitchFamily="34" charset="0"/>
              </a:rPr>
              <a:t>kjønnsideologien</a:t>
            </a:r>
            <a:endParaRPr lang="nb-NO" sz="4000" b="1" dirty="0">
              <a:solidFill>
                <a:srgbClr val="7030A0"/>
              </a:solidFill>
              <a:latin typeface="Arial Black" panose="020B0A04020102020204" pitchFamily="34" charset="0"/>
            </a:endParaRPr>
          </a:p>
          <a:p>
            <a:br>
              <a:rPr lang="nb-NO" sz="1100" b="1" dirty="0">
                <a:solidFill>
                  <a:srgbClr val="C00000"/>
                </a:solidFill>
                <a:latin typeface="Berlin Sans FB Demi" panose="020E0802020502020306" pitchFamily="34" charset="0"/>
              </a:rPr>
            </a:br>
            <a:r>
              <a:rPr lang="nb-NO" sz="2200" b="1" dirty="0">
                <a:latin typeface="+mj-lt"/>
              </a:rPr>
              <a:t>1) ALT ER NATURLIG OG NORMALT</a:t>
            </a:r>
            <a:r>
              <a:rPr lang="nb-NO" sz="2100" b="1" dirty="0">
                <a:latin typeface="+mj-lt"/>
              </a:rPr>
              <a:t>. </a:t>
            </a:r>
            <a:r>
              <a:rPr lang="nb-NO" sz="2100" dirty="0">
                <a:latin typeface="+mj-lt"/>
              </a:rPr>
              <a:t>Alle seksuelle orienteringer, alle kjønnsidentiteter og alle kjønnsuttrykk er helt sidestilte:  </a:t>
            </a:r>
            <a:br>
              <a:rPr lang="nb-NO" sz="2100" dirty="0">
                <a:latin typeface="+mj-lt"/>
              </a:rPr>
            </a:br>
            <a:endParaRPr lang="nb-NO" sz="100" dirty="0">
              <a:latin typeface="+mj-lt"/>
            </a:endParaRPr>
          </a:p>
          <a:p>
            <a:r>
              <a:rPr lang="nb-NO" sz="500" b="1" dirty="0">
                <a:solidFill>
                  <a:srgbClr val="C00000"/>
                </a:solidFill>
                <a:latin typeface="+mj-lt"/>
              </a:rPr>
              <a:t>	</a:t>
            </a:r>
            <a:r>
              <a:rPr lang="nb-NO" sz="2400" b="1" dirty="0">
                <a:solidFill>
                  <a:srgbClr val="C00000"/>
                </a:solidFill>
                <a:latin typeface="+mj-lt"/>
              </a:rPr>
              <a:t>Hetero, homo, bi, </a:t>
            </a:r>
            <a:r>
              <a:rPr lang="nb-NO" sz="2400" b="1" dirty="0" err="1">
                <a:solidFill>
                  <a:srgbClr val="C00000"/>
                </a:solidFill>
                <a:latin typeface="+mj-lt"/>
              </a:rPr>
              <a:t>poly</a:t>
            </a:r>
            <a:r>
              <a:rPr lang="nb-NO" sz="2400" b="1" dirty="0">
                <a:solidFill>
                  <a:srgbClr val="C00000"/>
                </a:solidFill>
                <a:latin typeface="+mj-lt"/>
              </a:rPr>
              <a:t>, </a:t>
            </a:r>
            <a:r>
              <a:rPr lang="nb-NO" sz="2400" b="1" dirty="0" err="1">
                <a:solidFill>
                  <a:srgbClr val="C00000"/>
                </a:solidFill>
                <a:latin typeface="+mj-lt"/>
              </a:rPr>
              <a:t>pan</a:t>
            </a:r>
            <a:r>
              <a:rPr lang="nb-NO" sz="2400" b="1" dirty="0">
                <a:solidFill>
                  <a:srgbClr val="C00000"/>
                </a:solidFill>
                <a:latin typeface="+mj-lt"/>
              </a:rPr>
              <a:t>, trans, osv., osv.</a:t>
            </a:r>
            <a:r>
              <a:rPr lang="nb-NO" sz="2400" dirty="0">
                <a:solidFill>
                  <a:srgbClr val="C00000"/>
                </a:solidFill>
                <a:latin typeface="+mj-lt"/>
              </a:rPr>
              <a:t> </a:t>
            </a:r>
            <a:br>
              <a:rPr lang="nb-NO" sz="2400" dirty="0">
                <a:solidFill>
                  <a:srgbClr val="C00000"/>
                </a:solidFill>
                <a:latin typeface="+mj-lt"/>
              </a:rPr>
            </a:br>
            <a:r>
              <a:rPr lang="nb-NO" sz="2100" dirty="0">
                <a:latin typeface="+mj-lt"/>
              </a:rPr>
              <a:t>– alt vurderes som like naturlig, normalt og etisk høyverdig for barn og ungdom, for voksne og for samfunnet. </a:t>
            </a:r>
            <a:br>
              <a:rPr lang="nb-NO" sz="2100" dirty="0">
                <a:latin typeface="+mj-lt"/>
              </a:rPr>
            </a:br>
            <a:endParaRPr lang="nb-NO" sz="1000" dirty="0">
              <a:latin typeface="+mj-lt"/>
            </a:endParaRPr>
          </a:p>
          <a:p>
            <a:r>
              <a:rPr lang="nb-NO" sz="2200" b="1" dirty="0">
                <a:latin typeface="Arial" panose="020B0604020202020204" pitchFamily="34" charset="0"/>
                <a:cs typeface="Arial" panose="020B0604020202020204" pitchFamily="34" charset="0"/>
              </a:rPr>
              <a:t>2)</a:t>
            </a:r>
            <a:r>
              <a:rPr lang="nb-NO" sz="2200" dirty="0"/>
              <a:t> </a:t>
            </a:r>
            <a:r>
              <a:rPr lang="nb-NO" sz="2200" b="1" dirty="0">
                <a:latin typeface="+mj-lt"/>
              </a:rPr>
              <a:t>KJØNN ER FLEKSIBELT. </a:t>
            </a:r>
            <a:r>
              <a:rPr lang="nb-NO" sz="2100" dirty="0">
                <a:latin typeface="+mj-lt"/>
              </a:rPr>
              <a:t>Det finnes mange kjønn og dusinvis av kjønnsidentiteter. Kjønn er bestemt av følelser, ikke av biologi. Den unike betydningen av mann og kvinne, av far og mor, er opphevet.</a:t>
            </a:r>
            <a:br>
              <a:rPr lang="nb-NO" sz="2100" dirty="0">
                <a:latin typeface="+mj-lt"/>
              </a:rPr>
            </a:br>
            <a:endParaRPr lang="nb-NO" sz="1050" b="1" dirty="0">
              <a:latin typeface="+mj-lt"/>
            </a:endParaRPr>
          </a:p>
          <a:p>
            <a:r>
              <a:rPr lang="nb-NO" sz="2200" b="1" dirty="0">
                <a:latin typeface="+mj-lt"/>
              </a:rPr>
              <a:t>3) NORMKRITIKK. </a:t>
            </a:r>
            <a:r>
              <a:rPr lang="nb-NO" sz="2200" dirty="0">
                <a:latin typeface="+mj-lt"/>
              </a:rPr>
              <a:t>Heteronormen og to-kjønnsmodellen blir problematisert og avvist. Tradisjonelle forventninger, rammer, strukturer og biologiske realiteter blir dekonstruert.</a:t>
            </a:r>
            <a:br>
              <a:rPr lang="nb-NO" sz="2100" dirty="0">
                <a:latin typeface="+mj-lt"/>
              </a:rPr>
            </a:br>
            <a:endParaRPr lang="nb-NO" sz="1050" b="1" dirty="0">
              <a:latin typeface="+mj-lt"/>
              <a:cs typeface="Arial" panose="020B0604020202020204" pitchFamily="34" charset="0"/>
            </a:endParaRPr>
          </a:p>
          <a:p>
            <a:r>
              <a:rPr lang="nb-NO" sz="2200" b="1" dirty="0">
                <a:latin typeface="Arial" panose="020B0604020202020204" pitchFamily="34" charset="0"/>
                <a:cs typeface="Arial" panose="020B0604020202020204" pitchFamily="34" charset="0"/>
              </a:rPr>
              <a:t>4) VOKSENPERSPEKTIV. </a:t>
            </a:r>
            <a:r>
              <a:rPr lang="nb-NO" sz="2100" dirty="0">
                <a:latin typeface="+mj-lt"/>
              </a:rPr>
              <a:t>Fokus ligger på voksnes ønsker, krav </a:t>
            </a:r>
            <a:br>
              <a:rPr lang="nb-NO" sz="2100" dirty="0">
                <a:latin typeface="+mj-lt"/>
              </a:rPr>
            </a:br>
            <a:r>
              <a:rPr lang="nb-NO" sz="2100" dirty="0">
                <a:latin typeface="+mj-lt"/>
              </a:rPr>
              <a:t>og behov. Barns rettigheter snakkes det lite om.</a:t>
            </a:r>
          </a:p>
          <a:p>
            <a:endParaRPr lang="nb-NO" sz="600" dirty="0">
              <a:latin typeface="+mj-lt"/>
            </a:endParaRPr>
          </a:p>
        </p:txBody>
      </p:sp>
      <p:pic>
        <p:nvPicPr>
          <p:cNvPr id="3" name="Picture 4" descr="Bilderesultat for polyamor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216" y="-8334"/>
            <a:ext cx="2664296" cy="14969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7839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467544" y="379685"/>
            <a:ext cx="8379044" cy="6524863"/>
          </a:xfrm>
          <a:prstGeom prst="rect">
            <a:avLst/>
          </a:prstGeom>
          <a:noFill/>
        </p:spPr>
        <p:txBody>
          <a:bodyPr wrap="square" rtlCol="0">
            <a:spAutoFit/>
          </a:bodyPr>
          <a:lstStyle/>
          <a:p>
            <a:pPr algn="ctr"/>
            <a:r>
              <a:rPr lang="nb-NO" sz="2400" b="1" dirty="0">
                <a:solidFill>
                  <a:schemeClr val="tx1">
                    <a:lumMod val="95000"/>
                    <a:lumOff val="5000"/>
                  </a:schemeClr>
                </a:solidFill>
                <a:latin typeface="Arial Black" panose="020B0A04020102020204" pitchFamily="34" charset="0"/>
              </a:rPr>
              <a:t>Et eksempel på den nye kjønnstenkningen:</a:t>
            </a:r>
          </a:p>
          <a:p>
            <a:pPr algn="ctr"/>
            <a:r>
              <a:rPr lang="nb-NO" sz="4000" dirty="0">
                <a:solidFill>
                  <a:srgbClr val="7030A0"/>
                </a:solidFill>
                <a:latin typeface="Arial Black" panose="020B0A04020102020204" pitchFamily="34" charset="0"/>
              </a:rPr>
              <a:t>Endring av juridisk kjønn </a:t>
            </a:r>
            <a:br>
              <a:rPr lang="nb-NO" sz="4000" dirty="0">
                <a:solidFill>
                  <a:srgbClr val="7030A0"/>
                </a:solidFill>
                <a:latin typeface="Arial Black" panose="020B0A04020102020204" pitchFamily="34" charset="0"/>
              </a:rPr>
            </a:br>
            <a:endParaRPr lang="nb-NO" sz="1400" b="1" dirty="0">
              <a:solidFill>
                <a:srgbClr val="7030A0"/>
              </a:solidFill>
              <a:latin typeface="Arial Black" panose="020B0A04020102020204" pitchFamily="34" charset="0"/>
            </a:endParaRPr>
          </a:p>
          <a:p>
            <a:r>
              <a:rPr lang="nb-NO" sz="2400" b="1" dirty="0">
                <a:latin typeface="Arial" panose="020B0604020202020204" pitchFamily="34" charset="0"/>
                <a:cs typeface="Arial" panose="020B0604020202020204" pitchFamily="34" charset="0"/>
              </a:rPr>
              <a:t>1.</a:t>
            </a:r>
            <a:r>
              <a:rPr lang="nb-NO" sz="2400" dirty="0">
                <a:latin typeface="Arial" panose="020B0604020202020204" pitchFamily="34" charset="0"/>
                <a:cs typeface="Arial" panose="020B0604020202020204" pitchFamily="34" charset="0"/>
              </a:rPr>
              <a:t> Juni 2016: «Lov om endring av juridisk kjønn». Loven ble vedtatt uten offentlig utredning, uten stortingsmelding, uten konsekvensanalyser. </a:t>
            </a:r>
            <a:br>
              <a:rPr lang="nb-NO" sz="2400" dirty="0">
                <a:latin typeface="Arial" panose="020B0604020202020204" pitchFamily="34" charset="0"/>
                <a:cs typeface="Arial" panose="020B0604020202020204" pitchFamily="34" charset="0"/>
              </a:rPr>
            </a:br>
            <a:endParaRPr lang="nb-NO" sz="1400" dirty="0">
              <a:latin typeface="Arial" panose="020B0604020202020204" pitchFamily="34" charset="0"/>
              <a:cs typeface="Arial" panose="020B0604020202020204" pitchFamily="34" charset="0"/>
            </a:endParaRPr>
          </a:p>
          <a:p>
            <a:r>
              <a:rPr lang="nb-NO" sz="2400" b="1" dirty="0">
                <a:latin typeface="Arial" panose="020B0604020202020204" pitchFamily="34" charset="0"/>
                <a:cs typeface="Arial" panose="020B0604020202020204" pitchFamily="34" charset="0"/>
              </a:rPr>
              <a:t>2.</a:t>
            </a:r>
            <a:r>
              <a:rPr lang="nb-NO" sz="2400" dirty="0">
                <a:latin typeface="Arial" panose="020B0604020202020204" pitchFamily="34" charset="0"/>
                <a:cs typeface="Arial" panose="020B0604020202020204" pitchFamily="34" charset="0"/>
              </a:rPr>
              <a:t> Loven gjelder alle. Egenmelding. Så ofte man vil fra 16 år.</a:t>
            </a:r>
          </a:p>
          <a:p>
            <a:pPr marL="342900" indent="-342900">
              <a:buAutoNum type="arabicPeriod"/>
            </a:pPr>
            <a:endParaRPr lang="nb-NO" sz="1400" dirty="0">
              <a:latin typeface="Arial" panose="020B0604020202020204" pitchFamily="34" charset="0"/>
              <a:cs typeface="Arial" panose="020B0604020202020204" pitchFamily="34" charset="0"/>
            </a:endParaRPr>
          </a:p>
          <a:p>
            <a:r>
              <a:rPr lang="nb-NO" sz="2400" b="1" dirty="0">
                <a:latin typeface="Arial" panose="020B0604020202020204" pitchFamily="34" charset="0"/>
                <a:cs typeface="Arial" panose="020B0604020202020204" pitchFamily="34" charset="0"/>
              </a:rPr>
              <a:t>3.</a:t>
            </a:r>
            <a:r>
              <a:rPr lang="nb-NO" sz="2400" dirty="0">
                <a:latin typeface="Arial" panose="020B0604020202020204" pitchFamily="34" charset="0"/>
                <a:cs typeface="Arial" panose="020B0604020202020204" pitchFamily="34" charset="0"/>
              </a:rPr>
              <a:t> Ingen rådgivning, ingen medisinsk diagnose, ingen behandling eller kjønnsoperasjon trengs for å skifte kjønn. </a:t>
            </a:r>
            <a:br>
              <a:rPr lang="nb-NO" sz="2400" dirty="0">
                <a:latin typeface="Arial" panose="020B0604020202020204" pitchFamily="34" charset="0"/>
                <a:cs typeface="Arial" panose="020B0604020202020204" pitchFamily="34" charset="0"/>
              </a:rPr>
            </a:br>
            <a:endParaRPr lang="nb-NO" sz="1400" dirty="0">
              <a:latin typeface="Arial" panose="020B0604020202020204" pitchFamily="34" charset="0"/>
              <a:cs typeface="Arial" panose="020B0604020202020204" pitchFamily="34" charset="0"/>
            </a:endParaRPr>
          </a:p>
          <a:p>
            <a:r>
              <a:rPr lang="nb-NO" sz="2400" b="1" dirty="0">
                <a:latin typeface="Arial" panose="020B0604020202020204" pitchFamily="34" charset="0"/>
                <a:cs typeface="Arial" panose="020B0604020202020204" pitchFamily="34" charset="0"/>
              </a:rPr>
              <a:t>4.</a:t>
            </a:r>
            <a:r>
              <a:rPr lang="nb-NO" sz="2400" dirty="0">
                <a:latin typeface="Arial" panose="020B0604020202020204" pitchFamily="34" charset="0"/>
                <a:cs typeface="Arial" panose="020B0604020202020204" pitchFamily="34" charset="0"/>
              </a:rPr>
              <a:t> Barn ned til 6 år kan skifte juridisk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kjønn, dersom begge foreldre er enige.</a:t>
            </a:r>
            <a:br>
              <a:rPr lang="nb-NO" sz="2400" dirty="0">
                <a:latin typeface="Arial" panose="020B0604020202020204" pitchFamily="34" charset="0"/>
                <a:cs typeface="Arial" panose="020B0604020202020204" pitchFamily="34" charset="0"/>
              </a:rPr>
            </a:br>
            <a:endParaRPr lang="nb-NO" sz="1400" dirty="0">
              <a:latin typeface="Arial" panose="020B0604020202020204" pitchFamily="34" charset="0"/>
              <a:cs typeface="Arial" panose="020B0604020202020204" pitchFamily="34" charset="0"/>
            </a:endParaRPr>
          </a:p>
          <a:p>
            <a:r>
              <a:rPr lang="nb-NO" sz="2400" b="1" dirty="0">
                <a:latin typeface="Arial" panose="020B0604020202020204" pitchFamily="34" charset="0"/>
                <a:cs typeface="Arial" panose="020B0604020202020204" pitchFamily="34" charset="0"/>
              </a:rPr>
              <a:t>5.</a:t>
            </a:r>
            <a:r>
              <a:rPr lang="nb-NO" sz="2400" dirty="0">
                <a:latin typeface="Arial" panose="020B0604020202020204" pitchFamily="34" charset="0"/>
                <a:cs typeface="Arial" panose="020B0604020202020204" pitchFamily="34" charset="0"/>
              </a:rPr>
              <a:t> Juridisk kvinne med mannskropp blir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i loven regnet som identisk med biologisk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kvinne – med samme rettigheter og plikter. </a:t>
            </a:r>
            <a:br>
              <a:rPr lang="nb-NO" sz="2400" dirty="0">
                <a:latin typeface="Arial" panose="020B0604020202020204" pitchFamily="34" charset="0"/>
                <a:cs typeface="Arial" panose="020B0604020202020204" pitchFamily="34" charset="0"/>
              </a:rPr>
            </a:br>
            <a:endParaRPr lang="nb-NO" sz="1400" dirty="0">
              <a:latin typeface="Arial" panose="020B0604020202020204" pitchFamily="34" charset="0"/>
              <a:cs typeface="Arial" panose="020B0604020202020204" pitchFamily="34" charset="0"/>
            </a:endParaRPr>
          </a:p>
        </p:txBody>
      </p:sp>
      <p:pic>
        <p:nvPicPr>
          <p:cNvPr id="5" name="Bild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4208" y="4716628"/>
            <a:ext cx="2699792" cy="2140426"/>
          </a:xfrm>
          <a:prstGeom prst="rect">
            <a:avLst/>
          </a:prstGeom>
        </p:spPr>
      </p:pic>
    </p:spTree>
    <p:extLst>
      <p:ext uri="{BB962C8B-B14F-4D97-AF65-F5344CB8AC3E}">
        <p14:creationId xmlns:p14="http://schemas.microsoft.com/office/powerpoint/2010/main" val="4142106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livescience.com/images/i/000/053/393/original/gender-symbols.jpg?137028085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60232" y="1130908"/>
            <a:ext cx="2024959" cy="1621096"/>
          </a:xfrm>
          <a:prstGeom prst="rect">
            <a:avLst/>
          </a:prstGeom>
          <a:noFill/>
          <a:extLst>
            <a:ext uri="{909E8E84-426E-40DD-AFC4-6F175D3DCCD1}">
              <a14:hiddenFill xmlns:a14="http://schemas.microsoft.com/office/drawing/2010/main">
                <a:solidFill>
                  <a:srgbClr val="FFFFFF"/>
                </a:solidFill>
              </a14:hiddenFill>
            </a:ext>
          </a:extLst>
        </p:spPr>
      </p:pic>
      <p:sp>
        <p:nvSpPr>
          <p:cNvPr id="4" name="TekstSylinder 3"/>
          <p:cNvSpPr txBox="1"/>
          <p:nvPr/>
        </p:nvSpPr>
        <p:spPr>
          <a:xfrm>
            <a:off x="323528" y="211287"/>
            <a:ext cx="8496944" cy="769441"/>
          </a:xfrm>
          <a:prstGeom prst="rect">
            <a:avLst/>
          </a:prstGeom>
          <a:noFill/>
        </p:spPr>
        <p:txBody>
          <a:bodyPr wrap="square" rtlCol="0">
            <a:spAutoFit/>
          </a:bodyPr>
          <a:lstStyle/>
          <a:p>
            <a:pPr algn="ctr"/>
            <a:r>
              <a:rPr lang="nb-NO" sz="4400" dirty="0">
                <a:solidFill>
                  <a:srgbClr val="7030A0"/>
                </a:solidFill>
                <a:latin typeface="Arial Black" panose="020B0A04020102020204" pitchFamily="34" charset="0"/>
              </a:rPr>
              <a:t>Bakgrunn og aktører</a:t>
            </a:r>
            <a:endParaRPr lang="nb-NO" sz="4000" dirty="0">
              <a:solidFill>
                <a:srgbClr val="7030A0"/>
              </a:solidFill>
              <a:latin typeface="Arial Black" panose="020B0A04020102020204" pitchFamily="34" charset="0"/>
            </a:endParaRPr>
          </a:p>
        </p:txBody>
      </p:sp>
      <p:sp>
        <p:nvSpPr>
          <p:cNvPr id="5" name="TekstSylinder 4"/>
          <p:cNvSpPr txBox="1"/>
          <p:nvPr/>
        </p:nvSpPr>
        <p:spPr>
          <a:xfrm>
            <a:off x="323528" y="1052736"/>
            <a:ext cx="8820472" cy="6278642"/>
          </a:xfrm>
          <a:prstGeom prst="rect">
            <a:avLst/>
          </a:prstGeom>
          <a:noFill/>
        </p:spPr>
        <p:txBody>
          <a:bodyPr wrap="square" rtlCol="0">
            <a:spAutoFit/>
          </a:bodyPr>
          <a:lstStyle/>
          <a:p>
            <a:r>
              <a:rPr lang="nb-NO" sz="2200" b="1" dirty="0">
                <a:latin typeface="+mj-lt"/>
              </a:rPr>
              <a:t>1. </a:t>
            </a:r>
            <a:r>
              <a:rPr lang="nb-NO" sz="2400" b="1" dirty="0">
                <a:latin typeface="+mj-lt"/>
              </a:rPr>
              <a:t>BAKGRUNN</a:t>
            </a:r>
            <a:endParaRPr lang="nb-NO" sz="2200" b="1" dirty="0">
              <a:latin typeface="+mj-lt"/>
            </a:endParaRPr>
          </a:p>
          <a:p>
            <a:pPr marL="342900" indent="-342900">
              <a:buFont typeface="Wingdings" panose="05000000000000000000" pitchFamily="2" charset="2"/>
              <a:buChar char=""/>
            </a:pPr>
            <a:r>
              <a:rPr lang="nb-NO" sz="2400" dirty="0">
                <a:latin typeface="+mj-lt"/>
                <a:cs typeface="Calibri" panose="020F0502020204030204" pitchFamily="34" charset="0"/>
                <a:sym typeface="Wingdings"/>
              </a:rPr>
              <a:t>Historiske impulser</a:t>
            </a:r>
          </a:p>
          <a:p>
            <a:pPr marL="342900" indent="-342900">
              <a:buFont typeface="Wingdings" panose="05000000000000000000" pitchFamily="2" charset="2"/>
              <a:buChar char=""/>
            </a:pPr>
            <a:r>
              <a:rPr lang="nb-NO" sz="2400" dirty="0">
                <a:latin typeface="+mj-lt"/>
              </a:rPr>
              <a:t>«Den seksuelle revolusjon» på 1960-tallet</a:t>
            </a:r>
          </a:p>
          <a:p>
            <a:pPr marL="342900" indent="-342900">
              <a:buFont typeface="Wingdings" panose="05000000000000000000" pitchFamily="2" charset="2"/>
              <a:buChar char=""/>
            </a:pPr>
            <a:r>
              <a:rPr lang="nb-NO" sz="2400" dirty="0">
                <a:latin typeface="+mj-lt"/>
                <a:sym typeface="Wingdings"/>
              </a:rPr>
              <a:t>Det kulturelle klimaet</a:t>
            </a:r>
            <a:r>
              <a:rPr lang="nb-NO" sz="2400" dirty="0">
                <a:sym typeface="Wingdings"/>
              </a:rPr>
              <a:t> </a:t>
            </a:r>
          </a:p>
          <a:p>
            <a:pPr marL="342900" indent="-342900">
              <a:buFont typeface="Wingdings" panose="05000000000000000000" pitchFamily="2" charset="2"/>
              <a:buChar char=""/>
            </a:pPr>
            <a:r>
              <a:rPr lang="nb-NO" sz="2400" dirty="0">
                <a:latin typeface="+mj-lt"/>
                <a:sym typeface="Wingdings"/>
              </a:rPr>
              <a:t>Langsiktig og målrettet lobbyvirksomhet</a:t>
            </a:r>
            <a:r>
              <a:rPr lang="nb-NO" sz="2400" dirty="0">
                <a:sym typeface="Wingdings"/>
              </a:rPr>
              <a:t> </a:t>
            </a:r>
          </a:p>
          <a:p>
            <a:pPr marL="342900" indent="-342900">
              <a:buFont typeface="Wingdings" panose="05000000000000000000" pitchFamily="2" charset="2"/>
              <a:buChar char=""/>
            </a:pPr>
            <a:r>
              <a:rPr lang="nb-NO" sz="2400" dirty="0">
                <a:latin typeface="+mj-lt"/>
                <a:sym typeface="Wingdings"/>
              </a:rPr>
              <a:t>Internasjonale trender, påvirkning og samarbeid</a:t>
            </a:r>
          </a:p>
          <a:p>
            <a:pPr marL="342900" indent="-342900">
              <a:buFont typeface="Wingdings" panose="05000000000000000000" pitchFamily="2" charset="2"/>
              <a:buChar char=""/>
            </a:pPr>
            <a:r>
              <a:rPr lang="nb-NO" sz="2400" dirty="0">
                <a:latin typeface="+mj-lt"/>
                <a:cs typeface="Arial" panose="020B0604020202020204" pitchFamily="34" charset="0"/>
              </a:rPr>
              <a:t>Yogyakarta-prinsippene</a:t>
            </a:r>
            <a:br>
              <a:rPr lang="nb-NO" sz="2400" dirty="0">
                <a:latin typeface="+mj-lt"/>
                <a:cs typeface="Arial" panose="020B0604020202020204" pitchFamily="34" charset="0"/>
              </a:rPr>
            </a:br>
            <a:endParaRPr lang="nb-NO" dirty="0"/>
          </a:p>
          <a:p>
            <a:r>
              <a:rPr lang="nb-NO" sz="2400" b="1" dirty="0">
                <a:latin typeface="+mj-lt"/>
              </a:rPr>
              <a:t>2.</a:t>
            </a:r>
            <a:r>
              <a:rPr lang="nb-NO" sz="2400" dirty="0">
                <a:latin typeface="+mj-lt"/>
              </a:rPr>
              <a:t> </a:t>
            </a:r>
            <a:r>
              <a:rPr lang="nb-NO" sz="2400" b="1" dirty="0">
                <a:latin typeface="+mj-lt"/>
              </a:rPr>
              <a:t>AKTØRENE</a:t>
            </a:r>
          </a:p>
          <a:p>
            <a:pPr marL="342900" indent="-342900">
              <a:buFont typeface="Wingdings" panose="05000000000000000000" pitchFamily="2" charset="2"/>
              <a:buChar char=""/>
            </a:pPr>
            <a:r>
              <a:rPr lang="nb-NO" sz="2400" dirty="0">
                <a:latin typeface="+mj-lt"/>
              </a:rPr>
              <a:t>Kjønnsforskningsmiljøer på universitetene </a:t>
            </a:r>
          </a:p>
          <a:p>
            <a:pPr marL="342900" indent="-342900">
              <a:buFont typeface="Wingdings" panose="05000000000000000000" pitchFamily="2" charset="2"/>
              <a:buChar char=""/>
            </a:pPr>
            <a:r>
              <a:rPr lang="nb-NO" sz="2400" dirty="0">
                <a:latin typeface="+mj-lt"/>
                <a:sym typeface="Wingdings"/>
              </a:rPr>
              <a:t>LHBT-senteret i </a:t>
            </a:r>
            <a:r>
              <a:rPr lang="nb-NO" sz="2400" dirty="0" err="1">
                <a:latin typeface="+mj-lt"/>
                <a:sym typeface="Wingdings"/>
              </a:rPr>
              <a:t>Bufdir</a:t>
            </a:r>
            <a:endParaRPr lang="nb-NO" sz="2400" dirty="0">
              <a:latin typeface="+mj-lt"/>
              <a:sym typeface="Wingdings"/>
            </a:endParaRPr>
          </a:p>
          <a:p>
            <a:pPr marL="342900" indent="-342900">
              <a:buFont typeface="Wingdings" panose="05000000000000000000" pitchFamily="2" charset="2"/>
              <a:buChar char=""/>
            </a:pPr>
            <a:r>
              <a:rPr lang="nb-NO" sz="2400" dirty="0">
                <a:latin typeface="+mj-lt"/>
                <a:sym typeface="Wingdings"/>
              </a:rPr>
              <a:t>Interesseorganisasjoner </a:t>
            </a:r>
          </a:p>
          <a:p>
            <a:pPr marL="342900" indent="-342900">
              <a:buFont typeface="Wingdings" panose="05000000000000000000" pitchFamily="2" charset="2"/>
              <a:buChar char=""/>
            </a:pPr>
            <a:r>
              <a:rPr lang="nb-NO" sz="2400" dirty="0">
                <a:latin typeface="+mj-lt"/>
              </a:rPr>
              <a:t>Kulturpersonligheter, «</a:t>
            </a:r>
            <a:r>
              <a:rPr lang="nb-NO" sz="2400" dirty="0" err="1">
                <a:latin typeface="+mj-lt"/>
              </a:rPr>
              <a:t>influensere</a:t>
            </a:r>
            <a:r>
              <a:rPr lang="nb-NO" sz="2400" dirty="0">
                <a:latin typeface="+mj-lt"/>
              </a:rPr>
              <a:t>» på internett m.m.</a:t>
            </a:r>
            <a:endParaRPr lang="nb-NO" sz="2400" dirty="0">
              <a:latin typeface="+mj-lt"/>
              <a:sym typeface="Wingdings"/>
            </a:endParaRPr>
          </a:p>
          <a:p>
            <a:pPr marL="342900" indent="-342900">
              <a:buFont typeface="Wingdings" panose="05000000000000000000" pitchFamily="2" charset="2"/>
              <a:buChar char=""/>
            </a:pPr>
            <a:r>
              <a:rPr lang="nb-NO" sz="2400" dirty="0">
                <a:latin typeface="+mj-lt"/>
              </a:rPr>
              <a:t>Politikere, inkl. ungdomspolitikere</a:t>
            </a:r>
          </a:p>
          <a:p>
            <a:pPr marL="342900" indent="-342900">
              <a:buFont typeface="Wingdings" panose="05000000000000000000" pitchFamily="2" charset="2"/>
              <a:buChar char=""/>
            </a:pPr>
            <a:r>
              <a:rPr lang="nb-NO" sz="2400" dirty="0">
                <a:latin typeface="+mj-lt"/>
                <a:sym typeface="Wingdings"/>
              </a:rPr>
              <a:t>Bedrifter i Norge og i andre land</a:t>
            </a:r>
            <a:endParaRPr lang="nb-NO" sz="2400" dirty="0">
              <a:latin typeface="+mj-lt"/>
            </a:endParaRPr>
          </a:p>
          <a:p>
            <a:br>
              <a:rPr lang="nb-NO" sz="2400" dirty="0">
                <a:latin typeface="+mj-lt"/>
              </a:rPr>
            </a:br>
            <a:endParaRPr lang="nb-NO" sz="2400" dirty="0">
              <a:latin typeface="+mj-lt"/>
            </a:endParaRPr>
          </a:p>
        </p:txBody>
      </p:sp>
    </p:spTree>
    <p:extLst>
      <p:ext uri="{BB962C8B-B14F-4D97-AF65-F5344CB8AC3E}">
        <p14:creationId xmlns:p14="http://schemas.microsoft.com/office/powerpoint/2010/main" val="2249613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323528" y="188640"/>
            <a:ext cx="8496944" cy="1323439"/>
          </a:xfrm>
          <a:prstGeom prst="rect">
            <a:avLst/>
          </a:prstGeom>
          <a:noFill/>
        </p:spPr>
        <p:txBody>
          <a:bodyPr wrap="square" rtlCol="0">
            <a:spAutoFit/>
          </a:bodyPr>
          <a:lstStyle/>
          <a:p>
            <a:pPr algn="ctr"/>
            <a:r>
              <a:rPr lang="nb-NO" sz="4400" dirty="0">
                <a:solidFill>
                  <a:srgbClr val="7030A0"/>
                </a:solidFill>
                <a:latin typeface="Arial Black" panose="020B0A04020102020204" pitchFamily="34" charset="0"/>
              </a:rPr>
              <a:t>Tre faser </a:t>
            </a:r>
            <a:br>
              <a:rPr lang="nb-NO" sz="4400" dirty="0">
                <a:solidFill>
                  <a:srgbClr val="7030A0"/>
                </a:solidFill>
                <a:latin typeface="Arial Black" panose="020B0A04020102020204" pitchFamily="34" charset="0"/>
              </a:rPr>
            </a:br>
            <a:r>
              <a:rPr lang="nb-NO" sz="3600" dirty="0">
                <a:solidFill>
                  <a:srgbClr val="7030A0"/>
                </a:solidFill>
                <a:latin typeface="Arial Black" panose="020B0A04020102020204" pitchFamily="34" charset="0"/>
              </a:rPr>
              <a:t>i norsk homo- og kjønnsdebatt</a:t>
            </a:r>
            <a:endParaRPr lang="nb-NO" sz="4000" dirty="0">
              <a:solidFill>
                <a:srgbClr val="7030A0"/>
              </a:solidFill>
              <a:latin typeface="Arial Black" panose="020B0A04020102020204" pitchFamily="34" charset="0"/>
            </a:endParaRPr>
          </a:p>
        </p:txBody>
      </p:sp>
      <p:sp>
        <p:nvSpPr>
          <p:cNvPr id="3" name="TekstSylinder 2"/>
          <p:cNvSpPr txBox="1"/>
          <p:nvPr/>
        </p:nvSpPr>
        <p:spPr>
          <a:xfrm>
            <a:off x="467544" y="1700808"/>
            <a:ext cx="8280920" cy="4893647"/>
          </a:xfrm>
          <a:prstGeom prst="rect">
            <a:avLst/>
          </a:prstGeom>
          <a:noFill/>
        </p:spPr>
        <p:txBody>
          <a:bodyPr wrap="square" rtlCol="0">
            <a:spAutoFit/>
          </a:bodyPr>
          <a:lstStyle/>
          <a:p>
            <a:r>
              <a:rPr lang="nb-NO" sz="2400" b="1" dirty="0">
                <a:latin typeface="Arial" panose="020B0604020202020204" pitchFamily="34" charset="0"/>
                <a:cs typeface="Arial" panose="020B0604020202020204" pitchFamily="34" charset="0"/>
              </a:rPr>
              <a:t>1. AKSEPT-fasen</a:t>
            </a:r>
            <a:r>
              <a:rPr lang="nb-NO" sz="2400" b="1" spc="-300" dirty="0">
                <a:latin typeface="Arial" panose="020B0604020202020204" pitchFamily="34" charset="0"/>
                <a:cs typeface="Arial" panose="020B0604020202020204" pitchFamily="34" charset="0"/>
              </a:rPr>
              <a:t> </a:t>
            </a:r>
            <a:r>
              <a:rPr lang="nb-NO" sz="2400" b="1" dirty="0">
                <a:latin typeface="Arial" panose="020B0604020202020204" pitchFamily="34" charset="0"/>
                <a:cs typeface="Arial" panose="020B0604020202020204" pitchFamily="34" charset="0"/>
              </a:rPr>
              <a:t>: </a:t>
            </a:r>
            <a:r>
              <a:rPr lang="nb-NO" sz="2400" b="1" dirty="0" err="1">
                <a:latin typeface="Arial" panose="020B0604020202020204" pitchFamily="34" charset="0"/>
                <a:cs typeface="Arial" panose="020B0604020202020204" pitchFamily="34" charset="0"/>
              </a:rPr>
              <a:t>ca</a:t>
            </a:r>
            <a:r>
              <a:rPr lang="nb-NO" sz="2400" b="1" dirty="0">
                <a:latin typeface="Arial" panose="020B0604020202020204" pitchFamily="34" charset="0"/>
                <a:cs typeface="Arial" panose="020B0604020202020204" pitchFamily="34" charset="0"/>
              </a:rPr>
              <a:t> 1950 - 1993</a:t>
            </a:r>
            <a:endParaRPr lang="nb-NO" sz="2200" dirty="0">
              <a:latin typeface="Arial" panose="020B0604020202020204" pitchFamily="34" charset="0"/>
              <a:cs typeface="Arial" panose="020B0604020202020204" pitchFamily="34" charset="0"/>
            </a:endParaRPr>
          </a:p>
          <a:p>
            <a:r>
              <a:rPr lang="nb-NO" sz="2200" dirty="0">
                <a:latin typeface="Arial" panose="020B0604020202020204" pitchFamily="34" charset="0"/>
                <a:cs typeface="Arial" panose="020B0604020202020204" pitchFamily="34" charset="0"/>
              </a:rPr>
              <a:t>Homoseksuell atferd må bli akseptert og anerkjent som lovlig, legitim og etisk høyverdig.</a:t>
            </a:r>
          </a:p>
          <a:p>
            <a:endParaRPr lang="nb-NO" sz="1100" dirty="0">
              <a:latin typeface="Arial" panose="020B0604020202020204" pitchFamily="34" charset="0"/>
              <a:cs typeface="Arial" panose="020B0604020202020204" pitchFamily="34" charset="0"/>
            </a:endParaRPr>
          </a:p>
          <a:p>
            <a:r>
              <a:rPr lang="nb-NO" sz="2400" b="1" dirty="0">
                <a:latin typeface="Arial" panose="020B0604020202020204" pitchFamily="34" charset="0"/>
                <a:cs typeface="Arial" panose="020B0604020202020204" pitchFamily="34" charset="0"/>
              </a:rPr>
              <a:t>2. LIKESTILLINGS-fasen</a:t>
            </a:r>
            <a:r>
              <a:rPr lang="nb-NO" sz="2200" b="1" dirty="0">
                <a:latin typeface="Arial" panose="020B0604020202020204" pitchFamily="34" charset="0"/>
                <a:cs typeface="Arial" panose="020B0604020202020204" pitchFamily="34" charset="0"/>
              </a:rPr>
              <a:t>: </a:t>
            </a:r>
            <a:r>
              <a:rPr lang="nb-NO" sz="2400" b="1" dirty="0">
                <a:latin typeface="Arial" panose="020B0604020202020204" pitchFamily="34" charset="0"/>
                <a:cs typeface="Arial" panose="020B0604020202020204" pitchFamily="34" charset="0"/>
              </a:rPr>
              <a:t>1993 - 2008</a:t>
            </a:r>
            <a:endParaRPr lang="nb-NO" sz="2200" dirty="0">
              <a:latin typeface="Arial" panose="020B0604020202020204" pitchFamily="34" charset="0"/>
              <a:cs typeface="Arial" panose="020B0604020202020204" pitchFamily="34" charset="0"/>
            </a:endParaRPr>
          </a:p>
          <a:p>
            <a:r>
              <a:rPr lang="nb-NO" sz="2200" b="1" dirty="0">
                <a:latin typeface="Arial" panose="020B0604020202020204" pitchFamily="34" charset="0"/>
                <a:cs typeface="Arial" panose="020B0604020202020204" pitchFamily="34" charset="0"/>
              </a:rPr>
              <a:t>1993</a:t>
            </a:r>
            <a:r>
              <a:rPr lang="nb-NO" sz="2200" dirty="0">
                <a:latin typeface="Arial" panose="020B0604020202020204" pitchFamily="34" charset="0"/>
                <a:cs typeface="Arial" panose="020B0604020202020204" pitchFamily="34" charset="0"/>
              </a:rPr>
              <a:t>: Partnerskapsloven. Den var tilnærmet </a:t>
            </a:r>
          </a:p>
          <a:p>
            <a:r>
              <a:rPr lang="nb-NO" sz="2200" dirty="0">
                <a:latin typeface="Arial" panose="020B0604020202020204" pitchFamily="34" charset="0"/>
                <a:cs typeface="Arial" panose="020B0604020202020204" pitchFamily="34" charset="0"/>
              </a:rPr>
              <a:t>          identisk med ekteskapsloven.</a:t>
            </a:r>
          </a:p>
          <a:p>
            <a:r>
              <a:rPr lang="nb-NO" sz="2200" b="1" dirty="0">
                <a:latin typeface="Arial" panose="020B0604020202020204" pitchFamily="34" charset="0"/>
                <a:cs typeface="Arial" panose="020B0604020202020204" pitchFamily="34" charset="0"/>
              </a:rPr>
              <a:t>2008</a:t>
            </a:r>
            <a:r>
              <a:rPr lang="nb-NO" sz="2200" dirty="0">
                <a:latin typeface="Arial" panose="020B0604020202020204" pitchFamily="34" charset="0"/>
                <a:cs typeface="Arial" panose="020B0604020202020204" pitchFamily="34" charset="0"/>
              </a:rPr>
              <a:t>: Den kjønnsnøytrale ekteskapsloven. </a:t>
            </a:r>
          </a:p>
          <a:p>
            <a:r>
              <a:rPr lang="nb-NO" sz="2200" b="1" dirty="0">
                <a:latin typeface="Arial" panose="020B0604020202020204" pitchFamily="34" charset="0"/>
                <a:cs typeface="Arial" panose="020B0604020202020204" pitchFamily="34" charset="0"/>
              </a:rPr>
              <a:t>2017</a:t>
            </a:r>
            <a:r>
              <a:rPr lang="nb-NO" sz="2200" dirty="0">
                <a:latin typeface="Arial" panose="020B0604020202020204" pitchFamily="34" charset="0"/>
                <a:cs typeface="Arial" panose="020B0604020202020204" pitchFamily="34" charset="0"/>
              </a:rPr>
              <a:t>: Likekjønnet vigsel i Den norske kirke.</a:t>
            </a:r>
            <a:br>
              <a:rPr lang="nb-NO" sz="2000" dirty="0">
                <a:latin typeface="Arial" panose="020B0604020202020204" pitchFamily="34" charset="0"/>
                <a:cs typeface="Arial" panose="020B0604020202020204" pitchFamily="34" charset="0"/>
              </a:rPr>
            </a:br>
            <a:endParaRPr lang="nb-NO" sz="1100" dirty="0">
              <a:latin typeface="Arial" panose="020B0604020202020204" pitchFamily="34" charset="0"/>
              <a:cs typeface="Arial" panose="020B0604020202020204" pitchFamily="34" charset="0"/>
            </a:endParaRPr>
          </a:p>
          <a:p>
            <a:r>
              <a:rPr lang="nb-NO" sz="2400" b="1" dirty="0">
                <a:latin typeface="Arial" panose="020B0604020202020204" pitchFamily="34" charset="0"/>
                <a:cs typeface="Arial" panose="020B0604020202020204" pitchFamily="34" charset="0"/>
              </a:rPr>
              <a:t>3. DOMINANS-fasen</a:t>
            </a:r>
            <a:r>
              <a:rPr lang="nb-NO" sz="2200" b="1" dirty="0">
                <a:latin typeface="Arial" panose="020B0604020202020204" pitchFamily="34" charset="0"/>
                <a:cs typeface="Arial" panose="020B0604020202020204" pitchFamily="34" charset="0"/>
              </a:rPr>
              <a:t>: </a:t>
            </a:r>
            <a:r>
              <a:rPr lang="nb-NO" sz="2400" b="1" dirty="0" err="1">
                <a:latin typeface="Arial" panose="020B0604020202020204" pitchFamily="34" charset="0"/>
                <a:cs typeface="Arial" panose="020B0604020202020204" pitchFamily="34" charset="0"/>
              </a:rPr>
              <a:t>ca</a:t>
            </a:r>
            <a:r>
              <a:rPr lang="nb-NO" sz="2400" b="1" dirty="0">
                <a:latin typeface="Arial" panose="020B0604020202020204" pitchFamily="34" charset="0"/>
                <a:cs typeface="Arial" panose="020B0604020202020204" pitchFamily="34" charset="0"/>
              </a:rPr>
              <a:t> 2010 </a:t>
            </a:r>
            <a:r>
              <a:rPr lang="nb-NO" sz="2400" b="1" dirty="0">
                <a:latin typeface="Arial" panose="020B0604020202020204" pitchFamily="34" charset="0"/>
                <a:cs typeface="Arial" panose="020B0604020202020204" pitchFamily="34" charset="0"/>
                <a:sym typeface="Wingdings" panose="05000000000000000000" pitchFamily="2" charset="2"/>
              </a:rPr>
              <a:t></a:t>
            </a:r>
            <a:endParaRPr lang="nb-NO" sz="2400" b="1" dirty="0">
              <a:latin typeface="Arial" panose="020B0604020202020204" pitchFamily="34" charset="0"/>
              <a:cs typeface="Arial" panose="020B0604020202020204" pitchFamily="34" charset="0"/>
            </a:endParaRPr>
          </a:p>
          <a:p>
            <a:r>
              <a:rPr lang="nb-NO" sz="2200" dirty="0">
                <a:latin typeface="Arial" panose="020B0604020202020204" pitchFamily="34" charset="0"/>
                <a:cs typeface="Arial" panose="020B0604020202020204" pitchFamily="34" charset="0"/>
              </a:rPr>
              <a:t>Den radikale kjønnsideologien blir stadig mer dominerende i skole og kultur, media og samfunn. Tradisjonelle normer og klassisk kristen seksualetikk blir i stor grad motarbeidet og marginalisert, forkastet og fordømt.</a:t>
            </a:r>
          </a:p>
        </p:txBody>
      </p:sp>
      <p:pic>
        <p:nvPicPr>
          <p:cNvPr id="7" name="Bilde 6">
            <a:extLst>
              <a:ext uri="{FF2B5EF4-FFF2-40B4-BE49-F238E27FC236}">
                <a16:creationId xmlns:a16="http://schemas.microsoft.com/office/drawing/2014/main" id="{F0A9A906-1574-41D5-B96F-CCFB24C86C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00193" y="2704776"/>
            <a:ext cx="2448272" cy="1914485"/>
          </a:xfrm>
          <a:prstGeom prst="rect">
            <a:avLst/>
          </a:prstGeom>
        </p:spPr>
      </p:pic>
    </p:spTree>
    <p:extLst>
      <p:ext uri="{BB962C8B-B14F-4D97-AF65-F5344CB8AC3E}">
        <p14:creationId xmlns:p14="http://schemas.microsoft.com/office/powerpoint/2010/main" val="408817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467544" y="299546"/>
            <a:ext cx="8640960" cy="6578724"/>
          </a:xfrm>
          <a:prstGeom prst="rect">
            <a:avLst/>
          </a:prstGeom>
        </p:spPr>
        <p:txBody>
          <a:bodyPr wrap="square">
            <a:spAutoFit/>
          </a:bodyPr>
          <a:lstStyle/>
          <a:p>
            <a:r>
              <a:rPr lang="nb-NO" sz="4000" b="1" dirty="0">
                <a:solidFill>
                  <a:srgbClr val="7030A0"/>
                </a:solidFill>
                <a:latin typeface="Arial Black" panose="020B0A04020102020204" pitchFamily="34" charset="0"/>
              </a:rPr>
              <a:t>Lesbiske og homofile</a:t>
            </a:r>
            <a:br>
              <a:rPr lang="nb-NO" sz="4000" b="1" dirty="0">
                <a:solidFill>
                  <a:srgbClr val="7030A0"/>
                </a:solidFill>
                <a:latin typeface="Arial Black" panose="020B0A04020102020204" pitchFamily="34" charset="0"/>
              </a:rPr>
            </a:br>
            <a:br>
              <a:rPr lang="nb-NO" sz="600" b="1" dirty="0">
                <a:latin typeface="Arial Black" panose="020B0A04020102020204" pitchFamily="34" charset="0"/>
              </a:rPr>
            </a:br>
            <a:endParaRPr lang="nb-NO" sz="400" b="1" dirty="0">
              <a:latin typeface="Arial Black" panose="020B0A04020102020204" pitchFamily="34" charset="0"/>
            </a:endParaRPr>
          </a:p>
          <a:p>
            <a:endParaRPr lang="nb-NO" sz="400" b="1" dirty="0">
              <a:latin typeface="Arial Black" panose="020B0A04020102020204" pitchFamily="34" charset="0"/>
            </a:endParaRPr>
          </a:p>
          <a:p>
            <a:endParaRPr lang="nb-NO" sz="400" b="1" dirty="0">
              <a:latin typeface="Arial Black" panose="020B0A04020102020204" pitchFamily="34" charset="0"/>
            </a:endParaRPr>
          </a:p>
          <a:p>
            <a:r>
              <a:rPr lang="nb-NO" sz="2400" b="1" dirty="0">
                <a:latin typeface="Arial" panose="020B0604020202020204" pitchFamily="34" charset="0"/>
                <a:cs typeface="Arial" panose="020B0604020202020204" pitchFamily="34" charset="0"/>
              </a:rPr>
              <a:t>1. HVEM? </a:t>
            </a:r>
            <a:r>
              <a:rPr lang="nb-NO" sz="2200" dirty="0">
                <a:latin typeface="Arial" panose="020B0604020202020204" pitchFamily="34" charset="0"/>
                <a:cs typeface="Arial" panose="020B0604020202020204" pitchFamily="34" charset="0"/>
              </a:rPr>
              <a:t>Like forskjellige som alle andre. Ingen ensartet </a:t>
            </a:r>
            <a:br>
              <a:rPr lang="nb-NO" sz="2200" dirty="0">
                <a:latin typeface="Arial" panose="020B0604020202020204" pitchFamily="34" charset="0"/>
                <a:cs typeface="Arial" panose="020B0604020202020204" pitchFamily="34" charset="0"/>
              </a:rPr>
            </a:br>
            <a:r>
              <a:rPr lang="nb-NO" sz="2200" dirty="0">
                <a:latin typeface="Arial" panose="020B0604020202020204" pitchFamily="34" charset="0"/>
                <a:cs typeface="Arial" panose="020B0604020202020204" pitchFamily="34" charset="0"/>
              </a:rPr>
              <a:t>gruppe. De fleste er sympatiske og hyggelige mennesker som </a:t>
            </a:r>
            <a:br>
              <a:rPr lang="nb-NO" sz="2200" dirty="0">
                <a:latin typeface="Arial" panose="020B0604020202020204" pitchFamily="34" charset="0"/>
                <a:cs typeface="Arial" panose="020B0604020202020204" pitchFamily="34" charset="0"/>
              </a:rPr>
            </a:br>
            <a:r>
              <a:rPr lang="nb-NO" sz="2200" dirty="0">
                <a:latin typeface="Arial" panose="020B0604020202020204" pitchFamily="34" charset="0"/>
                <a:cs typeface="Arial" panose="020B0604020202020204" pitchFamily="34" charset="0"/>
              </a:rPr>
              <a:t>lever vanlige og meningsfylte liv. </a:t>
            </a:r>
          </a:p>
          <a:p>
            <a:endParaRPr lang="nb-NO" sz="1050" dirty="0">
              <a:latin typeface="Arial" panose="020B0604020202020204" pitchFamily="34" charset="0"/>
              <a:cs typeface="Arial" panose="020B0604020202020204" pitchFamily="34" charset="0"/>
            </a:endParaRPr>
          </a:p>
          <a:p>
            <a:r>
              <a:rPr lang="nb-NO" sz="2200" dirty="0">
                <a:latin typeface="Arial" panose="020B0604020202020204" pitchFamily="34" charset="0"/>
                <a:cs typeface="Arial" panose="020B0604020202020204" pitchFamily="34" charset="0"/>
              </a:rPr>
              <a:t>Noen er aktivister, men de fleste er det ikke. Mange lever i </a:t>
            </a:r>
            <a:br>
              <a:rPr lang="nb-NO" sz="2200" dirty="0">
                <a:latin typeface="Arial" panose="020B0604020202020204" pitchFamily="34" charset="0"/>
                <a:cs typeface="Arial" panose="020B0604020202020204" pitchFamily="34" charset="0"/>
              </a:rPr>
            </a:br>
            <a:r>
              <a:rPr lang="nb-NO" sz="2200" dirty="0">
                <a:latin typeface="Arial" panose="020B0604020202020204" pitchFamily="34" charset="0"/>
                <a:cs typeface="Arial" panose="020B0604020202020204" pitchFamily="34" charset="0"/>
              </a:rPr>
              <a:t>parforhold, andre gjør det ikke. Noen er kristne, andre ikke. </a:t>
            </a:r>
          </a:p>
          <a:p>
            <a:endParaRPr lang="nb-NO" sz="1050" dirty="0">
              <a:latin typeface="Arial" panose="020B0604020202020204" pitchFamily="34" charset="0"/>
              <a:cs typeface="Arial" panose="020B0604020202020204" pitchFamily="34" charset="0"/>
            </a:endParaRPr>
          </a:p>
          <a:p>
            <a:r>
              <a:rPr lang="nb-NO" sz="2400" b="1" dirty="0">
                <a:latin typeface="Arial" panose="020B0604020202020204" pitchFamily="34" charset="0"/>
                <a:cs typeface="Arial" panose="020B0604020202020204" pitchFamily="34" charset="0"/>
              </a:rPr>
              <a:t>2. HVOR MANGE? </a:t>
            </a:r>
            <a:r>
              <a:rPr lang="nb-NO" sz="2200" dirty="0">
                <a:latin typeface="Arial" panose="020B0604020202020204" pitchFamily="34" charset="0"/>
                <a:cs typeface="Arial" panose="020B0604020202020204" pitchFamily="34" charset="0"/>
              </a:rPr>
              <a:t>Nasjonal levekårsundersøkelse fra Statistisk Sentralbyrå (SSB) i 2010: ”1,2 prosent klassifiserte seg som homofile, lesbiske eller bifile.” </a:t>
            </a:r>
            <a:r>
              <a:rPr lang="nb-NO" dirty="0">
                <a:sym typeface="Wingdings"/>
              </a:rPr>
              <a:t></a:t>
            </a:r>
            <a:r>
              <a:rPr lang="nb-NO" sz="2200" dirty="0">
                <a:latin typeface="Arial" panose="020B0604020202020204" pitchFamily="34" charset="0"/>
                <a:cs typeface="Arial" panose="020B0604020202020204" pitchFamily="34" charset="0"/>
              </a:rPr>
              <a:t> En nasjonal levekårsundersøkelse fra SSB i 2020: 1,3 prosent definerte seg som lesbisk eller homofil og 2,4 prosent som bifil. </a:t>
            </a:r>
          </a:p>
          <a:p>
            <a:endParaRPr lang="nb-NO" sz="1050" dirty="0">
              <a:latin typeface="Arial" panose="020B0604020202020204" pitchFamily="34" charset="0"/>
              <a:cs typeface="Arial" panose="020B0604020202020204" pitchFamily="34" charset="0"/>
            </a:endParaRPr>
          </a:p>
          <a:p>
            <a:r>
              <a:rPr lang="nb-NO" sz="2400" b="1" dirty="0">
                <a:latin typeface="Arial" panose="020B0604020202020204" pitchFamily="34" charset="0"/>
                <a:cs typeface="Arial" panose="020B0604020202020204" pitchFamily="34" charset="0"/>
              </a:rPr>
              <a:t>3. EKTESKAP: </a:t>
            </a:r>
            <a:r>
              <a:rPr lang="nb-NO" sz="2200" dirty="0">
                <a:latin typeface="Arial" panose="020B0604020202020204" pitchFamily="34" charset="0"/>
                <a:cs typeface="Arial" panose="020B0604020202020204" pitchFamily="34" charset="0"/>
              </a:rPr>
              <a:t>19.855 par inngikk ekteskap i Norge i 2019. </a:t>
            </a:r>
            <a:br>
              <a:rPr lang="nb-NO" sz="2200" dirty="0">
                <a:latin typeface="Arial" panose="020B0604020202020204" pitchFamily="34" charset="0"/>
                <a:cs typeface="Arial" panose="020B0604020202020204" pitchFamily="34" charset="0"/>
              </a:rPr>
            </a:br>
            <a:r>
              <a:rPr lang="nb-NO" sz="2200" dirty="0">
                <a:latin typeface="Arial" panose="020B0604020202020204" pitchFamily="34" charset="0"/>
                <a:cs typeface="Arial" panose="020B0604020202020204" pitchFamily="34" charset="0"/>
              </a:rPr>
              <a:t>331 par var av samme kjønn. Av disse ble i underkant av 100 </a:t>
            </a:r>
            <a:br>
              <a:rPr lang="nb-NO" sz="2200" dirty="0">
                <a:latin typeface="Arial" panose="020B0604020202020204" pitchFamily="34" charset="0"/>
                <a:cs typeface="Arial" panose="020B0604020202020204" pitchFamily="34" charset="0"/>
              </a:rPr>
            </a:br>
            <a:r>
              <a:rPr lang="nb-NO" sz="2200" dirty="0">
                <a:latin typeface="Arial" panose="020B0604020202020204" pitchFamily="34" charset="0"/>
                <a:cs typeface="Arial" panose="020B0604020202020204" pitchFamily="34" charset="0"/>
              </a:rPr>
              <a:t>viet i Den norske kirke. 111 likekjønnede par tok ut skilsmisse.</a:t>
            </a:r>
            <a:br>
              <a:rPr lang="nb-NO" sz="2200" dirty="0">
                <a:latin typeface="Arial" panose="020B0604020202020204" pitchFamily="34" charset="0"/>
                <a:cs typeface="Arial" panose="020B0604020202020204" pitchFamily="34" charset="0"/>
              </a:rPr>
            </a:br>
            <a:br>
              <a:rPr lang="nb-NO" sz="2000" dirty="0">
                <a:latin typeface="Arial" panose="020B0604020202020204" pitchFamily="34" charset="0"/>
                <a:cs typeface="Arial" panose="020B0604020202020204" pitchFamily="34" charset="0"/>
              </a:rPr>
            </a:br>
            <a:endParaRPr lang="nb-NO" sz="2000" dirty="0">
              <a:latin typeface="Arial" panose="020B0604020202020204" pitchFamily="34" charset="0"/>
              <a:cs typeface="Arial" panose="020B0604020202020204" pitchFamily="34" charset="0"/>
            </a:endParaRPr>
          </a:p>
        </p:txBody>
      </p:sp>
      <p:pic>
        <p:nvPicPr>
          <p:cNvPr id="10242" name="Picture 2" descr="File:Homosexuality symbols.sv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272979"/>
            <a:ext cx="1656184" cy="9957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231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467544" y="324227"/>
            <a:ext cx="8676456" cy="6417141"/>
          </a:xfrm>
          <a:prstGeom prst="rect">
            <a:avLst/>
          </a:prstGeom>
          <a:noFill/>
        </p:spPr>
        <p:txBody>
          <a:bodyPr wrap="square" rtlCol="0">
            <a:spAutoFit/>
          </a:bodyPr>
          <a:lstStyle/>
          <a:p>
            <a:r>
              <a:rPr lang="nb-NO" sz="4800" b="1" dirty="0">
                <a:solidFill>
                  <a:srgbClr val="7030A0"/>
                </a:solidFill>
                <a:latin typeface="Arial Black" panose="020B0A04020102020204" pitchFamily="34" charset="0"/>
                <a:cs typeface="Arial" panose="020B0604020202020204" pitchFamily="34" charset="0"/>
              </a:rPr>
              <a:t>   To sentrale aktører</a:t>
            </a:r>
          </a:p>
          <a:p>
            <a:endParaRPr lang="nb-NO" sz="800" b="1" dirty="0">
              <a:latin typeface="Arial" panose="020B0604020202020204" pitchFamily="34" charset="0"/>
              <a:cs typeface="Arial" panose="020B0604020202020204" pitchFamily="34" charset="0"/>
            </a:endParaRPr>
          </a:p>
          <a:p>
            <a:r>
              <a:rPr lang="nb-NO" sz="2800" dirty="0">
                <a:latin typeface="Arial Black" panose="020B0A04020102020204" pitchFamily="34" charset="0"/>
                <a:cs typeface="Arial" panose="020B0604020202020204" pitchFamily="34" charset="0"/>
              </a:rPr>
              <a:t>1.</a:t>
            </a:r>
            <a:r>
              <a:rPr lang="nb-NO" sz="2000" dirty="0">
                <a:latin typeface="Arial" panose="020B0604020202020204" pitchFamily="34" charset="0"/>
                <a:cs typeface="Arial" panose="020B0604020202020204" pitchFamily="34" charset="0"/>
              </a:rPr>
              <a:t> </a:t>
            </a:r>
            <a:r>
              <a:rPr lang="nb-NO" sz="2400" b="1" i="1" dirty="0">
                <a:latin typeface="Arial" panose="020B0604020202020204" pitchFamily="34" charset="0"/>
                <a:cs typeface="Arial" panose="020B0604020202020204" pitchFamily="34" charset="0"/>
              </a:rPr>
              <a:t>«Senter for tverrfaglig kjønnsforskning»</a:t>
            </a:r>
            <a:br>
              <a:rPr lang="nb-NO" sz="2400" b="1" dirty="0">
                <a:latin typeface="Arial" panose="020B0604020202020204" pitchFamily="34" charset="0"/>
                <a:cs typeface="Arial" panose="020B0604020202020204" pitchFamily="34" charset="0"/>
              </a:rPr>
            </a:br>
            <a:r>
              <a:rPr lang="nb-NO" sz="2400" b="1" dirty="0">
                <a:latin typeface="Arial" panose="020B0604020202020204" pitchFamily="34" charset="0"/>
                <a:cs typeface="Arial" panose="020B0604020202020204" pitchFamily="34" charset="0"/>
              </a:rPr>
              <a:t>ved Universitetet i Oslo. </a:t>
            </a:r>
            <a:br>
              <a:rPr lang="nb-NO" sz="2400" dirty="0">
                <a:latin typeface="Arial" panose="020B0604020202020204" pitchFamily="34" charset="0"/>
                <a:cs typeface="Arial" panose="020B0604020202020204" pitchFamily="34" charset="0"/>
              </a:rPr>
            </a:br>
            <a:br>
              <a:rPr lang="nb-NO" sz="11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Kjønnsforskningsmiljøene i Oslo (og andre steder)</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har lagt mye av det akademiske og filosofiske grunnlaget for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utviklingen i Norge. </a:t>
            </a:r>
            <a:br>
              <a:rPr lang="nb-NO" sz="2400" dirty="0">
                <a:latin typeface="Arial" panose="020B0604020202020204" pitchFamily="34" charset="0"/>
                <a:cs typeface="Arial" panose="020B0604020202020204" pitchFamily="34" charset="0"/>
              </a:rPr>
            </a:br>
            <a:endParaRPr lang="nb-NO" sz="1100" dirty="0">
              <a:latin typeface="Arial" panose="020B0604020202020204" pitchFamily="34" charset="0"/>
              <a:cs typeface="Arial" panose="020B0604020202020204" pitchFamily="34" charset="0"/>
            </a:endParaRPr>
          </a:p>
          <a:p>
            <a:endParaRPr lang="nb-NO" sz="1400" dirty="0">
              <a:latin typeface="Arial" panose="020B0604020202020204" pitchFamily="34" charset="0"/>
              <a:cs typeface="Arial" panose="020B0604020202020204" pitchFamily="34" charset="0"/>
            </a:endParaRPr>
          </a:p>
          <a:p>
            <a:r>
              <a:rPr lang="nb-NO" sz="2800" dirty="0">
                <a:latin typeface="Arial Black" panose="020B0A04020102020204" pitchFamily="34" charset="0"/>
                <a:cs typeface="Arial" panose="020B0604020202020204" pitchFamily="34" charset="0"/>
              </a:rPr>
              <a:t>2. «</a:t>
            </a:r>
            <a:r>
              <a:rPr lang="nb-NO" sz="2400" b="1" i="1" dirty="0">
                <a:latin typeface="Arial" panose="020B0604020202020204" pitchFamily="34" charset="0"/>
                <a:cs typeface="Arial" panose="020B0604020202020204" pitchFamily="34" charset="0"/>
              </a:rPr>
              <a:t>FRI – foreningen for kjønns- </a:t>
            </a:r>
            <a:br>
              <a:rPr lang="nb-NO" sz="2400" b="1" i="1" dirty="0">
                <a:latin typeface="Arial" panose="020B0604020202020204" pitchFamily="34" charset="0"/>
                <a:cs typeface="Arial" panose="020B0604020202020204" pitchFamily="34" charset="0"/>
              </a:rPr>
            </a:br>
            <a:r>
              <a:rPr lang="nb-NO" sz="2400" b="1" i="1" dirty="0">
                <a:latin typeface="Arial" panose="020B0604020202020204" pitchFamily="34" charset="0"/>
                <a:cs typeface="Arial" panose="020B0604020202020204" pitchFamily="34" charset="0"/>
              </a:rPr>
              <a:t>og seksualitetsmangfold» </a:t>
            </a:r>
            <a:r>
              <a:rPr lang="nb-NO" sz="2400" dirty="0">
                <a:latin typeface="Arial" panose="020B0604020202020204" pitchFamily="34" charset="0"/>
                <a:cs typeface="Arial" panose="020B0604020202020204" pitchFamily="34" charset="0"/>
              </a:rPr>
              <a:t>(tidligere LLH). </a:t>
            </a:r>
            <a:br>
              <a:rPr lang="nb-NO" sz="2400" dirty="0">
                <a:latin typeface="Arial" panose="020B0604020202020204" pitchFamily="34" charset="0"/>
                <a:cs typeface="Arial" panose="020B0604020202020204" pitchFamily="34" charset="0"/>
              </a:rPr>
            </a:br>
            <a:endParaRPr lang="nb-NO" sz="1100" dirty="0">
              <a:latin typeface="Arial" panose="020B0604020202020204" pitchFamily="34" charset="0"/>
              <a:cs typeface="Arial" panose="020B0604020202020204" pitchFamily="34" charset="0"/>
            </a:endParaRPr>
          </a:p>
          <a:p>
            <a:r>
              <a:rPr lang="nb-NO" sz="2400" dirty="0">
                <a:latin typeface="Arial" panose="020B0604020202020204" pitchFamily="34" charset="0"/>
                <a:cs typeface="Arial" panose="020B0604020202020204" pitchFamily="34" charset="0"/>
              </a:rPr>
              <a:t>En aktiv og velorganisert interesseorganisasjon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og lobbygruppe med nære kontakter til media og</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politikere. Foreningen har i overkant av 3.000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medlemmer på landsplan.</a:t>
            </a:r>
          </a:p>
          <a:p>
            <a:pPr marL="342900" indent="-342900">
              <a:buFont typeface="Arial" charset="0"/>
              <a:buChar char="•"/>
            </a:pPr>
            <a:endParaRPr lang="nb-NO" dirty="0">
              <a:latin typeface="Arial" panose="020B0604020202020204" pitchFamily="34" charset="0"/>
              <a:cs typeface="Arial" panose="020B0604020202020204" pitchFamily="34" charset="0"/>
            </a:endParaRPr>
          </a:p>
          <a:p>
            <a:pPr marL="285750" indent="-285750">
              <a:buFont typeface="Arial" charset="0"/>
              <a:buChar char="•"/>
            </a:pPr>
            <a:endParaRPr lang="nb-NO" dirty="0"/>
          </a:p>
        </p:txBody>
      </p:sp>
      <p:pic>
        <p:nvPicPr>
          <p:cNvPr id="3" name="Bild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80651" y="4653136"/>
            <a:ext cx="1365840" cy="1118008"/>
          </a:xfrm>
          <a:prstGeom prst="rect">
            <a:avLst/>
          </a:prstGeom>
        </p:spPr>
      </p:pic>
      <p:pic>
        <p:nvPicPr>
          <p:cNvPr id="4" name="Bild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8937" y="1268760"/>
            <a:ext cx="1118009" cy="1118009"/>
          </a:xfrm>
          <a:prstGeom prst="rect">
            <a:avLst/>
          </a:prstGeom>
        </p:spPr>
      </p:pic>
    </p:spTree>
    <p:extLst>
      <p:ext uri="{BB962C8B-B14F-4D97-AF65-F5344CB8AC3E}">
        <p14:creationId xmlns:p14="http://schemas.microsoft.com/office/powerpoint/2010/main" val="3829780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BE0733AA-6841-4488-B364-3A0896D12520}"/>
              </a:ext>
            </a:extLst>
          </p:cNvPr>
          <p:cNvSpPr txBox="1"/>
          <p:nvPr/>
        </p:nvSpPr>
        <p:spPr>
          <a:xfrm>
            <a:off x="539552" y="332656"/>
            <a:ext cx="8064896" cy="6432530"/>
          </a:xfrm>
          <a:prstGeom prst="rect">
            <a:avLst/>
          </a:prstGeom>
          <a:noFill/>
        </p:spPr>
        <p:txBody>
          <a:bodyPr wrap="square" rtlCol="0">
            <a:spAutoFit/>
          </a:bodyPr>
          <a:lstStyle/>
          <a:p>
            <a:pPr algn="ctr"/>
            <a:r>
              <a:rPr lang="nb-NO" sz="4000" b="1" dirty="0">
                <a:solidFill>
                  <a:srgbClr val="7030A0"/>
                </a:solidFill>
                <a:latin typeface="Arial Black" panose="020B0A04020102020204" pitchFamily="34" charset="0"/>
              </a:rPr>
              <a:t>Revisjon av Straffeloven</a:t>
            </a:r>
          </a:p>
          <a:p>
            <a:endParaRPr lang="nb-NO" sz="1200" b="1" dirty="0"/>
          </a:p>
          <a:p>
            <a:r>
              <a:rPr lang="nb-NO" sz="2000" b="1" dirty="0">
                <a:latin typeface="Arial" panose="020B0604020202020204" pitchFamily="34" charset="0"/>
                <a:cs typeface="Arial" panose="020B0604020202020204" pitchFamily="34" charset="0"/>
              </a:rPr>
              <a:t>§ 185 Hatefulle ytringer</a:t>
            </a:r>
            <a:endParaRPr lang="nb-NO" sz="2000" dirty="0">
              <a:latin typeface="Arial" panose="020B0604020202020204" pitchFamily="34" charset="0"/>
              <a:cs typeface="Arial" panose="020B0604020202020204" pitchFamily="34" charset="0"/>
            </a:endParaRPr>
          </a:p>
          <a:p>
            <a:r>
              <a:rPr lang="nb-NO" sz="2000" dirty="0">
                <a:latin typeface="Arial" panose="020B0604020202020204" pitchFamily="34" charset="0"/>
                <a:cs typeface="Arial" panose="020B0604020202020204" pitchFamily="34" charset="0"/>
              </a:rPr>
              <a:t>Med bot eller fengsel inntil 3 år straffes den som forsettlig eller grovt uaktsomt </a:t>
            </a:r>
            <a:r>
              <a:rPr lang="nb-NO" sz="2000" b="1" i="1" dirty="0">
                <a:latin typeface="Arial" panose="020B0604020202020204" pitchFamily="34" charset="0"/>
                <a:cs typeface="Arial" panose="020B0604020202020204" pitchFamily="34" charset="0"/>
              </a:rPr>
              <a:t>offentlig</a:t>
            </a:r>
            <a:r>
              <a:rPr lang="nb-NO" sz="2000" dirty="0">
                <a:latin typeface="Arial" panose="020B0604020202020204" pitchFamily="34" charset="0"/>
                <a:cs typeface="Arial" panose="020B0604020202020204" pitchFamily="34" charset="0"/>
              </a:rPr>
              <a:t> setter frem en diskriminerende eller hatefull ytring. Som ytring regnes også bruk av symboler. </a:t>
            </a:r>
          </a:p>
          <a:p>
            <a:r>
              <a:rPr lang="nb-NO" sz="2000" dirty="0">
                <a:latin typeface="Arial" panose="020B0604020202020204" pitchFamily="34" charset="0"/>
                <a:cs typeface="Arial" panose="020B0604020202020204" pitchFamily="34" charset="0"/>
              </a:rPr>
              <a:t>     Den som </a:t>
            </a:r>
            <a:r>
              <a:rPr lang="nb-NO" sz="2000" b="1" i="1" dirty="0">
                <a:latin typeface="Arial" panose="020B0604020202020204" pitchFamily="34" charset="0"/>
                <a:cs typeface="Arial" panose="020B0604020202020204" pitchFamily="34" charset="0"/>
              </a:rPr>
              <a:t>i andres nærvær </a:t>
            </a:r>
            <a:r>
              <a:rPr lang="nb-NO" sz="2000" dirty="0">
                <a:latin typeface="Arial" panose="020B0604020202020204" pitchFamily="34" charset="0"/>
                <a:cs typeface="Arial" panose="020B0604020202020204" pitchFamily="34" charset="0"/>
              </a:rPr>
              <a:t>forsettlig eller grovt uaktsomt fremsetter en slik ytring overfor en som rammes av denne, jfr. annet ledd, straffes med bot eller fengsel inntil 1 år.</a:t>
            </a:r>
          </a:p>
          <a:p>
            <a:r>
              <a:rPr lang="nb-NO" sz="1200" dirty="0">
                <a:latin typeface="Arial" panose="020B0604020202020204" pitchFamily="34" charset="0"/>
                <a:cs typeface="Arial" panose="020B0604020202020204" pitchFamily="34" charset="0"/>
              </a:rPr>
              <a:t> </a:t>
            </a:r>
            <a:endParaRPr lang="nb-NO" sz="1000" dirty="0">
              <a:latin typeface="Arial" panose="020B0604020202020204" pitchFamily="34" charset="0"/>
              <a:cs typeface="Arial" panose="020B0604020202020204" pitchFamily="34" charset="0"/>
            </a:endParaRPr>
          </a:p>
          <a:p>
            <a:r>
              <a:rPr lang="nb-NO" sz="2000" dirty="0">
                <a:latin typeface="Arial" panose="020B0604020202020204" pitchFamily="34" charset="0"/>
                <a:cs typeface="Arial" panose="020B0604020202020204" pitchFamily="34" charset="0"/>
              </a:rPr>
              <a:t>Med diskriminerende eller hatefull ytring menes det å true eller forhåne noen, eller fremme hat, forfølgelse eller ringeakt overfor noen på grunn av deres</a:t>
            </a:r>
            <a:br>
              <a:rPr lang="nb-NO" sz="2000" dirty="0">
                <a:latin typeface="Arial" panose="020B0604020202020204" pitchFamily="34" charset="0"/>
                <a:cs typeface="Arial" panose="020B0604020202020204" pitchFamily="34" charset="0"/>
              </a:rPr>
            </a:br>
            <a:endParaRPr lang="nb-NO" sz="1200" dirty="0">
              <a:latin typeface="Arial" panose="020B0604020202020204" pitchFamily="34" charset="0"/>
              <a:cs typeface="Arial" panose="020B0604020202020204" pitchFamily="34" charset="0"/>
            </a:endParaRPr>
          </a:p>
          <a:p>
            <a:pPr lvl="0"/>
            <a:r>
              <a:rPr lang="nb-NO" sz="2000" dirty="0">
                <a:latin typeface="Arial" panose="020B0604020202020204" pitchFamily="34" charset="0"/>
                <a:cs typeface="Arial" panose="020B0604020202020204" pitchFamily="34" charset="0"/>
              </a:rPr>
              <a:t>a) hudfarge eller nasjonale eller etniske opprinnelse,</a:t>
            </a:r>
          </a:p>
          <a:p>
            <a:pPr lvl="0"/>
            <a:r>
              <a:rPr lang="nb-NO" sz="2000" dirty="0">
                <a:latin typeface="Arial" panose="020B0604020202020204" pitchFamily="34" charset="0"/>
                <a:cs typeface="Arial" panose="020B0604020202020204" pitchFamily="34" charset="0"/>
              </a:rPr>
              <a:t>b) religion eller livssyn,</a:t>
            </a:r>
          </a:p>
          <a:p>
            <a:pPr lvl="0"/>
            <a:r>
              <a:rPr lang="nb-NO" sz="2000" i="1" dirty="0">
                <a:latin typeface="Arial" panose="020B0604020202020204" pitchFamily="34" charset="0"/>
                <a:cs typeface="Arial" panose="020B0604020202020204" pitchFamily="34" charset="0"/>
              </a:rPr>
              <a:t>c) </a:t>
            </a:r>
            <a:r>
              <a:rPr lang="nb-NO" sz="2000" i="1" u="sng" dirty="0">
                <a:latin typeface="Arial" panose="020B0604020202020204" pitchFamily="34" charset="0"/>
                <a:cs typeface="Arial" panose="020B0604020202020204" pitchFamily="34" charset="0"/>
              </a:rPr>
              <a:t>seksuelle orientering</a:t>
            </a:r>
            <a:r>
              <a:rPr lang="nb-NO" sz="2000" i="1" dirty="0">
                <a:latin typeface="Arial" panose="020B0604020202020204" pitchFamily="34" charset="0"/>
                <a:cs typeface="Arial" panose="020B0604020202020204" pitchFamily="34" charset="0"/>
              </a:rPr>
              <a:t>,</a:t>
            </a:r>
            <a:endParaRPr lang="nb-NO" sz="2000" dirty="0">
              <a:latin typeface="Arial" panose="020B0604020202020204" pitchFamily="34" charset="0"/>
              <a:cs typeface="Arial" panose="020B0604020202020204" pitchFamily="34" charset="0"/>
            </a:endParaRPr>
          </a:p>
          <a:p>
            <a:pPr lvl="0"/>
            <a:r>
              <a:rPr lang="nb-NO" sz="2000" i="1" dirty="0">
                <a:latin typeface="Arial" panose="020B0604020202020204" pitchFamily="34" charset="0"/>
                <a:cs typeface="Arial" panose="020B0604020202020204" pitchFamily="34" charset="0"/>
              </a:rPr>
              <a:t>d) </a:t>
            </a:r>
            <a:r>
              <a:rPr lang="nb-NO" sz="2000" i="1" u="sng" dirty="0">
                <a:latin typeface="Arial" panose="020B0604020202020204" pitchFamily="34" charset="0"/>
                <a:cs typeface="Arial" panose="020B0604020202020204" pitchFamily="34" charset="0"/>
              </a:rPr>
              <a:t>kjønnsidentitet eller kjønnsuttrykk</a:t>
            </a:r>
            <a:r>
              <a:rPr lang="nb-NO" sz="2000" i="1" dirty="0">
                <a:latin typeface="Arial" panose="020B0604020202020204" pitchFamily="34" charset="0"/>
                <a:cs typeface="Arial" panose="020B0604020202020204" pitchFamily="34" charset="0"/>
              </a:rPr>
              <a:t>, </a:t>
            </a:r>
            <a:endParaRPr lang="nb-NO" sz="2000" dirty="0">
              <a:latin typeface="Arial" panose="020B0604020202020204" pitchFamily="34" charset="0"/>
              <a:cs typeface="Arial" panose="020B0604020202020204" pitchFamily="34" charset="0"/>
            </a:endParaRPr>
          </a:p>
          <a:p>
            <a:pPr lvl="0"/>
            <a:r>
              <a:rPr lang="nb-NO" sz="2000" dirty="0">
                <a:latin typeface="Arial" panose="020B0604020202020204" pitchFamily="34" charset="0"/>
                <a:cs typeface="Arial" panose="020B0604020202020204" pitchFamily="34" charset="0"/>
              </a:rPr>
              <a:t>e) nedsatte funksjonsevne.</a:t>
            </a:r>
            <a:br>
              <a:rPr lang="nb-NO" sz="2000" dirty="0">
                <a:latin typeface="Arial" panose="020B0604020202020204" pitchFamily="34" charset="0"/>
                <a:cs typeface="Arial" panose="020B0604020202020204" pitchFamily="34" charset="0"/>
              </a:rPr>
            </a:br>
            <a:endParaRPr lang="nb-NO" sz="700" dirty="0">
              <a:latin typeface="Arial" panose="020B0604020202020204" pitchFamily="34" charset="0"/>
              <a:cs typeface="Arial" panose="020B0604020202020204" pitchFamily="34" charset="0"/>
            </a:endParaRPr>
          </a:p>
          <a:p>
            <a:r>
              <a:rPr lang="nb-NO" sz="1600" dirty="0">
                <a:latin typeface="+mj-lt"/>
              </a:rPr>
              <a:t>     (Uthevelsene og understrekningene er tilføyd.)</a:t>
            </a:r>
          </a:p>
        </p:txBody>
      </p:sp>
      <p:pic>
        <p:nvPicPr>
          <p:cNvPr id="4" name="Bilde 3" descr="Et bilde som inneholder boks, bag&#10;&#10;Automatisk generert beskrivelse">
            <a:extLst>
              <a:ext uri="{FF2B5EF4-FFF2-40B4-BE49-F238E27FC236}">
                <a16:creationId xmlns:a16="http://schemas.microsoft.com/office/drawing/2014/main" id="{424277AD-C479-4EBB-8B23-2B75B9232E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8104" y="5267325"/>
            <a:ext cx="3743325" cy="1590675"/>
          </a:xfrm>
          <a:prstGeom prst="rect">
            <a:avLst/>
          </a:prstGeom>
        </p:spPr>
      </p:pic>
    </p:spTree>
    <p:extLst>
      <p:ext uri="{BB962C8B-B14F-4D97-AF65-F5344CB8AC3E}">
        <p14:creationId xmlns:p14="http://schemas.microsoft.com/office/powerpoint/2010/main" val="1183122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delse">
  <a:themeElements>
    <a:clrScheme name="Ledels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klassisk">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23241</TotalTime>
  <Words>11690</Words>
  <Application>Microsoft Office PowerPoint</Application>
  <PresentationFormat>Skjermfremvisning (4:3)</PresentationFormat>
  <Paragraphs>532</Paragraphs>
  <Slides>16</Slides>
  <Notes>16</Notes>
  <HiddenSlides>0</HiddenSlides>
  <MMClips>0</MMClips>
  <ScaleCrop>false</ScaleCrop>
  <HeadingPairs>
    <vt:vector size="6" baseType="variant">
      <vt:variant>
        <vt:lpstr>Brukte skrifter</vt:lpstr>
      </vt:variant>
      <vt:variant>
        <vt:i4>10</vt:i4>
      </vt:variant>
      <vt:variant>
        <vt:lpstr>Tema</vt:lpstr>
      </vt:variant>
      <vt:variant>
        <vt:i4>1</vt:i4>
      </vt:variant>
      <vt:variant>
        <vt:lpstr>Lysbildetitler</vt:lpstr>
      </vt:variant>
      <vt:variant>
        <vt:i4>16</vt:i4>
      </vt:variant>
    </vt:vector>
  </HeadingPairs>
  <TitlesOfParts>
    <vt:vector size="27" baseType="lpstr">
      <vt:lpstr>MS Gothic</vt:lpstr>
      <vt:lpstr>Arial</vt:lpstr>
      <vt:lpstr>Arial Black</vt:lpstr>
      <vt:lpstr>Berlin Sans FB Demi</vt:lpstr>
      <vt:lpstr>Calibri</vt:lpstr>
      <vt:lpstr>Cambria Math</vt:lpstr>
      <vt:lpstr>Century Gothic</vt:lpstr>
      <vt:lpstr>Courier New</vt:lpstr>
      <vt:lpstr>Times New Roman</vt:lpstr>
      <vt:lpstr>Wingdings</vt:lpstr>
      <vt:lpstr>Ledelse</vt:lpstr>
      <vt:lpstr>     Den radikale kjønnsideologien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Microsoft</dc:creator>
  <cp:lastModifiedBy>Øivind Benestad</cp:lastModifiedBy>
  <cp:revision>977</cp:revision>
  <cp:lastPrinted>2021-02-25T13:19:09Z</cp:lastPrinted>
  <dcterms:created xsi:type="dcterms:W3CDTF">2016-09-22T08:37:23Z</dcterms:created>
  <dcterms:modified xsi:type="dcterms:W3CDTF">2021-04-09T21:30:51Z</dcterms:modified>
</cp:coreProperties>
</file>