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handoutMasterIdLst>
    <p:handoutMasterId r:id="rId16"/>
  </p:handoutMasterIdLst>
  <p:sldIdLst>
    <p:sldId id="537" r:id="rId2"/>
    <p:sldId id="654" r:id="rId3"/>
    <p:sldId id="642" r:id="rId4"/>
    <p:sldId id="543" r:id="rId5"/>
    <p:sldId id="646" r:id="rId6"/>
    <p:sldId id="647" r:id="rId7"/>
    <p:sldId id="549" r:id="rId8"/>
    <p:sldId id="556" r:id="rId9"/>
    <p:sldId id="659" r:id="rId10"/>
    <p:sldId id="641" r:id="rId11"/>
    <p:sldId id="644" r:id="rId12"/>
    <p:sldId id="650" r:id="rId13"/>
    <p:sldId id="661" r:id="rId14"/>
  </p:sldIdLst>
  <p:sldSz cx="9144000" cy="6858000" type="screen4x3"/>
  <p:notesSz cx="10234613" cy="70993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ldId id="537"/>
            <p14:sldId id="654"/>
            <p14:sldId id="642"/>
            <p14:sldId id="543"/>
            <p14:sldId id="646"/>
            <p14:sldId id="647"/>
            <p14:sldId id="549"/>
            <p14:sldId id="556"/>
            <p14:sldId id="659"/>
            <p14:sldId id="641"/>
            <p14:sldId id="644"/>
            <p14:sldId id="650"/>
            <p14:sldId id="6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67685" autoAdjust="0"/>
  </p:normalViewPr>
  <p:slideViewPr>
    <p:cSldViewPr>
      <p:cViewPr varScale="1">
        <p:scale>
          <a:sx n="71" d="100"/>
          <a:sy n="71" d="100"/>
        </p:scale>
        <p:origin x="250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1762" y="-82"/>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4"/>
            <a:ext cx="4435166" cy="354798"/>
          </a:xfrm>
          <a:prstGeom prst="rect">
            <a:avLst/>
          </a:prstGeom>
        </p:spPr>
        <p:txBody>
          <a:bodyPr vert="horz" lIns="95064" tIns="47531" rIns="95064" bIns="47531" rtlCol="0"/>
          <a:lstStyle>
            <a:lvl1pPr algn="l">
              <a:defRPr sz="1200"/>
            </a:lvl1pPr>
          </a:lstStyle>
          <a:p>
            <a:r>
              <a:rPr lang="nb-NO"/>
              <a:t>SAMLIVSREVOLUSJON - Tro, kjønn og samlivsetikk</a:t>
            </a:r>
          </a:p>
        </p:txBody>
      </p:sp>
      <p:sp>
        <p:nvSpPr>
          <p:cNvPr id="3" name="Plassholder for dato 2"/>
          <p:cNvSpPr>
            <a:spLocks noGrp="1"/>
          </p:cNvSpPr>
          <p:nvPr>
            <p:ph type="dt" sz="quarter" idx="1"/>
          </p:nvPr>
        </p:nvSpPr>
        <p:spPr>
          <a:xfrm>
            <a:off x="5797811" y="4"/>
            <a:ext cx="4435163" cy="354798"/>
          </a:xfrm>
          <a:prstGeom prst="rect">
            <a:avLst/>
          </a:prstGeom>
        </p:spPr>
        <p:txBody>
          <a:bodyPr vert="horz" lIns="95064" tIns="47531" rIns="95064" bIns="47531" rtlCol="0"/>
          <a:lstStyle>
            <a:lvl1pPr algn="r">
              <a:defRPr sz="1200"/>
            </a:lvl1pPr>
          </a:lstStyle>
          <a:p>
            <a:fld id="{F55105C2-057C-4C2A-8B10-7C6914DEB265}" type="datetime6">
              <a:rPr lang="nb-NO" smtClean="0"/>
              <a:t>mars 21</a:t>
            </a:fld>
            <a:endParaRPr lang="nb-NO"/>
          </a:p>
        </p:txBody>
      </p:sp>
      <p:sp>
        <p:nvSpPr>
          <p:cNvPr id="4" name="Plassholder for bunntekst 3"/>
          <p:cNvSpPr>
            <a:spLocks noGrp="1"/>
          </p:cNvSpPr>
          <p:nvPr>
            <p:ph type="ftr" sz="quarter" idx="2"/>
          </p:nvPr>
        </p:nvSpPr>
        <p:spPr>
          <a:xfrm>
            <a:off x="1" y="6742846"/>
            <a:ext cx="4435166" cy="354798"/>
          </a:xfrm>
          <a:prstGeom prst="rect">
            <a:avLst/>
          </a:prstGeom>
        </p:spPr>
        <p:txBody>
          <a:bodyPr vert="horz" lIns="95064" tIns="47531" rIns="95064" bIns="47531" rtlCol="0" anchor="b"/>
          <a:lstStyle>
            <a:lvl1pPr algn="l">
              <a:defRPr sz="1200"/>
            </a:lvl1pPr>
          </a:lstStyle>
          <a:p>
            <a:endParaRPr lang="nb-NO"/>
          </a:p>
        </p:txBody>
      </p:sp>
      <p:sp>
        <p:nvSpPr>
          <p:cNvPr id="5" name="Plassholder for lysbildenummer 4"/>
          <p:cNvSpPr>
            <a:spLocks noGrp="1"/>
          </p:cNvSpPr>
          <p:nvPr>
            <p:ph type="sldNum" sz="quarter" idx="3"/>
          </p:nvPr>
        </p:nvSpPr>
        <p:spPr>
          <a:xfrm>
            <a:off x="5797811" y="6742846"/>
            <a:ext cx="4435163" cy="354798"/>
          </a:xfrm>
          <a:prstGeom prst="rect">
            <a:avLst/>
          </a:prstGeom>
        </p:spPr>
        <p:txBody>
          <a:bodyPr vert="horz" lIns="95064" tIns="47531" rIns="95064" bIns="47531"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4"/>
            <a:ext cx="4434998" cy="354964"/>
          </a:xfrm>
          <a:prstGeom prst="rect">
            <a:avLst/>
          </a:prstGeom>
        </p:spPr>
        <p:txBody>
          <a:bodyPr vert="horz" lIns="95064" tIns="47531" rIns="95064" bIns="47531" rtlCol="0"/>
          <a:lstStyle>
            <a:lvl1pPr algn="l">
              <a:defRPr sz="1200"/>
            </a:lvl1pPr>
          </a:lstStyle>
          <a:p>
            <a:r>
              <a:rPr lang="nb-NO"/>
              <a:t>SAMLIVSREVOLUSJON - Tro, kjønn og samlivsetikk</a:t>
            </a:r>
          </a:p>
        </p:txBody>
      </p:sp>
      <p:sp>
        <p:nvSpPr>
          <p:cNvPr id="3" name="Plassholder for dato 2"/>
          <p:cNvSpPr>
            <a:spLocks noGrp="1"/>
          </p:cNvSpPr>
          <p:nvPr>
            <p:ph type="dt" idx="1"/>
          </p:nvPr>
        </p:nvSpPr>
        <p:spPr>
          <a:xfrm>
            <a:off x="5797250" y="4"/>
            <a:ext cx="4434998" cy="354964"/>
          </a:xfrm>
          <a:prstGeom prst="rect">
            <a:avLst/>
          </a:prstGeom>
        </p:spPr>
        <p:txBody>
          <a:bodyPr vert="horz" lIns="95064" tIns="47531" rIns="95064" bIns="47531" rtlCol="0"/>
          <a:lstStyle>
            <a:lvl1pPr algn="r">
              <a:defRPr sz="1200"/>
            </a:lvl1pPr>
          </a:lstStyle>
          <a:p>
            <a:fld id="{FB3493C9-8DC0-456B-8767-4BB6F67F35E0}" type="datetime6">
              <a:rPr lang="nb-NO" smtClean="0"/>
              <a:t>mars 21</a:t>
            </a:fld>
            <a:endParaRPr lang="nb-NO"/>
          </a:p>
        </p:txBody>
      </p:sp>
      <p:sp>
        <p:nvSpPr>
          <p:cNvPr id="4" name="Plassholder for lysbilde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5064" tIns="47531" rIns="95064" bIns="47531" rtlCol="0" anchor="ctr"/>
          <a:lstStyle/>
          <a:p>
            <a:endParaRPr lang="nb-NO"/>
          </a:p>
        </p:txBody>
      </p:sp>
      <p:sp>
        <p:nvSpPr>
          <p:cNvPr id="5" name="Plassholder for notater 4"/>
          <p:cNvSpPr>
            <a:spLocks noGrp="1"/>
          </p:cNvSpPr>
          <p:nvPr>
            <p:ph type="body" sz="quarter" idx="3"/>
          </p:nvPr>
        </p:nvSpPr>
        <p:spPr>
          <a:xfrm>
            <a:off x="1023462" y="3372170"/>
            <a:ext cx="8187690" cy="3194685"/>
          </a:xfrm>
          <a:prstGeom prst="rect">
            <a:avLst/>
          </a:prstGeom>
        </p:spPr>
        <p:txBody>
          <a:bodyPr vert="horz" lIns="95064" tIns="47531" rIns="95064" bIns="4753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6743109"/>
            <a:ext cx="4434998" cy="354964"/>
          </a:xfrm>
          <a:prstGeom prst="rect">
            <a:avLst/>
          </a:prstGeom>
        </p:spPr>
        <p:txBody>
          <a:bodyPr vert="horz" lIns="95064" tIns="47531" rIns="95064" bIns="47531"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797250" y="6743109"/>
            <a:ext cx="4434998" cy="354964"/>
          </a:xfrm>
          <a:prstGeom prst="rect">
            <a:avLst/>
          </a:prstGeom>
        </p:spPr>
        <p:txBody>
          <a:bodyPr vert="horz" lIns="95064" tIns="47531" rIns="95064" bIns="47531"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morfarbarn.no/site/morfarbarn.no/files/BH-Sandvei---Homofili---samliv-eller-singelliv--historisk-og-aktuelt--nov.-2016.pdf" TargetMode="External"/><Relationship Id="rId3" Type="http://schemas.openxmlformats.org/officeDocument/2006/relationships/hyperlink" Target="https://www.foross.no/andakt/troens-fasthet-og-vennlighet/" TargetMode="External"/><Relationship Id="rId7" Type="http://schemas.openxmlformats.org/officeDocument/2006/relationships/hyperlink" Target="http://www.homofili.co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amlivsbanken.no/file/ingen-tvil-hva-jesus-mente-med-sporsmal.pdf" TargetMode="External"/><Relationship Id="rId5" Type="http://schemas.openxmlformats.org/officeDocument/2006/relationships/hyperlink" Target="http://www.samlivsbanken.no/" TargetMode="External"/><Relationship Id="rId10" Type="http://schemas.openxmlformats.org/officeDocument/2006/relationships/hyperlink" Target="https://www.dagen.no/meninger/leder/2018-09-20/Det-vi-st%C3%A5r-sammen-med-de-homofile-om-657907.html" TargetMode="External"/><Relationship Id="rId4" Type="http://schemas.openxmlformats.org/officeDocument/2006/relationships/hyperlink" Target="http://samlivsbanken.no.5.erkunde.no/ekstra-lysbilder" TargetMode="External"/><Relationship Id="rId9" Type="http://schemas.openxmlformats.org/officeDocument/2006/relationships/hyperlink" Target="http://morfarbarn.no/site/morfarbarn.no/files/Bibelen-og-homofilisporsmalet---B.H.-Sandvei.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mlivsbanken.no.5.erkunde.no/file/ekteskapserklering-bokma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JESUS SOM FORBILDE OG BIBELEN SOM AUTORITET</a:t>
            </a:r>
          </a:p>
          <a:p>
            <a:endParaRPr lang="nb-NO" dirty="0"/>
          </a:p>
          <a:p>
            <a:r>
              <a:rPr lang="nb-NO" dirty="0"/>
              <a:t>Den radikale kjønnsideologien utfordrer kristen tro og etikk på mange plan og på mange arenaer. Hvordan kan vi som kristne i vår tid være «tro mot sannheten i kjærlighet»? Hva sier Bibelen om ekteskap, kjærlighet og seksualitet?</a:t>
            </a:r>
          </a:p>
          <a:p>
            <a:br>
              <a:rPr lang="nb-NO" dirty="0"/>
            </a:br>
            <a:r>
              <a:rPr lang="nb-NO" dirty="0"/>
              <a:t>Dette temaet vil hjelpe deltakerne til bevisstgjøring og refleksjon omkring disse spørsmålene.</a:t>
            </a:r>
          </a:p>
          <a:p>
            <a:r>
              <a:rPr lang="nb-NO" dirty="0"/>
              <a:t> </a:t>
            </a:r>
          </a:p>
          <a:p>
            <a:r>
              <a:rPr lang="nb-NO" dirty="0"/>
              <a:t>Illustrasjonen viser kvinnen som er blitt grepet i hor og ført fram for Jesus, beskrevet i </a:t>
            </a:r>
            <a:r>
              <a:rPr lang="nb-NO" dirty="0" err="1"/>
              <a:t>Joh</a:t>
            </a:r>
            <a:r>
              <a:rPr lang="nb-NO" dirty="0"/>
              <a:t> 8,2-11. Samtalen mellom kvinnen og Jesus ender slik: </a:t>
            </a:r>
          </a:p>
          <a:p>
            <a:endParaRPr lang="nb-NO" i="1" dirty="0"/>
          </a:p>
          <a:p>
            <a:r>
              <a:rPr lang="nb-NO" i="1" dirty="0"/>
              <a:t>Heller ikke jeg fordømmer deg. Gå bort, og synd ikke mer fra nå av!</a:t>
            </a:r>
          </a:p>
          <a:p>
            <a:endParaRPr lang="nb-NO" i="1" dirty="0"/>
          </a:p>
          <a:p>
            <a:pPr defTabSz="914326">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endParaRPr lang="nb-NO" dirty="0"/>
          </a:p>
          <a:p>
            <a:br>
              <a:rPr lang="nb-NO" i="1" dirty="0"/>
            </a:b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a:t>
            </a:fld>
            <a:endParaRPr lang="nb-NO"/>
          </a:p>
        </p:txBody>
      </p:sp>
      <p:sp>
        <p:nvSpPr>
          <p:cNvPr id="6" name="Plassholder for dato 5"/>
          <p:cNvSpPr>
            <a:spLocks noGrp="1"/>
          </p:cNvSpPr>
          <p:nvPr>
            <p:ph type="dt" idx="12"/>
          </p:nvPr>
        </p:nvSpPr>
        <p:spPr/>
        <p:txBody>
          <a:bodyPr/>
          <a:lstStyle/>
          <a:p>
            <a:fld id="{6CCAD39F-C112-4C80-A4A0-02AE18C1CB3E}"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132474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MANGE TYPER KJÆRLIGHET</a:t>
            </a:r>
            <a:endParaRPr lang="nb-NO" dirty="0"/>
          </a:p>
          <a:p>
            <a:r>
              <a:rPr lang="nb-NO" dirty="0"/>
              <a:t> </a:t>
            </a:r>
          </a:p>
          <a:p>
            <a:r>
              <a:rPr lang="nb-NO" b="1" dirty="0"/>
              <a:t>• </a:t>
            </a:r>
            <a:r>
              <a:rPr lang="nb-NO" i="1" dirty="0"/>
              <a:t>Agape</a:t>
            </a:r>
            <a:r>
              <a:rPr lang="nb-NO" dirty="0"/>
              <a:t> – Guds kjærlighet til oss, og gjennom oss til andre </a:t>
            </a:r>
          </a:p>
          <a:p>
            <a:r>
              <a:rPr lang="nb-NO" b="1" dirty="0"/>
              <a:t>• </a:t>
            </a:r>
            <a:r>
              <a:rPr lang="nb-NO" i="1" dirty="0" err="1"/>
              <a:t>Filia</a:t>
            </a:r>
            <a:r>
              <a:rPr lang="nb-NO" dirty="0"/>
              <a:t> – vennskapelig kjærlighet</a:t>
            </a:r>
          </a:p>
          <a:p>
            <a:r>
              <a:rPr lang="nb-NO" b="1" dirty="0"/>
              <a:t>• </a:t>
            </a:r>
            <a:r>
              <a:rPr lang="nb-NO" i="1" dirty="0" err="1"/>
              <a:t>Storge</a:t>
            </a:r>
            <a:r>
              <a:rPr lang="nb-NO" i="1" dirty="0"/>
              <a:t> </a:t>
            </a:r>
            <a:r>
              <a:rPr lang="nb-NO" dirty="0"/>
              <a:t>– kjærlighet i familien og slekten</a:t>
            </a:r>
          </a:p>
          <a:p>
            <a:r>
              <a:rPr lang="nb-NO" b="1" dirty="0"/>
              <a:t>• </a:t>
            </a:r>
            <a:r>
              <a:rPr lang="nb-NO" i="1" dirty="0"/>
              <a:t>Eros</a:t>
            </a:r>
            <a:r>
              <a:rPr lang="nb-NO" dirty="0"/>
              <a:t> – romantisk, erotisk og seksuell kjærlighet</a:t>
            </a:r>
          </a:p>
          <a:p>
            <a:r>
              <a:rPr lang="nb-NO" dirty="0"/>
              <a:t>	</a:t>
            </a:r>
          </a:p>
          <a:p>
            <a:r>
              <a:rPr lang="nb-NO" dirty="0"/>
              <a:t>I Det nye testamente brukes nesten alltid ordet </a:t>
            </a:r>
            <a:r>
              <a:rPr lang="nb-NO" i="1" dirty="0"/>
              <a:t>agape</a:t>
            </a:r>
            <a:r>
              <a:rPr lang="nb-NO" dirty="0"/>
              <a:t> når kjærlighet blir omtalt. Noen ganger blir ordet </a:t>
            </a:r>
            <a:r>
              <a:rPr lang="nb-NO" i="1" dirty="0" err="1"/>
              <a:t>filia</a:t>
            </a:r>
            <a:r>
              <a:rPr lang="nb-NO" dirty="0"/>
              <a:t> brukt, men aldri </a:t>
            </a:r>
            <a:r>
              <a:rPr lang="nb-NO" i="1" dirty="0"/>
              <a:t>eros</a:t>
            </a:r>
            <a:r>
              <a:rPr lang="nb-NO" dirty="0"/>
              <a:t>. Debatten i kirke og samfunn om samliv og ekteskap kan til tider være overflatisk fordi man bl.a. ikke tar på alvor hva som er forskjellen og kjennetegnene på ulike typer kjærlighet.</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
        <p:nvSpPr>
          <p:cNvPr id="6" name="Plassholder for dato 5"/>
          <p:cNvSpPr>
            <a:spLocks noGrp="1"/>
          </p:cNvSpPr>
          <p:nvPr>
            <p:ph type="dt" idx="12"/>
          </p:nvPr>
        </p:nvSpPr>
        <p:spPr/>
        <p:txBody>
          <a:bodyPr/>
          <a:lstStyle/>
          <a:p>
            <a:fld id="{5B51826C-B7D0-4F04-B5AC-CAF855510ACD}"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418997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b="1" dirty="0"/>
              <a:t>TRE GRUNNPILLARER I BIBELSK FAMILIETEOLOGI</a:t>
            </a:r>
            <a:br>
              <a:rPr lang="nb-NO" b="1" dirty="0"/>
            </a:br>
            <a:endParaRPr lang="nb-NO" dirty="0"/>
          </a:p>
          <a:p>
            <a:r>
              <a:rPr lang="nb-NO" dirty="0"/>
              <a:t>De tre stikkordene på dette lysbildet er en sammenfatning av noen grunnleggende aspekter i samlivsdebatten. Det dreier seg om tre fundamentale sannheter. </a:t>
            </a:r>
          </a:p>
          <a:p>
            <a:r>
              <a:rPr lang="nb-NO" dirty="0"/>
              <a:t> </a:t>
            </a:r>
          </a:p>
          <a:p>
            <a:r>
              <a:rPr lang="nb-NO" dirty="0"/>
              <a:t>Hvis man oppgir én eller flere av disse sannhetene, kan det sammenlignes med å åpne en demning, og sterke krefter vil lett settes i spill. Man vil sannsynligvis bli presset fra skanse til skanse og få store problemer med å finne troverdige motargumenter i møte med nye krav. Dominoeffekten vil vanligvis slå inn med full tyngde. </a:t>
            </a:r>
          </a:p>
          <a:p>
            <a:r>
              <a:rPr lang="nb-NO" dirty="0"/>
              <a:t> </a:t>
            </a:r>
          </a:p>
          <a:p>
            <a:r>
              <a:rPr lang="nb-NO" dirty="0"/>
              <a:t>De tre stikkordene på lysbildet er nyttige knagger å henge vår egen refleksjon og overbevisning på. De gir også nyttige innfallsvinkler i samtaler med andre. </a:t>
            </a:r>
          </a:p>
          <a:p>
            <a:r>
              <a:rPr lang="nb-NO" b="1" dirty="0"/>
              <a:t> </a:t>
            </a:r>
            <a:endParaRPr lang="nb-NO" dirty="0"/>
          </a:p>
          <a:p>
            <a:r>
              <a:rPr lang="nb-NO" b="1" dirty="0"/>
              <a:t>1. EKTESKAPET</a:t>
            </a:r>
            <a:r>
              <a:rPr lang="nb-NO" dirty="0"/>
              <a:t>. Ekteskapsteologien er nøkkelen. Hvis et kirkesamfunn eller organisasjon oppløser den bibelske ekteskapsforståelsen og godtar at ekteskapet kan være noe annet enn mann og kvinne, sier man indirekte at </a:t>
            </a:r>
          </a:p>
          <a:p>
            <a:r>
              <a:rPr lang="nb-NO" dirty="0"/>
              <a:t>(a) kjønn er irrelevant, (b) betydningen av mann og kvinne, mor og far er avviklet, (c) og barn har ingen gudgitt eller naturgitt rett på både sin biologiske mor og far. De fleste konsekvenser som følger – bl.a. et nytt syn på kjønn, seksualitet, forplantning, foreldreskap, slekt osv. – vil være uunngåelige ringvirkninger av at ekteskapet er blitt omdefinert i sine grunnvoller. Det vil ofte bare dreie seg om variasjoner over de samme temaene.</a:t>
            </a:r>
          </a:p>
          <a:p>
            <a:r>
              <a:rPr lang="nb-NO" dirty="0"/>
              <a:t> </a:t>
            </a:r>
          </a:p>
          <a:p>
            <a:r>
              <a:rPr lang="nb-NO" b="1" dirty="0"/>
              <a:t>2. MOR-FAR-BARN-RELASJONEN. </a:t>
            </a:r>
            <a:r>
              <a:rPr lang="nb-NO" dirty="0"/>
              <a:t>Mor-far-barn-relasjonens betydning og særstilling er helt sentral. Ingen andre relasjoner enn kvinne og mann fører til at barn blir født. Hvis man kun definerer denne relasjonen som en normalvariant blant andre likestilte varianter, får det omfattende konsekvenser: Forståelsen av og holdningene til kjønn og seksualitet, unnfangelse og foreldreskap, biologi og barns rettigheter kommer nesten uunngåelig i fri flyt.</a:t>
            </a:r>
            <a:br>
              <a:rPr lang="nb-NO" dirty="0"/>
            </a:br>
            <a:endParaRPr lang="nb-NO" dirty="0"/>
          </a:p>
          <a:p>
            <a:r>
              <a:rPr lang="nb-NO" b="1" dirty="0"/>
              <a:t>3. BARNEPERSPEKTIVET.</a:t>
            </a:r>
            <a:r>
              <a:rPr lang="nb-NO" dirty="0"/>
              <a:t> Barneperspektivet – ikke voksenperspektivet – må ha forkjørsrett i kristen teologi om familie og ekteskap. Det samme bør være tilfelle i samfunnets lovgivning og praksis – i tråd med FNs Barnekonvensjon. Situasjonen i Norge i dag er imidlertid at barn blir definert som en rettighet for voksne (</a:t>
            </a:r>
            <a:r>
              <a:rPr lang="nb-NO" dirty="0" err="1"/>
              <a:t>jfr</a:t>
            </a:r>
            <a:r>
              <a:rPr lang="nb-NO" dirty="0"/>
              <a:t> f.eks. at single kvinner fra 2020 har rett til å få statens hjelp for å føde barn), mens barn har mistet retten til sin biologiske mor eller far.</a:t>
            </a:r>
            <a:br>
              <a:rPr lang="nb-NO" dirty="0"/>
            </a:br>
            <a:endParaRPr lang="nb-NO" dirty="0"/>
          </a:p>
          <a:p>
            <a:r>
              <a:rPr lang="nb-NO" dirty="0"/>
              <a:t>► </a:t>
            </a:r>
            <a:r>
              <a:rPr lang="nb-NO" dirty="0" err="1"/>
              <a:t>Reflektér</a:t>
            </a:r>
            <a:r>
              <a:rPr lang="nb-NO" dirty="0"/>
              <a:t> gjerne over innholdet og betydningen av disse tre sentrale stikkordene.</a:t>
            </a:r>
          </a:p>
          <a:p>
            <a:pPr defTabSz="914326">
              <a:defRPr/>
            </a:pPr>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11</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
        <p:nvSpPr>
          <p:cNvPr id="3" name="Plassholder for dato 2"/>
          <p:cNvSpPr>
            <a:spLocks noGrp="1"/>
          </p:cNvSpPr>
          <p:nvPr>
            <p:ph type="dt" idx="11"/>
          </p:nvPr>
        </p:nvSpPr>
        <p:spPr/>
        <p:txBody>
          <a:bodyPr/>
          <a:lstStyle/>
          <a:p>
            <a:fld id="{EB434123-AA18-4ACD-BFA3-D2DF41FF0AAC}" type="datetime6">
              <a:rPr lang="nb-NO" smtClean="0"/>
              <a:t>mars 21</a:t>
            </a:fld>
            <a:endParaRPr lang="nb-NO"/>
          </a:p>
        </p:txBody>
      </p:sp>
      <p:sp>
        <p:nvSpPr>
          <p:cNvPr id="5" name="Plassholder for topptekst 4"/>
          <p:cNvSpPr>
            <a:spLocks noGrp="1"/>
          </p:cNvSpPr>
          <p:nvPr>
            <p:ph type="hdr" sz="quarter" idx="12"/>
          </p:nvPr>
        </p:nvSpPr>
        <p:spPr/>
        <p:txBody>
          <a:bodyPr/>
          <a:lstStyle/>
          <a:p>
            <a:r>
              <a:rPr lang="nb-NO"/>
              <a:t>SAMLIVSREVOLUSJON - Tro, kjønn og samlivsetikk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ssholder for notater 2"/>
              <p:cNvSpPr>
                <a:spLocks noGrp="1"/>
              </p:cNvSpPr>
              <p:nvPr>
                <p:ph type="body" idx="1"/>
              </p:nvPr>
            </p:nvSpPr>
            <p:spPr>
              <a:xfrm>
                <a:off x="1023462" y="3372171"/>
                <a:ext cx="8187690" cy="4088043"/>
              </a:xfrm>
            </p:spPr>
            <p:txBody>
              <a:bodyPr/>
              <a:lstStyle/>
              <a:p>
                <a:r>
                  <a:rPr lang="nb-NO" b="1" dirty="0"/>
                  <a:t>MOTIVASJON OG RESSURSER</a:t>
                </a:r>
                <a:endParaRPr lang="nb-NO" dirty="0"/>
              </a:p>
              <a:p>
                <a:r>
                  <a:rPr lang="nb-NO" dirty="0"/>
                  <a:t> </a:t>
                </a:r>
              </a:p>
              <a:p>
                <a:r>
                  <a:rPr lang="nb-NO" dirty="0"/>
                  <a:t>Spørsmålene om kjønn og seksualitet, ekteskap og familie, foreldreskap og barn angår oss alle – inkludert våre egne barn og barnebarn. Det er umulig å være nøytral. På stadig nye arenaer vil vi bli utfordret til å si hva vi mener, og begrunne hvorfor vi gjør det. </a:t>
                </a:r>
                <a:br>
                  <a:rPr lang="nb-NO" dirty="0"/>
                </a:br>
                <a:br>
                  <a:rPr lang="nb-NO" dirty="0"/>
                </a:br>
                <a:r>
                  <a:rPr lang="nb-NO" dirty="0"/>
                  <a:t>Her er noen stikkord til motivasjon og bevisstgjøring:</a:t>
                </a:r>
              </a:p>
              <a:p>
                <a:r>
                  <a:rPr lang="nb-NO" dirty="0"/>
                  <a:t> </a:t>
                </a:r>
              </a:p>
              <a:p>
                <a14:m>
                  <m:oMath xmlns:m="http://schemas.openxmlformats.org/officeDocument/2006/math">
                    <m:r>
                      <a:rPr lang="nb-NO" i="1">
                        <a:latin typeface="Cambria Math"/>
                      </a:rPr>
                      <m:t>■ </m:t>
                    </m:r>
                  </m:oMath>
                </a14:m>
                <a:r>
                  <a:rPr lang="nb-NO" b="1" dirty="0"/>
                  <a:t>Kjærlighet</a:t>
                </a:r>
                <a:r>
                  <a:rPr lang="nb-NO" dirty="0"/>
                  <a:t> til Gud, til hans Ord og til hans skaperordninger, til barn og kommende generasjoner, til våre medmennesker og til samfunnet bør være vår motivasjon. Som kristne er vi overbevist om at Gud vil alle mennesker vel. Hans vilje er ikke alltid enkel og populær, men den er alltid til vårt beste. </a:t>
                </a:r>
              </a:p>
              <a:p>
                <a:br>
                  <a:rPr lang="nb-NO" dirty="0"/>
                </a:br>
                <a:r>
                  <a:rPr lang="nb-NO" dirty="0"/>
                  <a:t>Målet vårt bør være dette: Å være «tro mot sannheten i kjærlighet» (Ef 4,15), og å likne Jesus som var full av «nåde og sannhet» (</a:t>
                </a:r>
                <a:r>
                  <a:rPr lang="nb-NO" dirty="0" err="1"/>
                  <a:t>Joh</a:t>
                </a:r>
                <a:r>
                  <a:rPr lang="nb-NO" dirty="0"/>
                  <a:t> 1,14.17). </a:t>
                </a:r>
              </a:p>
              <a:p>
                <a:r>
                  <a:rPr lang="nb-NO" dirty="0"/>
                  <a:t> </a:t>
                </a:r>
              </a:p>
              <a:p>
                <a14:m>
                  <m:oMath xmlns:m="http://schemas.openxmlformats.org/officeDocument/2006/math">
                    <m:r>
                      <a:rPr lang="nb-NO" i="1">
                        <a:latin typeface="Cambria Math"/>
                      </a:rPr>
                      <m:t>■</m:t>
                    </m:r>
                  </m:oMath>
                </a14:m>
                <a:r>
                  <a:rPr lang="nb-NO" dirty="0"/>
                  <a:t> </a:t>
                </a:r>
                <a:r>
                  <a:rPr lang="nb-NO" b="1" dirty="0"/>
                  <a:t>Kallet</a:t>
                </a:r>
                <a:r>
                  <a:rPr lang="nb-NO" dirty="0"/>
                  <a:t> fra Jesus er følge ham som Frelser og Herre. Det innebærer bl.a. å stole på, vitne om, forsvare og leve ut hans gode vilje. Det gjelder på alle områder av livet. Vi kan ikke være tause i møte med </a:t>
                </a:r>
                <a:r>
                  <a:rPr lang="nb-NO" dirty="0" err="1"/>
                  <a:t>ubibelske</a:t>
                </a:r>
                <a:r>
                  <a:rPr lang="nb-NO" dirty="0"/>
                  <a:t> ideologier og trender, men må øve oss på å vitne om vår overbevisning på en vennlig og respektfull måte.</a:t>
                </a:r>
                <a:br>
                  <a:rPr lang="nb-NO" dirty="0"/>
                </a:br>
                <a:br>
                  <a:rPr lang="nb-NO" dirty="0"/>
                </a:br>
                <a14:m>
                  <m:oMath xmlns:m="http://schemas.openxmlformats.org/officeDocument/2006/math">
                    <m:r>
                      <a:rPr lang="nb-NO" i="1">
                        <a:latin typeface="Cambria Math"/>
                      </a:rPr>
                      <m:t>■</m:t>
                    </m:r>
                  </m:oMath>
                </a14:m>
                <a:r>
                  <a:rPr lang="nb-NO" dirty="0"/>
                  <a:t> </a:t>
                </a:r>
                <a:r>
                  <a:rPr lang="nb-NO" b="1" dirty="0"/>
                  <a:t>Konsekvensene.</a:t>
                </a:r>
                <a:r>
                  <a:rPr lang="nb-NO" dirty="0"/>
                  <a:t> Vi innser at de negative ringvirkningene av å oppløse Guds bud og skaperordninger vil bli omfattende på mange plan i samfunnet. Det handler om mye mer enn å vise nestekjærlighet overfor enkeltpersoner. Tematikken handler også om dype og sentrale sannheter angående barn, familie og seksualitet, og som står under alvorlig press. </a:t>
                </a:r>
              </a:p>
              <a:p>
                <a:br>
                  <a:rPr lang="nb-NO" i="1" dirty="0"/>
                </a:br>
                <a14:m>
                  <m:oMath xmlns:m="http://schemas.openxmlformats.org/officeDocument/2006/math">
                    <m:r>
                      <a:rPr lang="nb-NO" i="1">
                        <a:latin typeface="Cambria Math"/>
                      </a:rPr>
                      <m:t>■</m:t>
                    </m:r>
                  </m:oMath>
                </a14:m>
                <a:r>
                  <a:rPr lang="nb-NO" dirty="0"/>
                  <a:t> </a:t>
                </a:r>
                <a:r>
                  <a:rPr lang="nb-NO" b="1" dirty="0"/>
                  <a:t>Kunnskap </a:t>
                </a:r>
                <a:r>
                  <a:rPr lang="nb-NO" dirty="0"/>
                  <a:t>gjør oss trygge på vår overbevisning og det vi tror på. Kunnskap gir oss frimodighet når vi forklarer og forsvarer vår overbevisning. Kunnskap er også avgjørende for å kunne tilbakevise usannheter og ensidighet. Uten kunnskap blir vi lett tause.</a:t>
                </a:r>
                <a:br>
                  <a:rPr lang="nb-NO" dirty="0"/>
                </a:br>
                <a:br>
                  <a:rPr lang="nb-NO" dirty="0"/>
                </a:br>
                <a14:m>
                  <m:oMath xmlns:m="http://schemas.openxmlformats.org/officeDocument/2006/math">
                    <m:r>
                      <a:rPr lang="nb-NO" i="1">
                        <a:latin typeface="Cambria Math"/>
                      </a:rPr>
                      <m:t>■</m:t>
                    </m:r>
                  </m:oMath>
                </a14:m>
                <a:r>
                  <a:rPr lang="nb-NO" dirty="0"/>
                  <a:t> </a:t>
                </a:r>
                <a:r>
                  <a:rPr lang="nb-NO" b="1" dirty="0"/>
                  <a:t>Kampen.</a:t>
                </a:r>
                <a:r>
                  <a:rPr lang="nb-NO" dirty="0"/>
                  <a:t> Vi tar på alvor at samlivsdebatten i kirke og samfunn er en kulturkamp (og mange vil si: åndskamp) på høyt nivå, der Guds gode vilje blir forsøkt omdefinert. For kristne dreier det seg først og fremst om forsvar. Vi kan ikke trekke oss tilbake eller tilpasse oss ideologier og trender som undergraver Guds gode ordninger for ekteskapet, familien og barnet. Vi ønsker å «ta til fange hver tanke under lydighet mot Kristus» (2 Kor 10,4-5).</a:t>
                </a:r>
                <a:br>
                  <a:rPr lang="nb-NO" dirty="0"/>
                </a:br>
                <a:br>
                  <a:rPr lang="nb-NO" dirty="0"/>
                </a:br>
                <a14:m>
                  <m:oMath xmlns:m="http://schemas.openxmlformats.org/officeDocument/2006/math">
                    <m:r>
                      <a:rPr lang="nb-NO" i="1">
                        <a:latin typeface="Cambria Math"/>
                      </a:rPr>
                      <m:t>■</m:t>
                    </m:r>
                  </m:oMath>
                </a14:m>
                <a:r>
                  <a:rPr lang="nb-NO" dirty="0"/>
                  <a:t> </a:t>
                </a:r>
                <a:r>
                  <a:rPr lang="nb-NO" b="1" dirty="0"/>
                  <a:t>Kraften.</a:t>
                </a:r>
                <a:r>
                  <a:rPr lang="nb-NO" dirty="0"/>
                  <a:t> Vi regner med Guds kraft og omsorg når vi går på hans ord og løfte, og når vi eventuelt må betale en pris fordi vi er forpliktet på hans ord. Vi vet også at vi trenger hverandre – både i støtte og i forbønn, som enkeltmennesker og som fellesskap.</a:t>
                </a:r>
              </a:p>
              <a:p>
                <a:br>
                  <a:rPr lang="nb-NO" dirty="0"/>
                </a:br>
                <a:endParaRPr lang="nb-NO" dirty="0"/>
              </a:p>
            </p:txBody>
          </p:sp>
        </mc:Choice>
        <mc:Fallback xmlns="">
          <p:sp>
            <p:nvSpPr>
              <p:cNvPr id="3" name="Plassholder for notater 2"/>
              <p:cNvSpPr>
                <a:spLocks noGrp="1"/>
              </p:cNvSpPr>
              <p:nvPr>
                <p:ph type="body" idx="1"/>
              </p:nvPr>
            </p:nvSpPr>
            <p:spPr>
              <a:xfrm>
                <a:off x="987267" y="3228897"/>
                <a:ext cx="7898130" cy="3914356"/>
              </a:xfrm>
            </p:spPr>
            <p:txBody>
              <a:bodyPr/>
              <a:lstStyle/>
              <a:p>
                <a:r>
                  <a:rPr lang="nb-NO" sz="1000" dirty="0" smtClean="0">
                    <a:latin typeface="Arial" panose="020B0604020202020204" pitchFamily="34" charset="0"/>
                    <a:cs typeface="Arial" panose="020B0604020202020204" pitchFamily="34" charset="0"/>
                  </a:rPr>
                  <a:t>Spørsmålene </a:t>
                </a:r>
                <a:r>
                  <a:rPr lang="nb-NO" sz="1000" dirty="0">
                    <a:latin typeface="Arial" panose="020B0604020202020204" pitchFamily="34" charset="0"/>
                    <a:cs typeface="Arial" panose="020B0604020202020204" pitchFamily="34" charset="0"/>
                  </a:rPr>
                  <a:t>om kjønn og seksualitet, ekteskap og familie, foreldreskap og barn angår oss alle –  inkludert våre egne barn og barnebarn. </a:t>
                </a:r>
                <a:r>
                  <a:rPr lang="nb-NO" sz="1000" dirty="0" smtClean="0">
                    <a:latin typeface="Arial" panose="020B0604020202020204" pitchFamily="34" charset="0"/>
                    <a:cs typeface="Arial" panose="020B0604020202020204" pitchFamily="34" charset="0"/>
                  </a:rPr>
                  <a:t>Det er umulig å være nøytral. På stadig nye arenaer vil vi bli utfordret til å si hva vi mener, og begrunne hvorfor vi gjør det. </a:t>
                </a:r>
                <a:br>
                  <a:rPr lang="nb-NO" sz="1000" dirty="0" smtClean="0">
                    <a:latin typeface="Arial" panose="020B0604020202020204" pitchFamily="34" charset="0"/>
                    <a:cs typeface="Arial" panose="020B0604020202020204" pitchFamily="34" charset="0"/>
                  </a:rPr>
                </a:br>
                <a:r>
                  <a:rPr lang="nb-NO" sz="1000" dirty="0" smtClean="0">
                    <a:latin typeface="Arial" panose="020B0604020202020204" pitchFamily="34" charset="0"/>
                    <a:cs typeface="Arial" panose="020B0604020202020204" pitchFamily="34" charset="0"/>
                  </a:rPr>
                  <a:t/>
                </a:r>
                <a:br>
                  <a:rPr lang="nb-NO" sz="1000" dirty="0" smtClean="0">
                    <a:latin typeface="Arial" panose="020B0604020202020204" pitchFamily="34" charset="0"/>
                    <a:cs typeface="Arial" panose="020B0604020202020204" pitchFamily="34" charset="0"/>
                  </a:rPr>
                </a:br>
                <a:r>
                  <a:rPr lang="nb-NO" sz="1000" dirty="0" smtClean="0">
                    <a:latin typeface="Arial" panose="020B0604020202020204" pitchFamily="34" charset="0"/>
                    <a:cs typeface="Arial" panose="020B0604020202020204" pitchFamily="34" charset="0"/>
                  </a:rPr>
                  <a:t>Her er noen stikkord til motivasjon og bevisstgjøring:</a:t>
                </a:r>
                <a:br>
                  <a:rPr lang="nb-NO" sz="1000" dirty="0" smtClean="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r>
                  <a:rPr lang="nb-NO" sz="1000" i="0" dirty="0">
                    <a:latin typeface="Cambria Math"/>
                  </a:rPr>
                  <a:t>■ </a:t>
                </a:r>
                <a:r>
                  <a:rPr lang="nb-NO" sz="1000" b="1" kern="1200" dirty="0" smtClean="0">
                    <a:solidFill>
                      <a:schemeClr val="tx1"/>
                    </a:solidFill>
                    <a:latin typeface="+mn-lt"/>
                    <a:ea typeface="+mn-ea"/>
                    <a:cs typeface="+mn-cs"/>
                  </a:rPr>
                  <a:t>Kjærlighet</a:t>
                </a:r>
                <a:r>
                  <a:rPr lang="nb-NO" sz="1000" kern="1200" dirty="0" smtClean="0">
                    <a:solidFill>
                      <a:schemeClr val="tx1"/>
                    </a:solidFill>
                    <a:latin typeface="+mn-lt"/>
                    <a:ea typeface="+mn-ea"/>
                    <a:cs typeface="+mn-cs"/>
                  </a:rPr>
                  <a:t> til </a:t>
                </a:r>
                <a:r>
                  <a:rPr lang="nb-NO" sz="1000" kern="1200" dirty="0">
                    <a:solidFill>
                      <a:schemeClr val="tx1"/>
                    </a:solidFill>
                    <a:latin typeface="+mn-lt"/>
                    <a:ea typeface="+mn-ea"/>
                    <a:cs typeface="+mn-cs"/>
                  </a:rPr>
                  <a:t>Gud, </a:t>
                </a:r>
                <a:r>
                  <a:rPr lang="nb-NO" sz="1000" kern="1200" dirty="0" smtClean="0">
                    <a:solidFill>
                      <a:schemeClr val="tx1"/>
                    </a:solidFill>
                    <a:latin typeface="+mn-lt"/>
                    <a:ea typeface="+mn-ea"/>
                    <a:cs typeface="+mn-cs"/>
                  </a:rPr>
                  <a:t>til hans </a:t>
                </a:r>
                <a:r>
                  <a:rPr lang="nb-NO" sz="1000" kern="1200" dirty="0" smtClean="0">
                    <a:solidFill>
                      <a:schemeClr val="tx1"/>
                    </a:solidFill>
                    <a:latin typeface="+mn-lt"/>
                    <a:ea typeface="+mn-ea"/>
                    <a:cs typeface="+mn-cs"/>
                  </a:rPr>
                  <a:t>Ord</a:t>
                </a:r>
                <a:r>
                  <a:rPr lang="nb-NO" sz="1000" kern="1200" dirty="0">
                    <a:solidFill>
                      <a:schemeClr val="tx1"/>
                    </a:solidFill>
                    <a:latin typeface="+mn-lt"/>
                    <a:ea typeface="+mn-ea"/>
                    <a:cs typeface="+mn-cs"/>
                  </a:rPr>
                  <a:t> </a:t>
                </a:r>
                <a:r>
                  <a:rPr lang="nb-NO" sz="1000" kern="1200" dirty="0" smtClean="0">
                    <a:solidFill>
                      <a:schemeClr val="tx1"/>
                    </a:solidFill>
                    <a:latin typeface="+mn-lt"/>
                    <a:ea typeface="+mn-ea"/>
                    <a:cs typeface="+mn-cs"/>
                  </a:rPr>
                  <a:t>og </a:t>
                </a:r>
                <a:r>
                  <a:rPr lang="nb-NO" sz="1000" kern="1200" dirty="0" smtClean="0">
                    <a:solidFill>
                      <a:schemeClr val="tx1"/>
                    </a:solidFill>
                    <a:latin typeface="+mn-lt"/>
                    <a:ea typeface="+mn-ea"/>
                    <a:cs typeface="+mn-cs"/>
                  </a:rPr>
                  <a:t>til hans </a:t>
                </a:r>
                <a:r>
                  <a:rPr lang="nb-NO" sz="1000" kern="1200" dirty="0">
                    <a:solidFill>
                      <a:schemeClr val="tx1"/>
                    </a:solidFill>
                    <a:latin typeface="+mn-lt"/>
                    <a:ea typeface="+mn-ea"/>
                    <a:cs typeface="+mn-cs"/>
                  </a:rPr>
                  <a:t>skaperordninger, til </a:t>
                </a:r>
                <a:r>
                  <a:rPr lang="nb-NO" sz="1000" kern="1200" dirty="0" smtClean="0">
                    <a:solidFill>
                      <a:schemeClr val="tx1"/>
                    </a:solidFill>
                    <a:latin typeface="+mn-lt"/>
                    <a:ea typeface="+mn-ea"/>
                    <a:cs typeface="+mn-cs"/>
                  </a:rPr>
                  <a:t>barn og kommende generasjoner, </a:t>
                </a:r>
                <a:r>
                  <a:rPr lang="nb-NO" sz="1000" kern="1200" dirty="0">
                    <a:solidFill>
                      <a:schemeClr val="tx1"/>
                    </a:solidFill>
                    <a:latin typeface="+mn-lt"/>
                    <a:ea typeface="+mn-ea"/>
                    <a:cs typeface="+mn-cs"/>
                  </a:rPr>
                  <a:t>til våre </a:t>
                </a:r>
                <a:r>
                  <a:rPr lang="nb-NO" sz="1000" kern="1200" dirty="0" smtClean="0">
                    <a:solidFill>
                      <a:schemeClr val="tx1"/>
                    </a:solidFill>
                    <a:latin typeface="+mn-lt"/>
                    <a:ea typeface="+mn-ea"/>
                    <a:cs typeface="+mn-cs"/>
                  </a:rPr>
                  <a:t>medmennesker</a:t>
                </a:r>
                <a:r>
                  <a:rPr lang="nb-NO" sz="1000" kern="1200" dirty="0">
                    <a:solidFill>
                      <a:schemeClr val="tx1"/>
                    </a:solidFill>
                    <a:latin typeface="+mn-lt"/>
                    <a:ea typeface="+mn-ea"/>
                    <a:cs typeface="+mn-cs"/>
                  </a:rPr>
                  <a:t> </a:t>
                </a:r>
                <a:r>
                  <a:rPr lang="nb-NO" sz="1000" kern="1200" dirty="0" smtClean="0">
                    <a:solidFill>
                      <a:schemeClr val="tx1"/>
                    </a:solidFill>
                    <a:latin typeface="+mn-lt"/>
                    <a:ea typeface="+mn-ea"/>
                    <a:cs typeface="+mn-cs"/>
                  </a:rPr>
                  <a:t>og </a:t>
                </a:r>
                <a:r>
                  <a:rPr lang="nb-NO" sz="1000" kern="1200" dirty="0">
                    <a:solidFill>
                      <a:schemeClr val="tx1"/>
                    </a:solidFill>
                    <a:latin typeface="+mn-lt"/>
                    <a:ea typeface="+mn-ea"/>
                    <a:cs typeface="+mn-cs"/>
                  </a:rPr>
                  <a:t>til </a:t>
                </a:r>
                <a:r>
                  <a:rPr lang="nb-NO" sz="1000" kern="1200" dirty="0" smtClean="0">
                    <a:solidFill>
                      <a:schemeClr val="tx1"/>
                    </a:solidFill>
                    <a:latin typeface="+mn-lt"/>
                    <a:ea typeface="+mn-ea"/>
                    <a:cs typeface="+mn-cs"/>
                  </a:rPr>
                  <a:t>samfunnet. Som kristne er vi </a:t>
                </a:r>
                <a:r>
                  <a:rPr lang="nb-NO" sz="1000" dirty="0" smtClean="0">
                    <a:latin typeface="Arial" panose="020B0604020202020204" pitchFamily="34" charset="0"/>
                    <a:cs typeface="Arial" panose="020B0604020202020204" pitchFamily="34" charset="0"/>
                  </a:rPr>
                  <a:t>overbevist </a:t>
                </a:r>
                <a:r>
                  <a:rPr lang="nb-NO" sz="1000" dirty="0">
                    <a:latin typeface="Arial" panose="020B0604020202020204" pitchFamily="34" charset="0"/>
                    <a:cs typeface="Arial" panose="020B0604020202020204" pitchFamily="34" charset="0"/>
                  </a:rPr>
                  <a:t>om at Gud vil alle menneskers beste</a:t>
                </a:r>
                <a:r>
                  <a:rPr lang="nb-NO" sz="1000" dirty="0" smtClean="0">
                    <a:latin typeface="Arial" panose="020B0604020202020204" pitchFamily="34" charset="0"/>
                    <a:cs typeface="Arial" panose="020B0604020202020204" pitchFamily="34" charset="0"/>
                  </a:rPr>
                  <a:t>. </a:t>
                </a:r>
                <a:r>
                  <a:rPr lang="nb-NO" sz="1000" dirty="0" smtClean="0">
                    <a:latin typeface="Arial" panose="020B0604020202020204" pitchFamily="34" charset="0"/>
                    <a:cs typeface="Arial" panose="020B0604020202020204" pitchFamily="34" charset="0"/>
                  </a:rPr>
                  <a:t>Hans vilje er</a:t>
                </a:r>
                <a:r>
                  <a:rPr lang="nb-NO" sz="1000" baseline="0" dirty="0" smtClean="0">
                    <a:latin typeface="Arial" panose="020B0604020202020204" pitchFamily="34" charset="0"/>
                    <a:cs typeface="Arial" panose="020B0604020202020204" pitchFamily="34" charset="0"/>
                  </a:rPr>
                  <a:t> god -- for oss og for alle mennesker! </a:t>
                </a:r>
                <a:r>
                  <a:rPr lang="nb-NO" sz="1000" kern="1200" dirty="0" smtClean="0">
                    <a:solidFill>
                      <a:schemeClr val="tx1"/>
                    </a:solidFill>
                    <a:latin typeface="+mn-lt"/>
                    <a:ea typeface="+mn-ea"/>
                    <a:cs typeface="+mn-cs"/>
                  </a:rPr>
                  <a:t>Vi </a:t>
                </a:r>
                <a:r>
                  <a:rPr lang="nb-NO" sz="1000" kern="1200" dirty="0">
                    <a:solidFill>
                      <a:schemeClr val="tx1"/>
                    </a:solidFill>
                    <a:latin typeface="+mn-lt"/>
                    <a:ea typeface="+mn-ea"/>
                    <a:cs typeface="+mn-cs"/>
                  </a:rPr>
                  <a:t>ønsker at </a:t>
                </a:r>
                <a:r>
                  <a:rPr lang="nb-NO" sz="1000" kern="1200" dirty="0" smtClean="0">
                    <a:solidFill>
                      <a:schemeClr val="tx1"/>
                    </a:solidFill>
                    <a:latin typeface="+mn-lt"/>
                    <a:ea typeface="+mn-ea"/>
                    <a:cs typeface="+mn-cs"/>
                  </a:rPr>
                  <a:t>engasjementet </a:t>
                </a:r>
                <a:r>
                  <a:rPr lang="nb-NO" sz="1000" kern="1200" dirty="0">
                    <a:solidFill>
                      <a:schemeClr val="tx1"/>
                    </a:solidFill>
                    <a:latin typeface="+mn-lt"/>
                    <a:ea typeface="+mn-ea"/>
                    <a:cs typeface="+mn-cs"/>
                  </a:rPr>
                  <a:t>vårt skal være preget av Guds kjærlighet som er utøst i våre hjerter </a:t>
                </a:r>
                <a:r>
                  <a:rPr lang="nb-NO" sz="1000" kern="1200" dirty="0" smtClean="0">
                    <a:solidFill>
                      <a:schemeClr val="tx1"/>
                    </a:solidFill>
                    <a:latin typeface="+mn-lt"/>
                    <a:ea typeface="+mn-ea"/>
                    <a:cs typeface="+mn-cs"/>
                  </a:rPr>
                  <a:t>(Rom 5,5) – også i </a:t>
                </a:r>
                <a:r>
                  <a:rPr lang="nb-NO" sz="1000" kern="1200" dirty="0">
                    <a:solidFill>
                      <a:schemeClr val="tx1"/>
                    </a:solidFill>
                    <a:latin typeface="+mn-lt"/>
                    <a:ea typeface="+mn-ea"/>
                    <a:cs typeface="+mn-cs"/>
                  </a:rPr>
                  <a:t>møte med </a:t>
                </a:r>
                <a:r>
                  <a:rPr lang="nb-NO" sz="1000" kern="1200" dirty="0" smtClean="0">
                    <a:solidFill>
                      <a:schemeClr val="tx1"/>
                    </a:solidFill>
                    <a:latin typeface="+mn-lt"/>
                    <a:ea typeface="+mn-ea"/>
                    <a:cs typeface="+mn-cs"/>
                  </a:rPr>
                  <a:t>dem som </a:t>
                </a:r>
                <a:r>
                  <a:rPr lang="nb-NO" sz="1000" kern="1200" dirty="0">
                    <a:solidFill>
                      <a:schemeClr val="tx1"/>
                    </a:solidFill>
                    <a:latin typeface="+mn-lt"/>
                    <a:ea typeface="+mn-ea"/>
                    <a:cs typeface="+mn-cs"/>
                  </a:rPr>
                  <a:t>er uenige med </a:t>
                </a:r>
                <a:r>
                  <a:rPr lang="nb-NO" sz="1000" kern="1200" dirty="0" smtClean="0">
                    <a:solidFill>
                      <a:schemeClr val="tx1"/>
                    </a:solidFill>
                    <a:latin typeface="+mn-lt"/>
                    <a:ea typeface="+mn-ea"/>
                    <a:cs typeface="+mn-cs"/>
                  </a:rPr>
                  <a:t>oss,</a:t>
                </a:r>
                <a:r>
                  <a:rPr lang="nb-NO" sz="1000" kern="1200" baseline="0" dirty="0" smtClean="0">
                    <a:solidFill>
                      <a:schemeClr val="tx1"/>
                    </a:solidFill>
                    <a:latin typeface="+mn-lt"/>
                    <a:ea typeface="+mn-ea"/>
                    <a:cs typeface="+mn-cs"/>
                  </a:rPr>
                  <a:t> og som kanskje lever på tvers av det vi mener er Guds vilje. Målet vårt: Å være «tro mot sannheten i kjærlighet» (Ef 4,15).</a:t>
                </a:r>
                <a:r>
                  <a:rPr lang="nb-NO" sz="1000" kern="1200" dirty="0">
                    <a:solidFill>
                      <a:schemeClr val="tx1"/>
                    </a:solidFill>
                    <a:latin typeface="+mn-lt"/>
                    <a:ea typeface="+mn-ea"/>
                    <a:cs typeface="+mn-cs"/>
                  </a:rPr>
                  <a:t/>
                </a:r>
                <a:br>
                  <a:rPr lang="nb-NO" sz="1000" kern="1200" dirty="0">
                    <a:solidFill>
                      <a:schemeClr val="tx1"/>
                    </a:solidFill>
                    <a:latin typeface="+mn-lt"/>
                    <a:ea typeface="+mn-ea"/>
                    <a:cs typeface="+mn-cs"/>
                  </a:rPr>
                </a:br>
                <a:r>
                  <a:rPr lang="nb-NO" sz="1000" i="0" dirty="0">
                    <a:latin typeface="Cambria Math"/>
                  </a:rPr>
                  <a:t>■</a:t>
                </a:r>
                <a:r>
                  <a:rPr lang="nb-NO" sz="1000" dirty="0"/>
                  <a:t> </a:t>
                </a:r>
                <a:r>
                  <a:rPr lang="nb-NO" sz="1000" b="1" kern="1200" dirty="0" smtClean="0">
                    <a:solidFill>
                      <a:schemeClr val="tx1"/>
                    </a:solidFill>
                    <a:latin typeface="+mn-lt"/>
                    <a:ea typeface="+mn-ea"/>
                    <a:cs typeface="+mn-cs"/>
                  </a:rPr>
                  <a:t>Kallet</a:t>
                </a:r>
                <a:r>
                  <a:rPr lang="nb-NO" sz="1000" kern="1200" dirty="0" smtClean="0">
                    <a:solidFill>
                      <a:schemeClr val="tx1"/>
                    </a:solidFill>
                    <a:latin typeface="+mn-lt"/>
                    <a:ea typeface="+mn-ea"/>
                    <a:cs typeface="+mn-cs"/>
                  </a:rPr>
                  <a:t> fra </a:t>
                </a:r>
                <a:r>
                  <a:rPr lang="nb-NO" sz="1000" kern="1200" dirty="0">
                    <a:solidFill>
                      <a:schemeClr val="tx1"/>
                    </a:solidFill>
                    <a:latin typeface="+mn-lt"/>
                    <a:ea typeface="+mn-ea"/>
                    <a:cs typeface="+mn-cs"/>
                  </a:rPr>
                  <a:t>Herren til å </a:t>
                </a:r>
                <a:r>
                  <a:rPr lang="nb-NO" sz="1000" kern="1200" dirty="0" smtClean="0">
                    <a:solidFill>
                      <a:schemeClr val="tx1"/>
                    </a:solidFill>
                    <a:latin typeface="+mn-lt"/>
                    <a:ea typeface="+mn-ea"/>
                    <a:cs typeface="+mn-cs"/>
                  </a:rPr>
                  <a:t>stole på,</a:t>
                </a:r>
                <a:r>
                  <a:rPr lang="nb-NO" sz="1000" kern="1200" baseline="0" dirty="0" smtClean="0">
                    <a:solidFill>
                      <a:schemeClr val="tx1"/>
                    </a:solidFill>
                    <a:latin typeface="+mn-lt"/>
                    <a:ea typeface="+mn-ea"/>
                    <a:cs typeface="+mn-cs"/>
                  </a:rPr>
                  <a:t> </a:t>
                </a:r>
                <a:r>
                  <a:rPr lang="nb-NO" sz="1000" kern="1200" dirty="0" smtClean="0">
                    <a:solidFill>
                      <a:schemeClr val="tx1"/>
                    </a:solidFill>
                    <a:latin typeface="+mn-lt"/>
                    <a:ea typeface="+mn-ea"/>
                    <a:cs typeface="+mn-cs"/>
                  </a:rPr>
                  <a:t>vitne </a:t>
                </a:r>
                <a:r>
                  <a:rPr lang="nb-NO" sz="1000" kern="1200" dirty="0" smtClean="0">
                    <a:solidFill>
                      <a:schemeClr val="tx1"/>
                    </a:solidFill>
                    <a:latin typeface="+mn-lt"/>
                    <a:ea typeface="+mn-ea"/>
                    <a:cs typeface="+mn-cs"/>
                  </a:rPr>
                  <a:t>om, forsvare </a:t>
                </a:r>
                <a:r>
                  <a:rPr lang="nb-NO" sz="1000" kern="1200" dirty="0">
                    <a:solidFill>
                      <a:schemeClr val="tx1"/>
                    </a:solidFill>
                    <a:latin typeface="+mn-lt"/>
                    <a:ea typeface="+mn-ea"/>
                    <a:cs typeface="+mn-cs"/>
                  </a:rPr>
                  <a:t>og leve ut hans </a:t>
                </a:r>
                <a:r>
                  <a:rPr lang="nb-NO" sz="1000" kern="1200" dirty="0" smtClean="0">
                    <a:solidFill>
                      <a:schemeClr val="tx1"/>
                    </a:solidFill>
                    <a:latin typeface="+mn-lt"/>
                    <a:ea typeface="+mn-ea"/>
                    <a:cs typeface="+mn-cs"/>
                  </a:rPr>
                  <a:t>gode vilje. «Følg meg!» sier Jesus. Det gjelder på alle områder av livet.</a:t>
                </a:r>
                <a:r>
                  <a:rPr lang="nb-NO" sz="1000" kern="1200" dirty="0">
                    <a:solidFill>
                      <a:schemeClr val="tx1"/>
                    </a:solidFill>
                    <a:latin typeface="+mn-lt"/>
                    <a:ea typeface="+mn-ea"/>
                    <a:cs typeface="+mn-cs"/>
                  </a:rPr>
                  <a:t/>
                </a:r>
                <a:br>
                  <a:rPr lang="nb-NO" sz="1000" kern="1200" dirty="0">
                    <a:solidFill>
                      <a:schemeClr val="tx1"/>
                    </a:solidFill>
                    <a:latin typeface="+mn-lt"/>
                    <a:ea typeface="+mn-ea"/>
                    <a:cs typeface="+mn-cs"/>
                  </a:rPr>
                </a:br>
                <a:r>
                  <a:rPr lang="nb-NO" sz="1000" i="0" dirty="0">
                    <a:latin typeface="Cambria Math"/>
                  </a:rPr>
                  <a:t>■</a:t>
                </a:r>
                <a:r>
                  <a:rPr lang="nb-NO" sz="1000" dirty="0"/>
                  <a:t> </a:t>
                </a:r>
                <a:r>
                  <a:rPr lang="nb-NO" sz="1000" b="1" kern="1200" dirty="0" smtClean="0">
                    <a:solidFill>
                      <a:schemeClr val="tx1"/>
                    </a:solidFill>
                    <a:latin typeface="+mn-lt"/>
                    <a:ea typeface="+mn-ea"/>
                    <a:cs typeface="+mn-cs"/>
                  </a:rPr>
                  <a:t>Konsekvensene.</a:t>
                </a:r>
                <a:r>
                  <a:rPr lang="nb-NO" sz="1000" kern="1200" dirty="0" smtClean="0">
                    <a:solidFill>
                      <a:schemeClr val="tx1"/>
                    </a:solidFill>
                    <a:latin typeface="+mn-lt"/>
                    <a:ea typeface="+mn-ea"/>
                    <a:cs typeface="+mn-cs"/>
                  </a:rPr>
                  <a:t> Vi innser at de negative ringvirkningene av å oppløse Guds bud og skaperordninger vil bli omfattende på mange plan i samfunnet. Vi avviser overfladiskhet og bagatellisering</a:t>
                </a:r>
                <a:r>
                  <a:rPr lang="nb-NO" sz="10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nb-NO" sz="1000" i="0" dirty="0" smtClean="0">
                    <a:latin typeface="Cambria Math"/>
                  </a:rPr>
                  <a:t>■</a:t>
                </a:r>
                <a:r>
                  <a:rPr lang="nb-NO" sz="1000" dirty="0">
                    <a:latin typeface="Arial" panose="020B0604020202020204" pitchFamily="34" charset="0"/>
                    <a:cs typeface="Arial" panose="020B0604020202020204" pitchFamily="34" charset="0"/>
                  </a:rPr>
                  <a:t> </a:t>
                </a:r>
                <a:r>
                  <a:rPr lang="nb-NO" sz="1000" b="1" dirty="0">
                    <a:latin typeface="Arial" panose="020B0604020202020204" pitchFamily="34" charset="0"/>
                    <a:cs typeface="Arial" panose="020B0604020202020204" pitchFamily="34" charset="0"/>
                  </a:rPr>
                  <a:t>Kunnskap </a:t>
                </a:r>
                <a:r>
                  <a:rPr lang="nb-NO" sz="1000" dirty="0">
                    <a:latin typeface="Arial" panose="020B0604020202020204" pitchFamily="34" charset="0"/>
                    <a:cs typeface="Arial" panose="020B0604020202020204" pitchFamily="34" charset="0"/>
                  </a:rPr>
                  <a:t>gjør oss trygge på det vi tror på. </a:t>
                </a:r>
                <a:r>
                  <a:rPr lang="nb-NO" sz="1000" dirty="0" smtClean="0">
                    <a:latin typeface="Arial" panose="020B0604020202020204" pitchFamily="34" charset="0"/>
                    <a:cs typeface="Arial" panose="020B0604020202020204" pitchFamily="34" charset="0"/>
                  </a:rPr>
                  <a:t>Den gir </a:t>
                </a:r>
                <a:r>
                  <a:rPr lang="nb-NO" sz="1000" dirty="0">
                    <a:latin typeface="Arial" panose="020B0604020202020204" pitchFamily="34" charset="0"/>
                    <a:cs typeface="Arial" panose="020B0604020202020204" pitchFamily="34" charset="0"/>
                  </a:rPr>
                  <a:t>oss frimodighet når vi forklarer og forsvarer vår overbevisning. Kunnskap er avgjørende for å kunne avsløre uholdbar retorikk og skjult manipulering, halvsannheter og hersketeknikker.</a:t>
                </a:r>
                <a:br>
                  <a:rPr lang="nb-NO" sz="1000" dirty="0">
                    <a:latin typeface="Arial" panose="020B0604020202020204" pitchFamily="34" charset="0"/>
                    <a:cs typeface="Arial" panose="020B0604020202020204" pitchFamily="34" charset="0"/>
                  </a:rPr>
                </a:br>
                <a:r>
                  <a:rPr lang="nb-NO" sz="1000" i="0" dirty="0">
                    <a:latin typeface="Cambria Math"/>
                  </a:rPr>
                  <a:t>■</a:t>
                </a:r>
                <a:r>
                  <a:rPr lang="nb-NO" sz="1000" dirty="0">
                    <a:latin typeface="Arial" panose="020B0604020202020204" pitchFamily="34" charset="0"/>
                    <a:cs typeface="Arial" panose="020B0604020202020204" pitchFamily="34" charset="0"/>
                  </a:rPr>
                  <a:t> </a:t>
                </a:r>
                <a:r>
                  <a:rPr lang="nb-NO" sz="1000" b="1" dirty="0" smtClean="0">
                    <a:latin typeface="Arial" panose="020B0604020202020204" pitchFamily="34" charset="0"/>
                    <a:cs typeface="Arial" panose="020B0604020202020204" pitchFamily="34" charset="0"/>
                  </a:rPr>
                  <a:t>Kampen.</a:t>
                </a:r>
                <a:r>
                  <a:rPr lang="nb-NO" sz="1000" dirty="0" smtClean="0">
                    <a:latin typeface="Arial" panose="020B0604020202020204" pitchFamily="34" charset="0"/>
                    <a:cs typeface="Arial" panose="020B0604020202020204" pitchFamily="34" charset="0"/>
                  </a:rPr>
                  <a:t> </a:t>
                </a:r>
                <a:r>
                  <a:rPr lang="nb-NO" sz="1000" dirty="0">
                    <a:latin typeface="Arial" panose="020B0604020202020204" pitchFamily="34" charset="0"/>
                    <a:cs typeface="Arial" panose="020B0604020202020204" pitchFamily="34" charset="0"/>
                  </a:rPr>
                  <a:t>Vi tar på alvor at samlivsdebatten i kirke og samfunn er åndskamp på høyt nivå, der Guds gode vilje blir angrepet og forvrengt. For kristne dreier det seg om forsvar, ikke angrep. Vi kan ikke trekke oss tilbake eller tilpasse oss ideologier og trender som angriper og undergraver Guds gode plan for ekteskapet, familien og barnet. Vi ønsker å være «tro mot sannheten i kjærlighet» (Ef 4,15) og å «ta til fange hver tanke under lydighet mot Kristus» (2 Kor 10,4-5).</a:t>
                </a:r>
                <a:br>
                  <a:rPr lang="nb-NO" sz="1000" dirty="0">
                    <a:latin typeface="Arial" panose="020B0604020202020204" pitchFamily="34" charset="0"/>
                    <a:cs typeface="Arial" panose="020B0604020202020204" pitchFamily="34" charset="0"/>
                  </a:rPr>
                </a:br>
                <a:r>
                  <a:rPr lang="nb-NO" sz="1000" i="0" dirty="0">
                    <a:latin typeface="Cambria Math"/>
                  </a:rPr>
                  <a:t>■</a:t>
                </a:r>
                <a:r>
                  <a:rPr lang="nb-NO" sz="1000" dirty="0">
                    <a:latin typeface="Arial" panose="020B0604020202020204" pitchFamily="34" charset="0"/>
                    <a:cs typeface="Arial" panose="020B0604020202020204" pitchFamily="34" charset="0"/>
                  </a:rPr>
                  <a:t> </a:t>
                </a:r>
                <a:r>
                  <a:rPr lang="nb-NO" sz="1000" b="1" dirty="0" smtClean="0">
                    <a:latin typeface="Arial" panose="020B0604020202020204" pitchFamily="34" charset="0"/>
                    <a:cs typeface="Arial" panose="020B0604020202020204" pitchFamily="34" charset="0"/>
                  </a:rPr>
                  <a:t>Kraften</a:t>
                </a:r>
                <a:r>
                  <a:rPr lang="nb-NO" sz="1000" b="1" dirty="0">
                    <a:latin typeface="Arial" panose="020B0604020202020204" pitchFamily="34" charset="0"/>
                    <a:cs typeface="Arial" panose="020B0604020202020204" pitchFamily="34" charset="0"/>
                  </a:rPr>
                  <a:t>.</a:t>
                </a:r>
                <a:r>
                  <a:rPr lang="nb-NO" sz="1000" dirty="0" smtClean="0">
                    <a:latin typeface="Arial" panose="020B0604020202020204" pitchFamily="34" charset="0"/>
                    <a:cs typeface="Arial" panose="020B0604020202020204" pitchFamily="34" charset="0"/>
                  </a:rPr>
                  <a:t> </a:t>
                </a:r>
                <a:r>
                  <a:rPr lang="nb-NO" sz="1000" dirty="0">
                    <a:latin typeface="Arial" panose="020B0604020202020204" pitchFamily="34" charset="0"/>
                    <a:cs typeface="Arial" panose="020B0604020202020204" pitchFamily="34" charset="0"/>
                  </a:rPr>
                  <a:t>Vi regner med Guds kraft når vi går på hans ord og løfte, og når vi </a:t>
                </a:r>
                <a:r>
                  <a:rPr lang="nb-NO" sz="1000" dirty="0" smtClean="0">
                    <a:latin typeface="Arial" panose="020B0604020202020204" pitchFamily="34" charset="0"/>
                    <a:cs typeface="Arial" panose="020B0604020202020204" pitchFamily="34" charset="0"/>
                  </a:rPr>
                  <a:t>eventuelt må </a:t>
                </a:r>
                <a:r>
                  <a:rPr lang="nb-NO" sz="1000" dirty="0">
                    <a:latin typeface="Arial" panose="020B0604020202020204" pitchFamily="34" charset="0"/>
                    <a:cs typeface="Arial" panose="020B0604020202020204" pitchFamily="34" charset="0"/>
                  </a:rPr>
                  <a:t>betale en pris fordi vi er forpliktet på hans ord. Vi vet også at vi trenger hverandre – både i støtte og i forbønn</a:t>
                </a:r>
                <a:r>
                  <a:rPr lang="nb-NO" sz="1000" dirty="0" smtClean="0">
                    <a:latin typeface="Arial" panose="020B0604020202020204" pitchFamily="34" charset="0"/>
                    <a:cs typeface="Arial" panose="020B0604020202020204" pitchFamily="34" charset="0"/>
                  </a:rPr>
                  <a:t>. «Kraft» =</a:t>
                </a:r>
                <a:r>
                  <a:rPr lang="nb-NO" sz="1000" baseline="0" dirty="0" smtClean="0">
                    <a:latin typeface="Arial" panose="020B0604020202020204" pitchFamily="34" charset="0"/>
                    <a:cs typeface="Arial" panose="020B0604020202020204" pitchFamily="34" charset="0"/>
                  </a:rPr>
                  <a:t> «</a:t>
                </a:r>
                <a:r>
                  <a:rPr lang="nb-NO" sz="1000" baseline="0" dirty="0" err="1" smtClean="0">
                    <a:latin typeface="Arial" panose="020B0604020202020204" pitchFamily="34" charset="0"/>
                    <a:cs typeface="Arial" panose="020B0604020202020204" pitchFamily="34" charset="0"/>
                  </a:rPr>
                  <a:t>dynamis</a:t>
                </a:r>
                <a:r>
                  <a:rPr lang="nb-NO" sz="1000" baseline="0" dirty="0" smtClean="0">
                    <a:latin typeface="Arial" panose="020B0604020202020204" pitchFamily="34" charset="0"/>
                    <a:cs typeface="Arial" panose="020B0604020202020204" pitchFamily="34" charset="0"/>
                  </a:rPr>
                  <a:t>» på gresk. Dynamitt, dynamisk, dynamo. En dynamo illustrerer at vi får kraft når vi kommer i bevegelse, går i tro, ut av komfortsonen, i lydighet mot Guds ord. (</a:t>
                </a:r>
                <a:r>
                  <a:rPr lang="nb-NO" sz="1000" baseline="0" dirty="0" err="1" smtClean="0">
                    <a:latin typeface="Arial" panose="020B0604020202020204" pitchFamily="34" charset="0"/>
                    <a:cs typeface="Arial" panose="020B0604020202020204" pitchFamily="34" charset="0"/>
                  </a:rPr>
                  <a:t>Jfr</a:t>
                </a:r>
                <a:r>
                  <a:rPr lang="nb-NO" sz="1000" baseline="0" dirty="0" smtClean="0">
                    <a:latin typeface="Arial" panose="020B0604020202020204" pitchFamily="34" charset="0"/>
                    <a:cs typeface="Arial" panose="020B0604020202020204" pitchFamily="34" charset="0"/>
                  </a:rPr>
                  <a:t> </a:t>
                </a:r>
                <a:r>
                  <a:rPr lang="nb-NO" sz="1000" baseline="0" dirty="0" err="1" smtClean="0">
                    <a:latin typeface="Arial" panose="020B0604020202020204" pitchFamily="34" charset="0"/>
                    <a:cs typeface="Arial" panose="020B0604020202020204" pitchFamily="34" charset="0"/>
                  </a:rPr>
                  <a:t>Apgj</a:t>
                </a:r>
                <a:r>
                  <a:rPr lang="nb-NO" sz="1000" baseline="0" dirty="0" smtClean="0">
                    <a:latin typeface="Arial" panose="020B0604020202020204" pitchFamily="34" charset="0"/>
                    <a:cs typeface="Arial" panose="020B0604020202020204" pitchFamily="34" charset="0"/>
                  </a:rPr>
                  <a:t> 1,8) </a:t>
                </a:r>
                <a:endParaRPr lang="nb-NO" dirty="0"/>
              </a:p>
            </p:txBody>
          </p:sp>
        </mc:Fallback>
      </mc:AlternateContent>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12</a:t>
            </a:fld>
            <a:endParaRPr lang="nb-NO"/>
          </a:p>
        </p:txBody>
      </p:sp>
      <p:sp>
        <p:nvSpPr>
          <p:cNvPr id="6" name="Plassholder for dato 5"/>
          <p:cNvSpPr>
            <a:spLocks noGrp="1"/>
          </p:cNvSpPr>
          <p:nvPr>
            <p:ph type="dt" idx="12"/>
          </p:nvPr>
        </p:nvSpPr>
        <p:spPr/>
        <p:txBody>
          <a:bodyPr/>
          <a:lstStyle/>
          <a:p>
            <a:fld id="{47A9EAAD-0DAE-4467-B3AA-724AE44558EF}"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419515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Henvisninger og linker i denne PowerPoint-presentasjonen</a:t>
            </a:r>
            <a:endParaRPr lang="nb-NO" dirty="0"/>
          </a:p>
          <a:p>
            <a:r>
              <a:rPr lang="nb-NO" dirty="0"/>
              <a:t> </a:t>
            </a:r>
          </a:p>
          <a:p>
            <a:r>
              <a:rPr lang="nb-NO" dirty="0">
                <a:sym typeface="Wingdings 2"/>
              </a:rPr>
              <a:t></a:t>
            </a:r>
            <a:r>
              <a:rPr lang="nb-NO" dirty="0"/>
              <a:t> </a:t>
            </a:r>
            <a:r>
              <a:rPr lang="nb-NO" u="sng" dirty="0">
                <a:hlinkClick r:id="rId3"/>
              </a:rPr>
              <a:t>Artikkelen</a:t>
            </a:r>
            <a:r>
              <a:rPr lang="nb-NO" dirty="0"/>
              <a:t> av Thomas </a:t>
            </a:r>
            <a:r>
              <a:rPr lang="nb-NO" dirty="0" err="1"/>
              <a:t>Bjerkholt</a:t>
            </a:r>
            <a:r>
              <a:rPr lang="nb-NO" dirty="0"/>
              <a:t>. </a:t>
            </a:r>
          </a:p>
          <a:p>
            <a:r>
              <a:rPr lang="nb-NO" dirty="0"/>
              <a:t> </a:t>
            </a:r>
          </a:p>
          <a:p>
            <a:r>
              <a:rPr lang="nb-NO" dirty="0">
                <a:sym typeface="Wingdings 2"/>
              </a:rPr>
              <a:t></a:t>
            </a:r>
            <a:r>
              <a:rPr lang="nb-NO" dirty="0"/>
              <a:t> </a:t>
            </a:r>
            <a:r>
              <a:rPr lang="nb-NO" b="1" dirty="0"/>
              <a:t>BRUD OG BRUDGOM</a:t>
            </a:r>
            <a:r>
              <a:rPr lang="nb-NO" dirty="0"/>
              <a:t>: Det ligger et PowerPoint-lysbilde med en oversikt over bibelsteder der Israel og menigheten er brud, og Gud eller Kristus er brudgom i menyen </a:t>
            </a:r>
            <a:r>
              <a:rPr lang="nb-NO" i="1" u="sng" dirty="0">
                <a:hlinkClick r:id="rId4"/>
              </a:rPr>
              <a:t>Ekstra PowerPoint-lysbilder</a:t>
            </a:r>
            <a:r>
              <a:rPr lang="nb-NO" dirty="0"/>
              <a:t> i hovedmenyen </a:t>
            </a:r>
            <a:r>
              <a:rPr lang="nb-NO" i="1" dirty="0"/>
              <a:t>Ressursbank</a:t>
            </a:r>
            <a:r>
              <a:rPr lang="nb-NO" dirty="0"/>
              <a:t> på </a:t>
            </a:r>
            <a:r>
              <a:rPr lang="nb-NO" u="sng" dirty="0">
                <a:hlinkClick r:id="rId5"/>
              </a:rPr>
              <a:t>www.Samlivsbanken.no</a:t>
            </a:r>
            <a:r>
              <a:rPr lang="nb-NO" dirty="0"/>
              <a:t>. Lysbildet har tittelen «</a:t>
            </a:r>
            <a:r>
              <a:rPr lang="nb-NO" i="1" dirty="0"/>
              <a:t>Han er min brudgom, jeg er hans brud</a:t>
            </a:r>
            <a:r>
              <a:rPr lang="nb-NO" dirty="0"/>
              <a:t>».</a:t>
            </a:r>
          </a:p>
          <a:p>
            <a:r>
              <a:rPr lang="nb-NO" dirty="0"/>
              <a:t> </a:t>
            </a:r>
          </a:p>
          <a:p>
            <a:r>
              <a:rPr lang="nb-NO" dirty="0">
                <a:sym typeface="Wingdings 2"/>
              </a:rPr>
              <a:t></a:t>
            </a:r>
            <a:r>
              <a:rPr lang="nb-NO" dirty="0"/>
              <a:t> Tema-arket </a:t>
            </a:r>
            <a:r>
              <a:rPr lang="nb-NO" i="1" u="sng" dirty="0">
                <a:hlinkClick r:id="rId6"/>
              </a:rPr>
              <a:t>Ingen tvil om hva Jesus mente …</a:t>
            </a:r>
            <a:endParaRPr lang="nb-NO" dirty="0"/>
          </a:p>
          <a:p>
            <a:r>
              <a:rPr lang="nb-NO" dirty="0"/>
              <a:t> </a:t>
            </a:r>
          </a:p>
          <a:p>
            <a:r>
              <a:rPr lang="nb-NO" dirty="0">
                <a:sym typeface="Wingdings 2"/>
              </a:rPr>
              <a:t></a:t>
            </a:r>
            <a:r>
              <a:rPr lang="nb-NO" dirty="0"/>
              <a:t> a) Bladet «</a:t>
            </a:r>
            <a:r>
              <a:rPr lang="nb-NO" u="sng" dirty="0">
                <a:hlinkClick r:id="rId7"/>
              </a:rPr>
              <a:t>Homofili og kristen tro</a:t>
            </a:r>
            <a:r>
              <a:rPr lang="nb-NO" dirty="0"/>
              <a:t>» ligger som et PDF-dokument på </a:t>
            </a:r>
            <a:r>
              <a:rPr lang="nb-NO" u="sng" dirty="0">
                <a:hlinkClick r:id="rId7"/>
              </a:rPr>
              <a:t>www.homofili.com</a:t>
            </a:r>
            <a:r>
              <a:rPr lang="nb-NO" dirty="0"/>
              <a:t>. Selv om bladet ikke er nytt, er mye av innholdet like aktuelt i dag. Artikkelen om bibelavsnittene står på side 8-9.</a:t>
            </a:r>
          </a:p>
          <a:p>
            <a:r>
              <a:rPr lang="nb-NO" dirty="0"/>
              <a:t> </a:t>
            </a:r>
          </a:p>
          <a:p>
            <a:r>
              <a:rPr lang="nb-NO" dirty="0"/>
              <a:t>b) De to grundige og viktige artiklene av Bjørn Helge </a:t>
            </a:r>
            <a:r>
              <a:rPr lang="nb-NO" dirty="0" err="1"/>
              <a:t>Sandvei</a:t>
            </a:r>
            <a:r>
              <a:rPr lang="nb-NO" dirty="0"/>
              <a:t> kan leses her: </a:t>
            </a:r>
            <a:r>
              <a:rPr lang="nb-NO" u="sng" dirty="0">
                <a:hlinkClick r:id="rId8"/>
              </a:rPr>
              <a:t>Artikkel 1</a:t>
            </a:r>
            <a:r>
              <a:rPr lang="nb-NO" dirty="0"/>
              <a:t> og </a:t>
            </a:r>
            <a:r>
              <a:rPr lang="nb-NO" u="sng" dirty="0">
                <a:hlinkClick r:id="rId9"/>
              </a:rPr>
              <a:t>Artikkel 2</a:t>
            </a:r>
            <a:r>
              <a:rPr lang="nb-NO" dirty="0"/>
              <a:t>. </a:t>
            </a:r>
            <a:r>
              <a:rPr lang="nb-NO" dirty="0" err="1"/>
              <a:t>Sandvei</a:t>
            </a:r>
            <a:r>
              <a:rPr lang="nb-NO" dirty="0"/>
              <a:t> var I flere tiår lærer i gresk språk og kultur på Menighetsfakultetet, og han er åpen med at han selv lever med homofile følelser.</a:t>
            </a:r>
            <a:br>
              <a:rPr lang="nb-NO" dirty="0"/>
            </a:br>
            <a:endParaRPr lang="nb-NO" dirty="0"/>
          </a:p>
          <a:p>
            <a:r>
              <a:rPr lang="nb-NO" dirty="0">
                <a:sym typeface="Wingdings 2"/>
              </a:rPr>
              <a:t></a:t>
            </a:r>
            <a:r>
              <a:rPr lang="nb-NO" dirty="0"/>
              <a:t> En tankevekkende </a:t>
            </a:r>
            <a:r>
              <a:rPr lang="nb-NO" u="sng" dirty="0">
                <a:hlinkClick r:id="rId10"/>
              </a:rPr>
              <a:t>lederartikkel i Dagen</a:t>
            </a:r>
            <a:r>
              <a:rPr lang="nb-NO" dirty="0"/>
              <a:t> sier noe om denne tematikken.  </a:t>
            </a:r>
          </a:p>
          <a:p>
            <a:pPr marL="90132"/>
            <a:endParaRPr lang="nb-NO" dirty="0"/>
          </a:p>
        </p:txBody>
      </p:sp>
      <p:sp>
        <p:nvSpPr>
          <p:cNvPr id="4" name="Plassholder for topptekst 3"/>
          <p:cNvSpPr>
            <a:spLocks noGrp="1"/>
          </p:cNvSpPr>
          <p:nvPr>
            <p:ph type="hdr" sz="quarter"/>
          </p:nvPr>
        </p:nvSpPr>
        <p:spPr/>
        <p:txBody>
          <a:bodyPr/>
          <a:lstStyle/>
          <a:p>
            <a:r>
              <a:rPr lang="nb-NO"/>
              <a:t>SAMLIVSREVOLUSJON - Tro, kjønn og samlivsetikk</a:t>
            </a:r>
          </a:p>
        </p:txBody>
      </p:sp>
      <p:sp>
        <p:nvSpPr>
          <p:cNvPr id="5" name="Plassholder for bunntekst 4"/>
          <p:cNvSpPr>
            <a:spLocks noGrp="1"/>
          </p:cNvSpPr>
          <p:nvPr>
            <p:ph type="ftr" sz="quarter" idx="4"/>
          </p:nvPr>
        </p:nvSpPr>
        <p:spPr/>
        <p:txBody>
          <a:bodyPr/>
          <a:lstStyle/>
          <a:p>
            <a:endParaRPr lang="nb-NO"/>
          </a:p>
        </p:txBody>
      </p:sp>
      <p:sp>
        <p:nvSpPr>
          <p:cNvPr id="6" name="Plassholder for lysbildenummer 5"/>
          <p:cNvSpPr>
            <a:spLocks noGrp="1"/>
          </p:cNvSpPr>
          <p:nvPr>
            <p:ph type="sldNum" sz="quarter" idx="5"/>
          </p:nvPr>
        </p:nvSpPr>
        <p:spPr/>
        <p:txBody>
          <a:bodyPr/>
          <a:lstStyle/>
          <a:p>
            <a:fld id="{C8593401-7213-4FA8-8723-86291B2E8693}" type="slidenum">
              <a:rPr lang="nb-NO" smtClean="0"/>
              <a:t>13</a:t>
            </a:fld>
            <a:endParaRPr lang="nb-NO"/>
          </a:p>
        </p:txBody>
      </p:sp>
      <p:sp>
        <p:nvSpPr>
          <p:cNvPr id="7" name="Plassholder for dato 6"/>
          <p:cNvSpPr>
            <a:spLocks noGrp="1"/>
          </p:cNvSpPr>
          <p:nvPr>
            <p:ph type="dt" idx="10"/>
          </p:nvPr>
        </p:nvSpPr>
        <p:spPr/>
        <p:txBody>
          <a:bodyPr/>
          <a:lstStyle/>
          <a:p>
            <a:fld id="{A064882E-2964-44B5-AFFF-56F61205246F}" type="datetime6">
              <a:rPr lang="nb-NO" smtClean="0"/>
              <a:t>mars 21</a:t>
            </a:fld>
            <a:endParaRPr lang="nb-NO"/>
          </a:p>
        </p:txBody>
      </p:sp>
    </p:spTree>
    <p:extLst>
      <p:ext uri="{BB962C8B-B14F-4D97-AF65-F5344CB8AC3E}">
        <p14:creationId xmlns:p14="http://schemas.microsoft.com/office/powerpoint/2010/main" val="37454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defTabSz="914326">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endParaRPr lang="nb-NO" dirty="0"/>
          </a:p>
          <a:p>
            <a:r>
              <a:rPr lang="nb-NO" b="1" dirty="0"/>
              <a:t>JESU UTFORDRING</a:t>
            </a:r>
            <a:br>
              <a:rPr lang="nb-NO" dirty="0"/>
            </a:br>
            <a:br>
              <a:rPr lang="nb-NO" dirty="0"/>
            </a:br>
            <a:r>
              <a:rPr lang="nb-NO" dirty="0"/>
              <a:t>Hvilket budskap og hvilke holdninger skal vi som kristne møte våre medmennesker med – også dem som har en annen overbevisning enn oss i ulike spørsmål? De fire stikkordene på dette lysbildet gir viktige momenter:</a:t>
            </a:r>
          </a:p>
          <a:p>
            <a:r>
              <a:rPr lang="nb-NO" dirty="0"/>
              <a:t> </a:t>
            </a:r>
          </a:p>
          <a:p>
            <a:r>
              <a:rPr lang="nb-NO" b="1" dirty="0"/>
              <a:t>1) JESU KALL: </a:t>
            </a:r>
            <a:r>
              <a:rPr lang="nb-NO" dirty="0"/>
              <a:t>Kristne er kalt til å følge Jesus, fornekte seg selv, ta sitt kors opp hver dag og følge Ham (Luk 9,23). Dessuten er vi kalt til å elske Gud av hele vårt hjerte og å elske vår neste som oss selv (Matt 22,36-40).</a:t>
            </a:r>
          </a:p>
          <a:p>
            <a:r>
              <a:rPr lang="nb-NO" dirty="0"/>
              <a:t> </a:t>
            </a:r>
          </a:p>
          <a:p>
            <a:r>
              <a:rPr lang="nb-NO" dirty="0"/>
              <a:t> Å møte alle mennesker med kristen nestekjærlighet, inkluderer selvsagt  også personer med homofile, bifile og transseksuelle følelser – og andre seksuelle minoriteter. Men det betyr ikke at vi av den grunn er nødt til å omde­finere vår teologi og etikk angående ekteskap og samliv. </a:t>
            </a:r>
          </a:p>
          <a:p>
            <a:r>
              <a:rPr lang="nb-NO" dirty="0"/>
              <a:t> </a:t>
            </a:r>
          </a:p>
          <a:p>
            <a:r>
              <a:rPr lang="nb-NO" b="1" dirty="0"/>
              <a:t>2) IDEALET: </a:t>
            </a:r>
            <a:r>
              <a:rPr lang="nb-NO" dirty="0"/>
              <a:t>Det bibelske idealet som vi må strekke oss etter, er å være «tro mot sannheten i kjærlighet» (Ef 4,15). </a:t>
            </a:r>
          </a:p>
          <a:p>
            <a:r>
              <a:rPr lang="nb-NO" dirty="0"/>
              <a:t> </a:t>
            </a:r>
          </a:p>
          <a:p>
            <a:r>
              <a:rPr lang="nb-NO" dirty="0"/>
              <a:t>Å </a:t>
            </a:r>
            <a:r>
              <a:rPr lang="nb-NO" i="1" dirty="0"/>
              <a:t>bygge </a:t>
            </a:r>
            <a:r>
              <a:rPr lang="nb-NO" b="1" i="1" dirty="0"/>
              <a:t>broer</a:t>
            </a:r>
            <a:r>
              <a:rPr lang="nb-NO" i="1" dirty="0"/>
              <a:t> </a:t>
            </a:r>
            <a:r>
              <a:rPr lang="nb-NO" dirty="0"/>
              <a:t>av kjærlighet handler om å vise respekt, vennlighet, empati, o.l. overfor medmennesker som tenker og lever annerledes enn oss.</a:t>
            </a:r>
          </a:p>
          <a:p>
            <a:r>
              <a:rPr lang="nb-NO" dirty="0"/>
              <a:t> </a:t>
            </a:r>
          </a:p>
          <a:p>
            <a:r>
              <a:rPr lang="nb-NO" i="1" dirty="0"/>
              <a:t>Å trekke </a:t>
            </a:r>
            <a:r>
              <a:rPr lang="nb-NO" b="1" i="1" dirty="0"/>
              <a:t>grenser</a:t>
            </a:r>
            <a:r>
              <a:rPr lang="nb-NO" dirty="0"/>
              <a:t> med Guds sannhet betyr at vi sier: </a:t>
            </a:r>
            <a:r>
              <a:rPr lang="nb-NO" i="1" dirty="0"/>
              <a:t>«Jeg vil gjerne være din venn/medarbeider/slektning og ha en god relasjon til deg, men jeg vil ikke la meg presse til å oppgi min overbevisning om hva jeg mener er sant, godt og rett. Jeg håper uansett at vi begge kan respektere hverandres overbevisning og ha en god relasjon.»</a:t>
            </a:r>
            <a:endParaRPr lang="nb-NO" dirty="0"/>
          </a:p>
          <a:p>
            <a:r>
              <a:rPr lang="nb-NO" dirty="0"/>
              <a:t> </a:t>
            </a:r>
          </a:p>
          <a:p>
            <a:r>
              <a:rPr lang="nb-NO" b="1" dirty="0"/>
              <a:t>3) SVARET: </a:t>
            </a:r>
            <a:r>
              <a:rPr lang="nb-NO" dirty="0"/>
              <a:t>Som ufullkomne mennesker er vi alle i samme båt. Vi har alle samme behov for Guds nåde, tilgivelse og kraft i møte med Guds bud, vilje og hellighet. </a:t>
            </a:r>
          </a:p>
          <a:p>
            <a:r>
              <a:rPr lang="nb-NO" dirty="0"/>
              <a:t> </a:t>
            </a:r>
          </a:p>
          <a:p>
            <a:r>
              <a:rPr lang="nb-NO" b="1" dirty="0"/>
              <a:t>4) OPPGJØR? </a:t>
            </a:r>
            <a:r>
              <a:rPr lang="nb-NO" dirty="0"/>
              <a:t>Som kristne trenger vi at Guds kjærlighet – som er utøst i våre hjerter (Rom 5,5) – får stadig mer plass i livet vårt.</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
        <p:nvSpPr>
          <p:cNvPr id="6" name="Plassholder for dato 5"/>
          <p:cNvSpPr>
            <a:spLocks noGrp="1"/>
          </p:cNvSpPr>
          <p:nvPr>
            <p:ph type="dt" idx="12"/>
          </p:nvPr>
        </p:nvSpPr>
        <p:spPr/>
        <p:txBody>
          <a:bodyPr/>
          <a:lstStyle/>
          <a:p>
            <a:fld id="{9A3AABAE-0BC3-4658-BC51-6D282073134B}"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04412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NESTEKJÆRLIGHET I PRAKSIS</a:t>
            </a:r>
            <a:br>
              <a:rPr lang="nb-NO" dirty="0"/>
            </a:br>
            <a:br>
              <a:rPr lang="nb-NO" dirty="0"/>
            </a:br>
            <a:r>
              <a:rPr lang="nb-NO" b="1" dirty="0"/>
              <a:t>1)</a:t>
            </a:r>
            <a:r>
              <a:rPr lang="nb-NO" dirty="0"/>
              <a:t> </a:t>
            </a:r>
            <a:r>
              <a:rPr lang="nb-NO" b="1" dirty="0"/>
              <a:t>La oss møte alle med respekt og vennlighet.</a:t>
            </a:r>
            <a:br>
              <a:rPr lang="nb-NO" b="1" dirty="0"/>
            </a:br>
            <a:endParaRPr lang="nb-NO" dirty="0"/>
          </a:p>
          <a:p>
            <a:r>
              <a:rPr lang="nb-NO" dirty="0" err="1"/>
              <a:t>Reflektér</a:t>
            </a:r>
            <a:r>
              <a:rPr lang="nb-NO" dirty="0"/>
              <a:t> over innholdet i disse to versene:</a:t>
            </a:r>
            <a:br>
              <a:rPr lang="nb-NO" dirty="0"/>
            </a:br>
            <a:br>
              <a:rPr lang="nb-NO" dirty="0"/>
            </a:br>
            <a:r>
              <a:rPr lang="nb-NO" b="1" i="1" dirty="0"/>
              <a:t>Filipperbrevet 4,5:</a:t>
            </a:r>
            <a:r>
              <a:rPr lang="nb-NO" dirty="0"/>
              <a:t> «La alle mennesker få merke at dere er vennlige. Herren er nær.»</a:t>
            </a:r>
          </a:p>
          <a:p>
            <a:r>
              <a:rPr lang="nb-NO" dirty="0"/>
              <a:t> </a:t>
            </a:r>
          </a:p>
          <a:p>
            <a:r>
              <a:rPr lang="nb-NO" b="1" i="1" dirty="0"/>
              <a:t>1 </a:t>
            </a:r>
            <a:r>
              <a:rPr lang="nb-NO" b="1" i="1" dirty="0" err="1"/>
              <a:t>Korinterbrev</a:t>
            </a:r>
            <a:r>
              <a:rPr lang="nb-NO" b="1" i="1" dirty="0"/>
              <a:t> 4,13: </a:t>
            </a:r>
            <a:r>
              <a:rPr lang="nb-NO" dirty="0"/>
              <a:t>«Når noen håner oss, svarer vi med vennlighet.» </a:t>
            </a:r>
          </a:p>
          <a:p>
            <a:r>
              <a:rPr lang="nb-NO" dirty="0"/>
              <a:t> </a:t>
            </a:r>
          </a:p>
          <a:p>
            <a:r>
              <a:rPr lang="nb-NO" dirty="0"/>
              <a:t>En tankevekkende liten artikkel som frikirkepastor </a:t>
            </a:r>
            <a:r>
              <a:rPr lang="nb-NO" b="1" dirty="0"/>
              <a:t>Thomas </a:t>
            </a:r>
            <a:r>
              <a:rPr lang="nb-NO" b="1" dirty="0" err="1"/>
              <a:t>Bjerkholt</a:t>
            </a:r>
            <a:r>
              <a:rPr lang="nb-NO" dirty="0"/>
              <a:t> skrev like før han døde av kreft i 2015, har tittelen «</a:t>
            </a:r>
            <a:r>
              <a:rPr lang="nb-NO" i="1" dirty="0"/>
              <a:t>Troens fasthet og vennlighet</a:t>
            </a:r>
            <a:r>
              <a:rPr lang="nb-NO" dirty="0"/>
              <a:t>».  Teksten er en kort betraktning over de to ordene «fasthet og vennlighet», som på flere måter er synonymer til «sannhet og kjærlighet», eller «nåde og sannhet». Se link til artikkelen. </a:t>
            </a:r>
            <a:r>
              <a:rPr lang="nb-NO" dirty="0">
                <a:sym typeface="Wingdings 2"/>
              </a:rPr>
              <a:t></a:t>
            </a:r>
            <a:endParaRPr lang="nb-NO" dirty="0"/>
          </a:p>
          <a:p>
            <a:r>
              <a:rPr lang="nb-NO" dirty="0"/>
              <a:t> </a:t>
            </a:r>
          </a:p>
          <a:p>
            <a:br>
              <a:rPr lang="nb-NO" b="1" dirty="0"/>
            </a:br>
            <a:r>
              <a:rPr lang="nb-NO" b="1" dirty="0"/>
              <a:t>2) </a:t>
            </a:r>
            <a:r>
              <a:rPr lang="nb-NO" b="1" i="1" dirty="0"/>
              <a:t>Åndens frukt</a:t>
            </a:r>
            <a:r>
              <a:rPr lang="nb-NO" b="1" dirty="0"/>
              <a:t> i Galaterbrevet 5,22-23.</a:t>
            </a:r>
            <a:endParaRPr lang="nb-NO" dirty="0"/>
          </a:p>
          <a:p>
            <a:r>
              <a:rPr lang="nb-NO" dirty="0"/>
              <a:t> </a:t>
            </a:r>
          </a:p>
          <a:p>
            <a:r>
              <a:rPr lang="nb-NO" dirty="0"/>
              <a:t>► </a:t>
            </a:r>
            <a:r>
              <a:rPr lang="nb-NO" dirty="0" err="1"/>
              <a:t>Reflektér</a:t>
            </a:r>
            <a:r>
              <a:rPr lang="nb-NO" dirty="0"/>
              <a:t> gjerne kort over hvert av de ni ordene som utgjør Åndens frukt:</a:t>
            </a:r>
            <a:br>
              <a:rPr lang="nb-NO" dirty="0"/>
            </a:br>
            <a:endParaRPr lang="nb-NO" dirty="0"/>
          </a:p>
          <a:p>
            <a:r>
              <a:rPr lang="nb-NO" b="1" dirty="0"/>
              <a:t>Kjærlighet * glede * fred * overbærenhet * vennlighet *godhet * trofasthet * ydmykhet * selvbeherskelse.</a:t>
            </a:r>
            <a:endParaRPr lang="nb-NO" dirty="0"/>
          </a:p>
          <a:p>
            <a:r>
              <a:rPr lang="nb-NO" dirty="0"/>
              <a:t> </a:t>
            </a:r>
          </a:p>
          <a:p>
            <a:br>
              <a:rPr lang="nb-NO" b="1" dirty="0"/>
            </a:br>
            <a:r>
              <a:rPr lang="nb-NO" b="1" dirty="0"/>
              <a:t>3) Bibelens kall til radikal kjærlighet</a:t>
            </a:r>
            <a:r>
              <a:rPr lang="nb-NO" dirty="0"/>
              <a:t>.</a:t>
            </a:r>
            <a:br>
              <a:rPr lang="nb-NO" dirty="0"/>
            </a:br>
            <a:endParaRPr lang="nb-NO" dirty="0"/>
          </a:p>
          <a:p>
            <a:r>
              <a:rPr lang="nb-NO" b="1" dirty="0"/>
              <a:t>Noen </a:t>
            </a:r>
            <a:r>
              <a:rPr lang="nb-NO" b="1" dirty="0" err="1"/>
              <a:t>bibelvers</a:t>
            </a:r>
            <a:r>
              <a:rPr lang="nb-NO" b="1" dirty="0"/>
              <a:t> som utdyper budskapet om radikal kjærlighet: </a:t>
            </a:r>
            <a:endParaRPr lang="nb-NO" dirty="0"/>
          </a:p>
          <a:p>
            <a:r>
              <a:rPr lang="nb-NO" dirty="0"/>
              <a:t>Matt 5,43-48 * Rom 12,14-21 * 1 Kor 13,1-3.</a:t>
            </a:r>
          </a:p>
          <a:p>
            <a:r>
              <a:rPr lang="nb-NO" dirty="0"/>
              <a:t> </a:t>
            </a:r>
          </a:p>
          <a:p>
            <a:r>
              <a:rPr lang="nb-NO" b="1" dirty="0"/>
              <a:t>* Noen eksempler på hvordan Jesus underviste og møtte mennesker:</a:t>
            </a:r>
            <a:endParaRPr lang="nb-NO" dirty="0"/>
          </a:p>
          <a:p>
            <a:r>
              <a:rPr lang="nb-NO" dirty="0"/>
              <a:t>- Luk 10,25-34: Den barmhjertige samaritan, som krysset religiøse og kulturelle grenser for å hjelpe.</a:t>
            </a:r>
          </a:p>
          <a:p>
            <a:r>
              <a:rPr lang="nb-NO" dirty="0"/>
              <a:t>- Luk 19,1-10: Jesus møter </a:t>
            </a:r>
            <a:r>
              <a:rPr lang="nb-NO" dirty="0" err="1"/>
              <a:t>Sakkeus</a:t>
            </a:r>
            <a:r>
              <a:rPr lang="nb-NO" dirty="0"/>
              <a:t> og bryter både sosiale og religiøse barrierer.</a:t>
            </a:r>
          </a:p>
          <a:p>
            <a:r>
              <a:rPr lang="nb-NO" dirty="0"/>
              <a:t>- </a:t>
            </a:r>
            <a:r>
              <a:rPr lang="nb-NO" dirty="0" err="1"/>
              <a:t>Joh</a:t>
            </a:r>
            <a:r>
              <a:rPr lang="nb-NO" dirty="0"/>
              <a:t> 4,3-30: Den samaritanske kvinnen ved Jakobs brønn, der Jesus overskred religiøse, kulturelle og kjønnsmessige barrierer.</a:t>
            </a:r>
          </a:p>
          <a:p>
            <a:r>
              <a:rPr lang="nb-NO" dirty="0"/>
              <a:t>- </a:t>
            </a:r>
            <a:r>
              <a:rPr lang="nb-NO" dirty="0" err="1"/>
              <a:t>Joh</a:t>
            </a:r>
            <a:r>
              <a:rPr lang="nb-NO" dirty="0"/>
              <a:t> 8,3-11: Kvinnen som ble grepet i hor, og som Jesus møtte med radikal nåde og radikal sannhet.</a:t>
            </a:r>
          </a:p>
          <a:p>
            <a:pPr defTabSz="179985">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
        <p:nvSpPr>
          <p:cNvPr id="6" name="Plassholder for dato 5"/>
          <p:cNvSpPr>
            <a:spLocks noGrp="1"/>
          </p:cNvSpPr>
          <p:nvPr>
            <p:ph type="dt" idx="12"/>
          </p:nvPr>
        </p:nvSpPr>
        <p:spPr/>
        <p:txBody>
          <a:bodyPr/>
          <a:lstStyle/>
          <a:p>
            <a:fld id="{4A6BECF8-4CED-4D98-8190-9A4200AC9B0A}"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54273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BIBELEN ER KLAR</a:t>
            </a:r>
            <a:endParaRPr lang="nb-NO" dirty="0"/>
          </a:p>
          <a:p>
            <a:r>
              <a:rPr lang="nb-NO" dirty="0"/>
              <a:t> </a:t>
            </a:r>
          </a:p>
          <a:p>
            <a:r>
              <a:rPr lang="nb-NO" b="1" dirty="0"/>
              <a:t>BIBELENS FØRSTE OG SISTE KAPITTEL: </a:t>
            </a:r>
            <a:r>
              <a:rPr lang="nb-NO" dirty="0"/>
              <a:t>Fra Bibelens første kapittel (1 Mos- 1,27-28) til Bibelens siste kapittel (</a:t>
            </a:r>
            <a:r>
              <a:rPr lang="nb-NO" dirty="0" err="1"/>
              <a:t>Joh</a:t>
            </a:r>
            <a:r>
              <a:rPr lang="nb-NO" dirty="0"/>
              <a:t> </a:t>
            </a:r>
            <a:r>
              <a:rPr lang="nb-NO" dirty="0" err="1"/>
              <a:t>Åp</a:t>
            </a:r>
            <a:r>
              <a:rPr lang="nb-NO" dirty="0"/>
              <a:t> 22,17) er budskapet klart: Ekteskapet er Guds skaperordning for mann og kvinne.</a:t>
            </a:r>
          </a:p>
          <a:p>
            <a:r>
              <a:rPr lang="nb-NO" dirty="0"/>
              <a:t> </a:t>
            </a:r>
          </a:p>
          <a:p>
            <a:r>
              <a:rPr lang="nb-NO" b="1" dirty="0"/>
              <a:t>STOR ENIGHET.</a:t>
            </a:r>
            <a:r>
              <a:rPr lang="nb-NO" dirty="0"/>
              <a:t> Det finnes få lærepunkter i den kristne tro som kristne har vært mer enige om gjennom hele kirkens historie enn at ekteskapet er for én mann og én kvinne. </a:t>
            </a:r>
          </a:p>
          <a:p>
            <a:r>
              <a:rPr lang="nb-NO" dirty="0"/>
              <a:t> </a:t>
            </a:r>
          </a:p>
          <a:p>
            <a:r>
              <a:rPr lang="nb-NO" dirty="0"/>
              <a:t>Kirkesamfunnene er uenige om dåp og nattverd, antall sakramenter, nådegaver, kirkeordninger, endetiden, osv., osv. Men helt opp til vår tid har alle kirkesamfunn og kristne vært enige om at ekteskapet er Guds skaperordning for én mann og én kvinne. Fortsatt er det overveldende flertallet av kristne enige om dette. Kun 2-3 prosent av kristne i verden i dag tilhører kirkesamfunn som har omdefinert ekteskapet til å være kjønnsnøytralt. (Kilde: En oversikt i Vårt Land 13/11-2015.)</a:t>
            </a:r>
          </a:p>
          <a:p>
            <a:r>
              <a:rPr lang="nb-NO" dirty="0"/>
              <a:t> </a:t>
            </a:r>
          </a:p>
          <a:p>
            <a:r>
              <a:rPr lang="nb-NO" b="1" dirty="0"/>
              <a:t>■ BRUD OG BRUDGOM</a:t>
            </a:r>
            <a:r>
              <a:rPr lang="nb-NO" dirty="0"/>
              <a:t>: Se link til en oversikt over bibelsteder med denne tematikken. </a:t>
            </a:r>
            <a:r>
              <a:rPr lang="nb-NO" dirty="0">
                <a:sym typeface="Wingdings 2"/>
              </a:rPr>
              <a:t></a:t>
            </a:r>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4</a:t>
            </a:fld>
            <a:endParaRPr lang="nb-NO"/>
          </a:p>
        </p:txBody>
      </p:sp>
      <p:sp>
        <p:nvSpPr>
          <p:cNvPr id="6" name="Plassholder for dato 5"/>
          <p:cNvSpPr>
            <a:spLocks noGrp="1"/>
          </p:cNvSpPr>
          <p:nvPr>
            <p:ph type="dt" idx="12"/>
          </p:nvPr>
        </p:nvSpPr>
        <p:spPr/>
        <p:txBody>
          <a:bodyPr/>
          <a:lstStyle/>
          <a:p>
            <a:fld id="{BDA1B295-5F56-4F65-AE13-1F10C1C07594}"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47717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GRUNNLEGGENDE BIBELTEKSTER</a:t>
            </a:r>
            <a:endParaRPr lang="nb-NO" dirty="0"/>
          </a:p>
          <a:p>
            <a:r>
              <a:rPr lang="nb-NO" dirty="0"/>
              <a:t> </a:t>
            </a:r>
          </a:p>
          <a:p>
            <a:r>
              <a:rPr lang="nb-NO" b="1" dirty="0"/>
              <a:t>■ </a:t>
            </a:r>
            <a:r>
              <a:rPr lang="nb-NO" dirty="0"/>
              <a:t>Reflekter gjerne litt over disse bibelversene.</a:t>
            </a:r>
          </a:p>
          <a:p>
            <a:endParaRPr lang="nb-NO" dirty="0"/>
          </a:p>
          <a:p>
            <a:r>
              <a:rPr lang="nb-NO" dirty="0"/>
              <a:t>Se eventuelt også tema-arket </a:t>
            </a:r>
            <a:r>
              <a:rPr lang="nb-NO" i="1" dirty="0"/>
              <a:t>Ingen tvil om hva Jesus mente</a:t>
            </a:r>
            <a:r>
              <a:rPr lang="nb-NO" dirty="0"/>
              <a:t>. </a:t>
            </a:r>
            <a:r>
              <a:rPr lang="nb-NO" dirty="0">
                <a:sym typeface="Wingdings 2"/>
              </a:rPr>
              <a:t></a:t>
            </a:r>
            <a:endParaRPr lang="nb-NO" dirty="0"/>
          </a:p>
          <a:p>
            <a:r>
              <a:rPr lang="nb-NO" dirty="0"/>
              <a:t>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5</a:t>
            </a:fld>
            <a:endParaRPr lang="nb-NO"/>
          </a:p>
        </p:txBody>
      </p:sp>
      <p:sp>
        <p:nvSpPr>
          <p:cNvPr id="6" name="Plassholder for dato 5"/>
          <p:cNvSpPr>
            <a:spLocks noGrp="1"/>
          </p:cNvSpPr>
          <p:nvPr>
            <p:ph type="dt" idx="12"/>
          </p:nvPr>
        </p:nvSpPr>
        <p:spPr/>
        <p:txBody>
          <a:bodyPr/>
          <a:lstStyle/>
          <a:p>
            <a:fld id="{F3A44B33-07F7-48BF-A259-B2BB0E0FAF38}"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15443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EN BIBELSK FORSTÅELSE AV EKTESKAPET</a:t>
            </a:r>
            <a:endParaRPr lang="nb-NO" dirty="0"/>
          </a:p>
          <a:p>
            <a:r>
              <a:rPr lang="nb-NO" dirty="0"/>
              <a:t> </a:t>
            </a:r>
          </a:p>
          <a:p>
            <a:r>
              <a:rPr lang="nb-NO" dirty="0"/>
              <a:t>Dette lysbildet finnes også i Tema 1. Vi gjengir det på nytt her fordi det gir en enkel og pedagogisk oversikt over grunnleggende aspekter ved Bibelens lære om ekteskapet.</a:t>
            </a:r>
            <a:br>
              <a:rPr lang="nb-NO" dirty="0"/>
            </a:br>
            <a:endParaRPr lang="nb-NO" dirty="0"/>
          </a:p>
          <a:p>
            <a:r>
              <a:rPr lang="nb-NO" dirty="0"/>
              <a:t>* Bibeloversettelsen som blir brukt på lysbildet, er </a:t>
            </a:r>
            <a:r>
              <a:rPr lang="nb-NO" i="1" dirty="0"/>
              <a:t>Bibel 2011</a:t>
            </a:r>
            <a:r>
              <a:rPr lang="nb-NO" dirty="0"/>
              <a:t>, utgitt av Det norske Bibelselskap. </a:t>
            </a:r>
          </a:p>
          <a:p>
            <a:r>
              <a:rPr lang="nb-NO" dirty="0"/>
              <a:t> </a:t>
            </a:r>
          </a:p>
          <a:p>
            <a:r>
              <a:rPr lang="nb-NO" b="1" dirty="0"/>
              <a:t>■ To andre bibeloversettelser:	</a:t>
            </a:r>
            <a:endParaRPr lang="nb-NO" dirty="0"/>
          </a:p>
          <a:p>
            <a:r>
              <a:rPr lang="nb-NO" dirty="0"/>
              <a:t>a) </a:t>
            </a:r>
            <a:r>
              <a:rPr lang="nb-NO" i="1" dirty="0"/>
              <a:t>Bibel 88/07</a:t>
            </a:r>
            <a:r>
              <a:rPr lang="nb-NO" dirty="0"/>
              <a:t>, utgitt av Norsk Bibel: </a:t>
            </a:r>
          </a:p>
          <a:p>
            <a:r>
              <a:rPr lang="nb-NO" dirty="0"/>
              <a:t>«Derfor skal mannen forlate far og mor og holde seg til sin hustru, og de to skal være ett kjød.»</a:t>
            </a:r>
            <a:br>
              <a:rPr lang="nb-NO" dirty="0"/>
            </a:br>
            <a:endParaRPr lang="nb-NO" dirty="0"/>
          </a:p>
          <a:p>
            <a:r>
              <a:rPr lang="nb-NO" dirty="0"/>
              <a:t>b) </a:t>
            </a:r>
            <a:r>
              <a:rPr lang="nb-NO" i="1" dirty="0"/>
              <a:t>Bibelen – Guds Ord</a:t>
            </a:r>
            <a:r>
              <a:rPr lang="nb-NO" dirty="0"/>
              <a:t>, utgitt av Bibelforlaget: </a:t>
            </a:r>
            <a:br>
              <a:rPr lang="nb-NO" dirty="0"/>
            </a:br>
            <a:r>
              <a:rPr lang="nb-NO" dirty="0"/>
              <a:t>«Derfor skal mannen forlate sin far og sin mor og være knyttet til sin hustru, og de to skal være ett legeme.»</a:t>
            </a:r>
          </a:p>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6</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
        <p:nvSpPr>
          <p:cNvPr id="6" name="Plassholder for dato 5"/>
          <p:cNvSpPr>
            <a:spLocks noGrp="1"/>
          </p:cNvSpPr>
          <p:nvPr>
            <p:ph type="dt" idx="12"/>
          </p:nvPr>
        </p:nvSpPr>
        <p:spPr/>
        <p:txBody>
          <a:bodyPr/>
          <a:lstStyle/>
          <a:p>
            <a:fld id="{491C5F7E-91A0-4A4C-931D-689FF54094F1}"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14251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BUDENE OG KJÆRLIGHETEN</a:t>
            </a:r>
            <a:br>
              <a:rPr lang="nb-NO" dirty="0"/>
            </a:br>
            <a:br>
              <a:rPr lang="nb-NO" dirty="0"/>
            </a:br>
            <a:r>
              <a:rPr lang="nb-NO" b="1" dirty="0"/>
              <a:t>■ BUDENE OG KJÆRLIGHETEN. </a:t>
            </a:r>
            <a:r>
              <a:rPr lang="nb-NO" dirty="0"/>
              <a:t>Det er viktig å være bevisst på det grunnleggende faktum at alle Guds bud er gitt i kjærlighet. Vi har fått budene fordi han elsker oss. </a:t>
            </a:r>
          </a:p>
          <a:p>
            <a:r>
              <a:rPr lang="nb-NO" dirty="0"/>
              <a:t> </a:t>
            </a:r>
          </a:p>
          <a:p>
            <a:r>
              <a:rPr lang="nb-NO" dirty="0"/>
              <a:t>Den nære sammenhengen mellom budene og kjærligheten kommer tydelig fram i Jesu utsagn i </a:t>
            </a:r>
            <a:r>
              <a:rPr lang="nb-NO" dirty="0" err="1"/>
              <a:t>Joh</a:t>
            </a:r>
            <a:r>
              <a:rPr lang="nb-NO" dirty="0"/>
              <a:t> 15,10, gjengitt på lysbildet. Se også 1 </a:t>
            </a:r>
            <a:r>
              <a:rPr lang="nb-NO" dirty="0" err="1"/>
              <a:t>Joh</a:t>
            </a:r>
            <a:r>
              <a:rPr lang="nb-NO" dirty="0"/>
              <a:t> 5,2-3.</a:t>
            </a:r>
          </a:p>
          <a:p>
            <a:r>
              <a:rPr lang="nb-NO" dirty="0"/>
              <a:t> </a:t>
            </a:r>
          </a:p>
          <a:p>
            <a:r>
              <a:rPr lang="nb-NO" b="1" dirty="0"/>
              <a:t>■ HOR.</a:t>
            </a:r>
            <a:r>
              <a:rPr lang="nb-NO" dirty="0"/>
              <a:t> Definisjonen på lysbildet av ordet «hor» er hentet fra en forklaring til Matt 5,27 i Bergprekenen. Definisjonen stod som en fotnote i Bibelselskapets bibelutgaver i tidsrommet 1985 til 2011. </a:t>
            </a:r>
          </a:p>
          <a:p>
            <a:r>
              <a:rPr lang="nb-NO" dirty="0"/>
              <a:t> </a:t>
            </a:r>
          </a:p>
          <a:p>
            <a:r>
              <a:rPr lang="nb-NO" dirty="0"/>
              <a:t>Bruken av ordet «hor» i norske bibeloversettelser kan være uheldig fordi mange tror at det dreier seg om «horer» og prostitusjon. Men i Bibelen har ordet en mye videre betydning. I mange moderne engelske bibeloversettelser blir det greske ordet oversatt med uttrykket «seksuell umoral», «</a:t>
            </a:r>
            <a:r>
              <a:rPr lang="nb-NO" dirty="0" err="1"/>
              <a:t>sexual</a:t>
            </a:r>
            <a:r>
              <a:rPr lang="nb-NO" dirty="0"/>
              <a:t> </a:t>
            </a:r>
            <a:r>
              <a:rPr lang="nb-NO" dirty="0" err="1"/>
              <a:t>immorality</a:t>
            </a:r>
            <a:r>
              <a:rPr lang="nb-NO" dirty="0"/>
              <a:t>».</a:t>
            </a:r>
          </a:p>
          <a:p>
            <a:r>
              <a:rPr lang="nb-NO" dirty="0"/>
              <a:t> </a:t>
            </a:r>
          </a:p>
          <a:p>
            <a:r>
              <a:rPr lang="nb-NO" b="1" dirty="0"/>
              <a:t>■ HOMOSEKSUELL ATFERD.</a:t>
            </a:r>
            <a:r>
              <a:rPr lang="nb-NO" dirty="0"/>
              <a:t> Når det gjelder de tre bibelavsnittene på lysbildet, finner man en kortfattet og nyttig gjennomgang av disse versene </a:t>
            </a:r>
          </a:p>
          <a:p>
            <a:r>
              <a:rPr lang="nb-NO" dirty="0"/>
              <a:t> </a:t>
            </a:r>
          </a:p>
          <a:p>
            <a:r>
              <a:rPr lang="nb-NO" b="1" dirty="0"/>
              <a:t>■ </a:t>
            </a:r>
            <a:r>
              <a:rPr lang="nb-NO" dirty="0"/>
              <a:t>En grundig og meget informativ gjennomgang av bibeltekstene om homofili finnes i to viktige artikler av Bjørn Helge </a:t>
            </a:r>
            <a:r>
              <a:rPr lang="nb-NO" dirty="0" err="1"/>
              <a:t>Sandvei</a:t>
            </a:r>
            <a:r>
              <a:rPr lang="nb-NO" dirty="0"/>
              <a:t>. </a:t>
            </a:r>
            <a:r>
              <a:rPr lang="nb-NO" dirty="0">
                <a:sym typeface="Wingdings 2"/>
              </a:rPr>
              <a:t></a:t>
            </a:r>
            <a:endParaRPr lang="nb-NO" dirty="0"/>
          </a:p>
          <a:p>
            <a:r>
              <a:rPr lang="nb-NO" dirty="0"/>
              <a:t> </a:t>
            </a:r>
          </a:p>
          <a:p>
            <a:pPr marL="171436" indent="-171436">
              <a:buFontTx/>
              <a:buChar char="-"/>
            </a:pPr>
            <a:r>
              <a:rPr lang="nb-NO" dirty="0"/>
              <a:t>Illustrasjonen på lysbildet er hentet fra dokumentet </a:t>
            </a:r>
            <a:r>
              <a:rPr lang="nb-NO" i="1" u="sng" dirty="0">
                <a:hlinkClick r:id="rId3"/>
              </a:rPr>
              <a:t>Ekteskapserklæring</a:t>
            </a:r>
            <a:r>
              <a:rPr lang="nb-NO" dirty="0"/>
              <a:t>.</a:t>
            </a:r>
            <a:br>
              <a:rPr lang="nb-NO" dirty="0"/>
            </a:br>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
        <p:nvSpPr>
          <p:cNvPr id="6" name="Plassholder for dato 5"/>
          <p:cNvSpPr>
            <a:spLocks noGrp="1"/>
          </p:cNvSpPr>
          <p:nvPr>
            <p:ph type="dt" idx="12"/>
          </p:nvPr>
        </p:nvSpPr>
        <p:spPr/>
        <p:txBody>
          <a:bodyPr/>
          <a:lstStyle/>
          <a:p>
            <a:fld id="{F9E6BB2A-20A5-4408-8678-18AED6EAE5AA}"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25809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AVVIK I SAMLIVSTEOLOGIEN</a:t>
            </a:r>
            <a:endParaRPr lang="nb-NO" dirty="0"/>
          </a:p>
          <a:p>
            <a:r>
              <a:rPr lang="nb-NO" dirty="0"/>
              <a:t> </a:t>
            </a:r>
          </a:p>
          <a:p>
            <a:r>
              <a:rPr lang="nb-NO" dirty="0"/>
              <a:t>En teologi som omdefinerer ekteskapet og oppløser betydningen av mann og kvinne, mor og far, er som regel et resultat av en ny teologi også på ett eller flere andre områder. Det skyldes gjerne et samspill av flere momenter, som f.eks.:</a:t>
            </a:r>
          </a:p>
          <a:p>
            <a:r>
              <a:rPr lang="nb-NO" dirty="0"/>
              <a:t> </a:t>
            </a:r>
          </a:p>
          <a:p>
            <a:r>
              <a:rPr lang="nb-NO" dirty="0"/>
              <a:t>•</a:t>
            </a:r>
            <a:r>
              <a:rPr lang="nb-NO" b="1" dirty="0"/>
              <a:t> Bibelsynet – </a:t>
            </a:r>
            <a:r>
              <a:rPr lang="nb-NO" i="1" dirty="0"/>
              <a:t>Er</a:t>
            </a:r>
            <a:r>
              <a:rPr lang="nb-NO" dirty="0"/>
              <a:t> Bibelen Guds ord, eller </a:t>
            </a:r>
            <a:r>
              <a:rPr lang="nb-NO" i="1" dirty="0"/>
              <a:t>inneholder</a:t>
            </a:r>
            <a:r>
              <a:rPr lang="nb-NO" dirty="0"/>
              <a:t> Bibelen bare Guds ord?</a:t>
            </a:r>
          </a:p>
          <a:p>
            <a:r>
              <a:rPr lang="nb-NO" dirty="0"/>
              <a:t>•</a:t>
            </a:r>
            <a:r>
              <a:rPr lang="nb-NO" b="1" dirty="0"/>
              <a:t> Apostlenes og Jesu autoritet – </a:t>
            </a:r>
            <a:r>
              <a:rPr lang="nb-NO" dirty="0"/>
              <a:t>Er vi forpliktet på det de sier? Eller har vi frihet til å legge til side eller endre det vi ikke liker, eller som «ikke passer i en ny tid»?</a:t>
            </a:r>
          </a:p>
          <a:p>
            <a:r>
              <a:rPr lang="nb-NO" dirty="0"/>
              <a:t>	</a:t>
            </a:r>
          </a:p>
          <a:p>
            <a:r>
              <a:rPr lang="nb-NO" dirty="0"/>
              <a:t>•</a:t>
            </a:r>
            <a:r>
              <a:rPr lang="nb-NO" b="1" dirty="0"/>
              <a:t> Evangelieforståelsen – </a:t>
            </a:r>
            <a:r>
              <a:rPr lang="nb-NO" dirty="0"/>
              <a:t>Hva er egentlig innholdet i evangeliet? Har evangeliet konsekvenser for livsførsel og etikk, eller dreier det seg bare om «åndelige» sannheter?</a:t>
            </a:r>
          </a:p>
          <a:p>
            <a:r>
              <a:rPr lang="nb-NO" dirty="0"/>
              <a:t>•</a:t>
            </a:r>
            <a:r>
              <a:rPr lang="nb-NO" b="1" dirty="0"/>
              <a:t> Teologien om synd og nåde – </a:t>
            </a:r>
            <a:r>
              <a:rPr lang="nb-NO" dirty="0"/>
              <a:t>Er synd både synd mot Gud og mot mennesker? Hva er sann nåde, og hva er «billig nåde»? (Dietrich </a:t>
            </a:r>
            <a:r>
              <a:rPr lang="nb-NO" dirty="0" err="1"/>
              <a:t>Bonhoeffer</a:t>
            </a:r>
            <a:r>
              <a:rPr lang="nb-NO" dirty="0"/>
              <a:t>). Hva er omvendelse?</a:t>
            </a:r>
          </a:p>
          <a:p>
            <a:r>
              <a:rPr lang="nb-NO" dirty="0"/>
              <a:t>•</a:t>
            </a:r>
            <a:r>
              <a:rPr lang="nb-NO" b="1" dirty="0"/>
              <a:t> Frelseslæren – </a:t>
            </a:r>
            <a:r>
              <a:rPr lang="nb-NO" dirty="0"/>
              <a:t>Finnes det to utganger på livet, frelse eller fortapelse? Eller blir alle frelst til slutt – uansett? </a:t>
            </a:r>
          </a:p>
          <a:p>
            <a:r>
              <a:rPr lang="nb-NO" dirty="0"/>
              <a:t>•</a:t>
            </a:r>
            <a:r>
              <a:rPr lang="nb-NO" b="1" dirty="0"/>
              <a:t> Åpenbaringsteologien </a:t>
            </a:r>
            <a:r>
              <a:rPr lang="nb-NO" dirty="0"/>
              <a:t>– Hvordan har Gud åpenbart seg og sin vilje? Kan menneskelige erfaringer erstatte deler av Guds åpenbaring?</a:t>
            </a:r>
          </a:p>
          <a:p>
            <a:r>
              <a:rPr lang="nb-NO" dirty="0"/>
              <a:t>•</a:t>
            </a:r>
            <a:r>
              <a:rPr lang="nb-NO" b="1" dirty="0"/>
              <a:t> Kirkeforståelsen – </a:t>
            </a:r>
            <a:r>
              <a:rPr lang="nb-NO" dirty="0"/>
              <a:t>Hva er egentlig kirken? Hvem hører til i den? Hvem bestemmer teologien? Hvilken relasjon er det mellom Gud og menigheten?</a:t>
            </a:r>
          </a:p>
          <a:p>
            <a:r>
              <a:rPr lang="nb-NO" dirty="0"/>
              <a:t>• </a:t>
            </a:r>
            <a:r>
              <a:rPr lang="nb-NO" b="1" dirty="0"/>
              <a:t>Skapelsesteologien</a:t>
            </a:r>
            <a:r>
              <a:rPr lang="nb-NO" dirty="0"/>
              <a:t> – Hva innebærer det at Gud er Skaper og kjenner sitt skaperverk i minste detalj? </a:t>
            </a:r>
          </a:p>
          <a:p>
            <a:r>
              <a:rPr lang="nb-NO" dirty="0"/>
              <a:t> </a:t>
            </a:r>
          </a:p>
          <a:p>
            <a:r>
              <a:rPr lang="nb-NO" b="1" dirty="0"/>
              <a:t>■ </a:t>
            </a:r>
            <a:r>
              <a:rPr lang="nb-NO" dirty="0" err="1"/>
              <a:t>Reflektér</a:t>
            </a:r>
            <a:r>
              <a:rPr lang="nb-NO" dirty="0"/>
              <a:t> gjerne litt over innholdet på lysbildet.</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8</a:t>
            </a:fld>
            <a:endParaRPr lang="nb-NO"/>
          </a:p>
        </p:txBody>
      </p:sp>
      <p:sp>
        <p:nvSpPr>
          <p:cNvPr id="6" name="Plassholder for dato 5"/>
          <p:cNvSpPr>
            <a:spLocks noGrp="1"/>
          </p:cNvSpPr>
          <p:nvPr>
            <p:ph type="dt" idx="12"/>
          </p:nvPr>
        </p:nvSpPr>
        <p:spPr/>
        <p:txBody>
          <a:bodyPr/>
          <a:lstStyle/>
          <a:p>
            <a:fld id="{51CC2472-E9F3-4FE1-B48A-01CE9711EC75}"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171266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r>
              <a:rPr lang="nb-NO" b="1" dirty="0"/>
              <a:t>EKTESKAPET I DEN VERDENSVIDE KIRKE</a:t>
            </a:r>
            <a:endParaRPr lang="nb-NO" dirty="0"/>
          </a:p>
          <a:p>
            <a:r>
              <a:rPr lang="nb-NO" b="1" dirty="0"/>
              <a:t> </a:t>
            </a:r>
            <a:endParaRPr lang="nb-NO" dirty="0"/>
          </a:p>
          <a:p>
            <a:r>
              <a:rPr lang="nb-NO" b="1" dirty="0"/>
              <a:t>De få kirkesamfunnene som har omdefinert ekteskapet og gjort det kjønnsnøytralt, befinner seg primært i Europa og Nord-Amerika. De største av disse er de tre skandinaviske folkekirkene – i Norge, Sverige og Danmark.</a:t>
            </a:r>
            <a:endParaRPr lang="nb-NO" dirty="0"/>
          </a:p>
          <a:p>
            <a:r>
              <a:rPr lang="nb-NO" b="1" dirty="0"/>
              <a:t> </a:t>
            </a:r>
            <a:endParaRPr lang="nb-NO" dirty="0"/>
          </a:p>
          <a:p>
            <a:r>
              <a:rPr lang="nb-NO" b="1" dirty="0"/>
              <a:t>Den nye teologien</a:t>
            </a:r>
            <a:r>
              <a:rPr lang="nb-NO" dirty="0"/>
              <a:t> om ekteskap og samliv har skapt store spenninger mellom nasjonale kirker i flere land, og også internasjonalt. F.eks. har verdens største lutherske kirkesamfunn, </a:t>
            </a:r>
            <a:r>
              <a:rPr lang="nb-NO" dirty="0" err="1"/>
              <a:t>Mekane</a:t>
            </a:r>
            <a:r>
              <a:rPr lang="nb-NO" dirty="0"/>
              <a:t> </a:t>
            </a:r>
            <a:r>
              <a:rPr lang="nb-NO" dirty="0" err="1"/>
              <a:t>Yesu</a:t>
            </a:r>
            <a:r>
              <a:rPr lang="nb-NO" dirty="0"/>
              <a:t>-kirken i Etiopia, brutt samarbeidet med lutherske kirker i USA og Sverige – noe de taper mye økonomisk støtte på. </a:t>
            </a:r>
          </a:p>
          <a:p>
            <a:r>
              <a:rPr lang="nb-NO" dirty="0"/>
              <a:t> </a:t>
            </a:r>
          </a:p>
          <a:p>
            <a:r>
              <a:rPr lang="nb-NO" dirty="0"/>
              <a:t>Når det gjelder trakassering og forfølgelse av seksuelle minoriteter, må vi hjelpe våre brødre og søstre i en del land til å tenke og handle i tråd med Jesu liv og lære. Trakassering, forfølgelse og vold må fordømmes og bekjempes uansett hvem som rammes. </a:t>
            </a:r>
            <a:r>
              <a:rPr lang="nb-NO" dirty="0">
                <a:sym typeface="Wingdings 2"/>
              </a:rPr>
              <a:t></a:t>
            </a:r>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
        <p:nvSpPr>
          <p:cNvPr id="6" name="Plassholder for dato 5"/>
          <p:cNvSpPr>
            <a:spLocks noGrp="1"/>
          </p:cNvSpPr>
          <p:nvPr>
            <p:ph type="dt" idx="12"/>
          </p:nvPr>
        </p:nvSpPr>
        <p:spPr/>
        <p:txBody>
          <a:bodyPr/>
          <a:lstStyle/>
          <a:p>
            <a:fld id="{120628AC-7881-4FEC-993D-F68526B7FF1C}" type="datetime6">
              <a:rPr lang="nb-NO" smtClean="0"/>
              <a:t>mars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409613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25.03.2021</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25.03.2021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25.03.2021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25.03.2021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25.03.2021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25.03.2021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25.03.2021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25.03.2021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25.03.2021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25.03.2021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25.03.2021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25.03.2021</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465138"/>
            <a:ext cx="8144073" cy="1944216"/>
          </a:xfrm>
        </p:spPr>
        <p:txBody>
          <a:bodyPr/>
          <a:lstStyle/>
          <a:p>
            <a:r>
              <a:rPr lang="nb-NO" sz="4800" dirty="0">
                <a:solidFill>
                  <a:srgbClr val="7030A0"/>
                </a:solidFill>
                <a:effectLst/>
                <a:latin typeface="Arial Black" panose="020B0A04020102020204" pitchFamily="34" charset="0"/>
              </a:rPr>
              <a:t>J</a:t>
            </a:r>
            <a:r>
              <a:rPr lang="nb-NO" sz="4400" dirty="0">
                <a:solidFill>
                  <a:srgbClr val="7030A0"/>
                </a:solidFill>
                <a:effectLst/>
                <a:latin typeface="Arial Black" panose="020B0A04020102020204" pitchFamily="34" charset="0"/>
              </a:rPr>
              <a:t>esus som forbilde </a:t>
            </a:r>
            <a:br>
              <a:rPr lang="nb-NO" sz="4400" dirty="0">
                <a:solidFill>
                  <a:srgbClr val="7030A0"/>
                </a:solidFill>
                <a:effectLst/>
                <a:latin typeface="Arial Black" panose="020B0A04020102020204" pitchFamily="34" charset="0"/>
              </a:rPr>
            </a:br>
            <a:r>
              <a:rPr lang="nb-NO" sz="4400" dirty="0">
                <a:solidFill>
                  <a:srgbClr val="7030A0"/>
                </a:solidFill>
                <a:effectLst/>
                <a:latin typeface="Arial Black" panose="020B0A04020102020204" pitchFamily="34" charset="0"/>
              </a:rPr>
              <a:t>og Bibelen som autoritet</a:t>
            </a:r>
          </a:p>
        </p:txBody>
      </p:sp>
      <p:sp>
        <p:nvSpPr>
          <p:cNvPr id="4" name="AutoShape 2" descr="Bilderesultat for polya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2" descr="Bilderesultat for adulteress Jes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descr="Bilderesultat for adulteress Jes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4" name="Picture 6" descr="Bilderesultat for adulteress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832" y="2852936"/>
            <a:ext cx="2976328" cy="2232248"/>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3035832" y="5373216"/>
            <a:ext cx="2976328" cy="707886"/>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Tema 3</a:t>
            </a:r>
          </a:p>
        </p:txBody>
      </p:sp>
    </p:spTree>
    <p:extLst>
      <p:ext uri="{BB962C8B-B14F-4D97-AF65-F5344CB8AC3E}">
        <p14:creationId xmlns:p14="http://schemas.microsoft.com/office/powerpoint/2010/main" val="335210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260648"/>
            <a:ext cx="8676456" cy="6340197"/>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Mange typer kjærlighet</a:t>
            </a:r>
          </a:p>
          <a:p>
            <a:endParaRPr lang="nb-NO" sz="1400" dirty="0"/>
          </a:p>
          <a:p>
            <a:r>
              <a:rPr lang="nb-NO" sz="2200" b="1" dirty="0"/>
              <a:t>• </a:t>
            </a:r>
            <a:r>
              <a:rPr lang="nb-NO" sz="2200" dirty="0">
                <a:latin typeface="Arial" panose="020B0604020202020204" pitchFamily="34" charset="0"/>
                <a:cs typeface="Arial" panose="020B0604020202020204" pitchFamily="34" charset="0"/>
              </a:rPr>
              <a:t>På gresk, NTs språk, har de fire ord for kjærlighet:</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200" b="1" i="1" dirty="0">
                <a:latin typeface="Arial" panose="020B0604020202020204" pitchFamily="34" charset="0"/>
                <a:cs typeface="Arial" panose="020B0604020202020204" pitchFamily="34" charset="0"/>
              </a:rPr>
              <a:t>   *</a:t>
            </a:r>
            <a:r>
              <a:rPr lang="nb-NO" sz="2400" b="1" i="1" dirty="0">
                <a:latin typeface="Arial" panose="020B0604020202020204" pitchFamily="34" charset="0"/>
                <a:cs typeface="Arial" panose="020B0604020202020204" pitchFamily="34" charset="0"/>
              </a:rPr>
              <a:t> Agape</a:t>
            </a:r>
            <a:r>
              <a:rPr lang="nb-NO" sz="2400" dirty="0">
                <a:latin typeface="Arial" panose="020B0604020202020204" pitchFamily="34" charset="0"/>
                <a:cs typeface="Arial" panose="020B0604020202020204" pitchFamily="34" charset="0"/>
              </a:rPr>
              <a:t> – Guds kjærlighet til oss, og gjennom oss til andre</a:t>
            </a:r>
          </a:p>
          <a:p>
            <a:r>
              <a:rPr lang="nb-NO" sz="2200" b="1" dirty="0"/>
              <a:t>      </a:t>
            </a:r>
            <a:r>
              <a:rPr lang="nb-NO" sz="2200" b="1" dirty="0">
                <a:latin typeface="Arial" panose="020B0604020202020204" pitchFamily="34" charset="0"/>
                <a:cs typeface="Arial" panose="020B0604020202020204" pitchFamily="34" charset="0"/>
              </a:rPr>
              <a:t>*</a:t>
            </a:r>
            <a:r>
              <a:rPr lang="nb-NO" sz="2200" b="1" dirty="0"/>
              <a:t> </a:t>
            </a:r>
            <a:r>
              <a:rPr lang="nb-NO" sz="2400" b="1" i="1" dirty="0" err="1">
                <a:latin typeface="Arial" panose="020B0604020202020204" pitchFamily="34" charset="0"/>
                <a:cs typeface="Arial" panose="020B0604020202020204" pitchFamily="34" charset="0"/>
              </a:rPr>
              <a:t>Filia</a:t>
            </a:r>
            <a:r>
              <a:rPr lang="nb-NO" sz="2400" dirty="0">
                <a:latin typeface="Arial" panose="020B0604020202020204" pitchFamily="34" charset="0"/>
                <a:cs typeface="Arial" panose="020B0604020202020204" pitchFamily="34" charset="0"/>
              </a:rPr>
              <a:t> – vennskapelig kjærlighet</a:t>
            </a:r>
            <a:endParaRPr lang="nb-NO" sz="22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 </a:t>
            </a:r>
            <a:r>
              <a:rPr lang="nb-NO" sz="2400" b="1" i="1" dirty="0" err="1">
                <a:latin typeface="Arial" panose="020B0604020202020204" pitchFamily="34" charset="0"/>
                <a:cs typeface="Arial" panose="020B0604020202020204" pitchFamily="34" charset="0"/>
              </a:rPr>
              <a:t>Storge</a:t>
            </a:r>
            <a:r>
              <a:rPr lang="nb-NO" sz="2400" b="1"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 kjærlighet i familien og slekten </a:t>
            </a:r>
            <a:endParaRPr lang="nb-NO" sz="2200" dirty="0">
              <a:latin typeface="Arial" panose="020B0604020202020204" pitchFamily="34" charset="0"/>
              <a:cs typeface="Arial" panose="020B0604020202020204" pitchFamily="34" charset="0"/>
            </a:endParaRPr>
          </a:p>
          <a:p>
            <a:r>
              <a:rPr lang="nb-NO" sz="2200" b="1" dirty="0"/>
              <a:t>            </a:t>
            </a:r>
            <a:r>
              <a:rPr lang="nb-NO" sz="2200" b="1" dirty="0">
                <a:latin typeface="Arial" panose="020B0604020202020204" pitchFamily="34" charset="0"/>
                <a:cs typeface="Arial" panose="020B0604020202020204" pitchFamily="34" charset="0"/>
              </a:rPr>
              <a:t>*</a:t>
            </a:r>
            <a:r>
              <a:rPr lang="nb-NO" sz="2200" b="1" dirty="0"/>
              <a:t> </a:t>
            </a:r>
            <a:r>
              <a:rPr lang="nb-NO" sz="2400" b="1" i="1" dirty="0">
                <a:latin typeface="Arial" panose="020B0604020202020204" pitchFamily="34" charset="0"/>
                <a:cs typeface="Arial" panose="020B0604020202020204" pitchFamily="34" charset="0"/>
              </a:rPr>
              <a:t>Eros</a:t>
            </a:r>
            <a:r>
              <a:rPr lang="nb-NO" sz="2400" dirty="0">
                <a:latin typeface="Arial" panose="020B0604020202020204" pitchFamily="34" charset="0"/>
                <a:cs typeface="Arial" panose="020B0604020202020204" pitchFamily="34" charset="0"/>
              </a:rPr>
              <a:t> – erotisk, romantisk og seksuell kjærlighet</a:t>
            </a:r>
            <a:endParaRPr lang="nb-NO" sz="2200" dirty="0">
              <a:latin typeface="Arial" panose="020B0604020202020204" pitchFamily="34" charset="0"/>
              <a:cs typeface="Arial" panose="020B0604020202020204" pitchFamily="34" charset="0"/>
            </a:endParaRPr>
          </a:p>
          <a:p>
            <a:br>
              <a:rPr lang="nb-NO" sz="1200" b="1" dirty="0"/>
            </a:br>
            <a:r>
              <a:rPr lang="nb-NO" sz="1200" b="1" dirty="0"/>
              <a:t>    </a:t>
            </a:r>
            <a:endParaRPr lang="nb-NO" sz="1000" dirty="0">
              <a:latin typeface="Arial" panose="020B0604020202020204" pitchFamily="34" charset="0"/>
              <a:cs typeface="Arial" panose="020B0604020202020204" pitchFamily="34" charset="0"/>
            </a:endParaRPr>
          </a:p>
          <a:p>
            <a:r>
              <a:rPr lang="nb-NO" sz="2400" b="1" dirty="0"/>
              <a:t>• </a:t>
            </a:r>
            <a:r>
              <a:rPr lang="nb-NO" sz="2400" dirty="0">
                <a:latin typeface="+mj-lt"/>
              </a:rPr>
              <a:t>I NT er </a:t>
            </a:r>
            <a:r>
              <a:rPr lang="nb-NO" sz="2400" i="1" dirty="0">
                <a:latin typeface="+mj-lt"/>
              </a:rPr>
              <a:t>agape </a:t>
            </a:r>
            <a:r>
              <a:rPr lang="nb-NO" sz="2400" dirty="0">
                <a:latin typeface="+mj-lt"/>
              </a:rPr>
              <a:t>det mest brukte ordet for kjærlighet</a:t>
            </a:r>
            <a:r>
              <a:rPr lang="nb-NO" sz="2200" i="1" dirty="0">
                <a:latin typeface="+mj-lt"/>
              </a:rPr>
              <a:t>.</a:t>
            </a:r>
          </a:p>
          <a:p>
            <a:r>
              <a:rPr lang="nb-NO" sz="1200" i="1" dirty="0">
                <a:latin typeface="+mj-lt"/>
              </a:rPr>
              <a:t> </a:t>
            </a:r>
            <a:br>
              <a:rPr lang="nb-NO" sz="2200" i="1" dirty="0">
                <a:latin typeface="+mj-lt"/>
              </a:rPr>
            </a:br>
            <a:r>
              <a:rPr lang="nb-NO" sz="2200" i="1" dirty="0">
                <a:latin typeface="+mj-lt"/>
              </a:rPr>
              <a:t>   </a:t>
            </a:r>
            <a:r>
              <a:rPr lang="nb-NO" sz="2400" i="1" dirty="0">
                <a:latin typeface="+mj-lt"/>
              </a:rPr>
              <a:t>* </a:t>
            </a:r>
            <a:r>
              <a:rPr lang="nb-NO" sz="2400" dirty="0">
                <a:latin typeface="+mj-lt"/>
              </a:rPr>
              <a:t>1 </a:t>
            </a:r>
            <a:r>
              <a:rPr lang="nb-NO" sz="2400" dirty="0" err="1">
                <a:latin typeface="+mj-lt"/>
              </a:rPr>
              <a:t>Joh</a:t>
            </a:r>
            <a:r>
              <a:rPr lang="nb-NO" sz="2400" dirty="0">
                <a:latin typeface="+mj-lt"/>
              </a:rPr>
              <a:t> 4,8: «Gud er </a:t>
            </a:r>
            <a:r>
              <a:rPr lang="nb-NO" sz="2400" i="1" dirty="0">
                <a:latin typeface="+mj-lt"/>
              </a:rPr>
              <a:t>agape</a:t>
            </a:r>
            <a:r>
              <a:rPr lang="nb-NO" sz="2400" dirty="0">
                <a:latin typeface="+mj-lt"/>
              </a:rPr>
              <a:t>». Det står ikke: «Gud er </a:t>
            </a:r>
            <a:r>
              <a:rPr lang="nb-NO" sz="2400" i="1" dirty="0">
                <a:latin typeface="+mj-lt"/>
              </a:rPr>
              <a:t>eros</a:t>
            </a:r>
            <a:r>
              <a:rPr lang="nb-NO" sz="2400" dirty="0">
                <a:latin typeface="+mj-lt"/>
              </a:rPr>
              <a:t>».</a:t>
            </a:r>
            <a:br>
              <a:rPr lang="nb-NO" sz="2400" dirty="0">
                <a:latin typeface="+mj-lt"/>
              </a:rPr>
            </a:br>
            <a:r>
              <a:rPr lang="nb-NO" sz="1200" dirty="0">
                <a:latin typeface="+mj-lt"/>
              </a:rPr>
              <a:t>   </a:t>
            </a:r>
            <a:endParaRPr lang="nb-NO" sz="1100" dirty="0">
              <a:latin typeface="+mj-lt"/>
            </a:endParaRPr>
          </a:p>
          <a:p>
            <a:r>
              <a:rPr lang="nb-NO" sz="2200" dirty="0">
                <a:latin typeface="+mj-lt"/>
              </a:rPr>
              <a:t>   </a:t>
            </a:r>
            <a:r>
              <a:rPr lang="nb-NO" sz="2400" dirty="0">
                <a:latin typeface="+mj-lt"/>
              </a:rPr>
              <a:t>* Kjærlighetens høysang i 1 Kor 13 sier: «Størst </a:t>
            </a:r>
            <a:r>
              <a:rPr lang="nb-NO" sz="2400" u="sng" dirty="0">
                <a:latin typeface="+mj-lt"/>
              </a:rPr>
              <a:t>blant dem </a:t>
            </a:r>
            <a:br>
              <a:rPr lang="nb-NO" sz="2400" dirty="0">
                <a:latin typeface="+mj-lt"/>
              </a:rPr>
            </a:br>
            <a:r>
              <a:rPr lang="nb-NO" sz="2400" dirty="0">
                <a:latin typeface="+mj-lt"/>
              </a:rPr>
              <a:t>     er </a:t>
            </a:r>
            <a:r>
              <a:rPr lang="nb-NO" sz="2400" b="1" i="1" dirty="0">
                <a:latin typeface="+mj-lt"/>
              </a:rPr>
              <a:t>agape</a:t>
            </a:r>
            <a:r>
              <a:rPr lang="nb-NO" sz="2400" dirty="0">
                <a:latin typeface="+mj-lt"/>
              </a:rPr>
              <a:t>». Det står ikke: «Størst blant dem er </a:t>
            </a:r>
            <a:r>
              <a:rPr lang="nb-NO" sz="2400" i="1" dirty="0">
                <a:latin typeface="+mj-lt"/>
              </a:rPr>
              <a:t>eros</a:t>
            </a:r>
            <a:r>
              <a:rPr lang="nb-NO" sz="2400" dirty="0">
                <a:latin typeface="+mj-lt"/>
              </a:rPr>
              <a:t>». </a:t>
            </a:r>
          </a:p>
          <a:p>
            <a:endParaRPr lang="nb-NO" sz="1200" dirty="0">
              <a:latin typeface="+mj-lt"/>
              <a:cs typeface="Arial" panose="020B0604020202020204" pitchFamily="34" charset="0"/>
            </a:endParaRPr>
          </a:p>
          <a:p>
            <a:r>
              <a:rPr lang="nb-NO" sz="2200" dirty="0">
                <a:latin typeface="+mj-lt"/>
                <a:cs typeface="Arial" panose="020B0604020202020204" pitchFamily="34" charset="0"/>
              </a:rPr>
              <a:t>   * Slagordet </a:t>
            </a:r>
            <a:r>
              <a:rPr lang="nb-NO" sz="2400" i="1" dirty="0">
                <a:latin typeface="+mj-lt"/>
                <a:cs typeface="Arial" panose="020B0604020202020204" pitchFamily="34" charset="0"/>
              </a:rPr>
              <a:t>«Størst </a:t>
            </a:r>
            <a:r>
              <a:rPr lang="nb-NO" sz="2400" b="1" i="1" dirty="0">
                <a:latin typeface="+mj-lt"/>
                <a:cs typeface="Arial" panose="020B0604020202020204" pitchFamily="34" charset="0"/>
              </a:rPr>
              <a:t>av alt</a:t>
            </a:r>
            <a:r>
              <a:rPr lang="nb-NO" sz="2400" i="1" dirty="0">
                <a:latin typeface="+mj-lt"/>
                <a:cs typeface="Arial" panose="020B0604020202020204" pitchFamily="34" charset="0"/>
              </a:rPr>
              <a:t> er kjærligheten» </a:t>
            </a:r>
            <a:r>
              <a:rPr lang="nb-NO" sz="2400" dirty="0">
                <a:latin typeface="+mj-lt"/>
                <a:cs typeface="Arial" panose="020B0604020202020204" pitchFamily="34" charset="0"/>
              </a:rPr>
              <a:t>er ikke noe  </a:t>
            </a:r>
          </a:p>
          <a:p>
            <a:r>
              <a:rPr lang="nb-NO" sz="2400" dirty="0">
                <a:latin typeface="+mj-lt"/>
                <a:cs typeface="Arial" panose="020B0604020202020204" pitchFamily="34" charset="0"/>
              </a:rPr>
              <a:t>     bibelsitat.</a:t>
            </a:r>
          </a:p>
          <a:p>
            <a:endParaRPr lang="nb-NO" dirty="0">
              <a:latin typeface="Arial" panose="020B0604020202020204" pitchFamily="34" charset="0"/>
              <a:cs typeface="Arial" panose="020B0604020202020204" pitchFamily="34" charset="0"/>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371" y="260648"/>
            <a:ext cx="1362085" cy="1353879"/>
          </a:xfrm>
          <a:prstGeom prst="rect">
            <a:avLst/>
          </a:prstGeom>
        </p:spPr>
      </p:pic>
    </p:spTree>
    <p:extLst>
      <p:ext uri="{BB962C8B-B14F-4D97-AF65-F5344CB8AC3E}">
        <p14:creationId xmlns:p14="http://schemas.microsoft.com/office/powerpoint/2010/main" val="338913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p:cNvSpPr>
            <a:spLocks noGrp="1"/>
          </p:cNvSpPr>
          <p:nvPr>
            <p:ph type="title"/>
          </p:nvPr>
        </p:nvSpPr>
        <p:spPr>
          <a:xfrm>
            <a:off x="2771800" y="44624"/>
            <a:ext cx="5976664" cy="1362456"/>
          </a:xfrm>
          <a:ln>
            <a:miter lim="800000"/>
            <a:headEnd/>
            <a:tailEnd/>
          </a:ln>
        </p:spPr>
        <p:txBody>
          <a:bodyPr>
            <a:noAutofit/>
          </a:bodyPr>
          <a:lstStyle/>
          <a:p>
            <a:pPr algn="l" eaLnBrk="1" fontAlgn="auto" hangingPunct="1">
              <a:spcAft>
                <a:spcPts val="0"/>
              </a:spcAft>
              <a:defRPr/>
            </a:pPr>
            <a:br>
              <a:rPr lang="nb-NO" sz="4400" dirty="0">
                <a:solidFill>
                  <a:srgbClr val="7030A0"/>
                </a:solidFill>
                <a:latin typeface="Berlin Sans FB Demi" panose="020E0802020502020306" pitchFamily="34" charset="0"/>
              </a:rPr>
            </a:br>
            <a:br>
              <a:rPr lang="nb-NO" sz="4400" dirty="0">
                <a:solidFill>
                  <a:srgbClr val="7030A0"/>
                </a:solidFill>
                <a:latin typeface="Berlin Sans FB Demi" panose="020E0802020502020306" pitchFamily="34" charset="0"/>
              </a:rPr>
            </a:br>
            <a:r>
              <a:rPr lang="nb-NO" sz="4400" dirty="0">
                <a:solidFill>
                  <a:srgbClr val="7030A0"/>
                </a:solidFill>
                <a:effectLst/>
                <a:latin typeface="Arial Black" panose="020B0A04020102020204" pitchFamily="34" charset="0"/>
              </a:rPr>
              <a:t>Tre </a:t>
            </a:r>
            <a:r>
              <a:rPr lang="nb-NO" sz="4400" dirty="0" err="1">
                <a:solidFill>
                  <a:srgbClr val="7030A0"/>
                </a:solidFill>
                <a:effectLst/>
                <a:latin typeface="Arial Black" panose="020B0A04020102020204" pitchFamily="34" charset="0"/>
              </a:rPr>
              <a:t>grunnpillarer</a:t>
            </a:r>
            <a:r>
              <a:rPr lang="nb-NO" sz="4400" dirty="0">
                <a:solidFill>
                  <a:srgbClr val="7030A0"/>
                </a:solidFill>
                <a:effectLst/>
                <a:latin typeface="Arial Black" panose="020B0A04020102020204" pitchFamily="34" charset="0"/>
              </a:rPr>
              <a:t> </a:t>
            </a:r>
            <a:br>
              <a:rPr lang="nb-NO" sz="4000" dirty="0">
                <a:solidFill>
                  <a:srgbClr val="7030A0"/>
                </a:solidFill>
                <a:effectLst/>
                <a:latin typeface="Arial Black" panose="020B0A04020102020204" pitchFamily="34" charset="0"/>
              </a:rPr>
            </a:br>
            <a:r>
              <a:rPr lang="nb-NO" sz="3200" dirty="0">
                <a:solidFill>
                  <a:srgbClr val="7030A0"/>
                </a:solidFill>
                <a:effectLst/>
                <a:latin typeface="Arial Black" panose="020B0A04020102020204" pitchFamily="34" charset="0"/>
              </a:rPr>
              <a:t>i bibelsk familieteologi</a:t>
            </a:r>
            <a:endParaRPr lang="nb-NO" sz="4400" dirty="0">
              <a:solidFill>
                <a:srgbClr val="7030A0"/>
              </a:solidFill>
              <a:effectLst/>
              <a:latin typeface="Arial Black" panose="020B0A04020102020204" pitchFamily="34" charset="0"/>
            </a:endParaRPr>
          </a:p>
        </p:txBody>
      </p:sp>
      <p:sp>
        <p:nvSpPr>
          <p:cNvPr id="14338" name="Plassholder for tekst 2"/>
          <p:cNvSpPr>
            <a:spLocks noGrp="1"/>
          </p:cNvSpPr>
          <p:nvPr>
            <p:ph type="body" idx="1"/>
          </p:nvPr>
        </p:nvSpPr>
        <p:spPr>
          <a:xfrm>
            <a:off x="0" y="1556791"/>
            <a:ext cx="9144000" cy="3921531"/>
          </a:xfrm>
        </p:spPr>
        <p:txBody>
          <a:bodyPr>
            <a:normAutofit lnSpcReduction="10000"/>
          </a:bodyPr>
          <a:lstStyle/>
          <a:p>
            <a:pPr algn="ctr" eaLnBrk="1" hangingPunct="1"/>
            <a:r>
              <a:rPr lang="nb-NO" altLang="nb-NO" sz="2400" b="1" dirty="0">
                <a:solidFill>
                  <a:srgbClr val="C00000"/>
                </a:solidFill>
                <a:latin typeface="Arial" panose="020B0604020202020204" pitchFamily="34" charset="0"/>
                <a:cs typeface="Arial" panose="020B0604020202020204" pitchFamily="34" charset="0"/>
              </a:rPr>
              <a:t>1. EKTESKAPET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Ekteskapet</a:t>
            </a:r>
            <a:r>
              <a:rPr lang="nb-NO" altLang="nb-NO" sz="2200" dirty="0">
                <a:solidFill>
                  <a:schemeClr val="tx1"/>
                </a:solidFill>
                <a:latin typeface="Arial" panose="020B0604020202020204" pitchFamily="34" charset="0"/>
                <a:cs typeface="Arial" panose="020B0604020202020204" pitchFamily="34" charset="0"/>
              </a:rPr>
              <a:t> er en skaperordning for mann og kvinne, innstiftet av Gud.</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Det er ingen menneskelig oppfinnelse eller «sosial konstruksjon». </a:t>
            </a:r>
            <a:br>
              <a:rPr lang="nb-NO" altLang="nb-NO" sz="2600" dirty="0">
                <a:solidFill>
                  <a:schemeClr val="tx1"/>
                </a:solidFill>
                <a:latin typeface="Arial" panose="020B0604020202020204" pitchFamily="34" charset="0"/>
                <a:cs typeface="Arial" panose="020B0604020202020204" pitchFamily="34" charset="0"/>
              </a:rPr>
            </a:br>
            <a:endParaRPr lang="nb-NO" altLang="nb-NO" sz="1200" dirty="0">
              <a:solidFill>
                <a:schemeClr val="tx1"/>
              </a:solidFill>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2. MOR-FAR-BARN-relasjonen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Mor-far-barn-relasjonen</a:t>
            </a:r>
            <a:r>
              <a:rPr lang="nb-NO" altLang="nb-NO" sz="2200" dirty="0">
                <a:solidFill>
                  <a:schemeClr val="tx1"/>
                </a:solidFill>
                <a:latin typeface="Arial" panose="020B0604020202020204" pitchFamily="34" charset="0"/>
                <a:cs typeface="Arial" panose="020B0604020202020204" pitchFamily="34" charset="0"/>
              </a:rPr>
              <a:t> er unik og står i en særstilling.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Den er vesensforskjellig fra alle andre relasjoner.</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3. BARNEPERSPEKTIVET</a:t>
            </a:r>
            <a:br>
              <a:rPr lang="nb-NO" altLang="nb-NO" dirty="0">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har en gudgitt rett til sin egen mor og far. Ingen har lov til å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frata dem denne retten. Verken mor eller far er overflødig.</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er en gave, ikke en «rettighet» eller handelsvare.</a:t>
            </a:r>
            <a:endParaRPr lang="nb-NO" altLang="nb-NO" sz="2200" b="1" i="1" dirty="0">
              <a:solidFill>
                <a:schemeClr val="tx1"/>
              </a:solidFill>
              <a:latin typeface="Arial" panose="020B0604020202020204" pitchFamily="34" charset="0"/>
              <a:cs typeface="Arial" panose="020B0604020202020204" pitchFamily="34" charset="0"/>
            </a:endParaRPr>
          </a:p>
        </p:txBody>
      </p:sp>
      <p:sp>
        <p:nvSpPr>
          <p:cNvPr id="3" name="TekstSylinder 2"/>
          <p:cNvSpPr txBox="1"/>
          <p:nvPr/>
        </p:nvSpPr>
        <p:spPr>
          <a:xfrm>
            <a:off x="1043608" y="5488776"/>
            <a:ext cx="7128792" cy="892552"/>
          </a:xfrm>
          <a:prstGeom prst="rect">
            <a:avLst/>
          </a:prstGeom>
          <a:noFill/>
          <a:ln cmpd="sng">
            <a:solidFill>
              <a:schemeClr val="tx1"/>
            </a:solidFill>
          </a:ln>
        </p:spPr>
        <p:txBody>
          <a:bodyPr wrap="square" rtlCol="0">
            <a:spAutoFit/>
          </a:bodyPr>
          <a:lstStyle/>
          <a:p>
            <a:pPr algn="ctr"/>
            <a:r>
              <a:rPr lang="nb-NO" altLang="nb-NO" b="1" i="1" dirty="0">
                <a:latin typeface="Arial" panose="020B0604020202020204" pitchFamily="34" charset="0"/>
                <a:cs typeface="Arial" panose="020B0604020202020204" pitchFamily="34" charset="0"/>
              </a:rPr>
              <a:t>Den som står fast på disse 3 sannhetene </a:t>
            </a:r>
            <a:br>
              <a:rPr lang="nb-NO" altLang="nb-NO" b="1" i="1" dirty="0">
                <a:latin typeface="Arial" panose="020B0604020202020204" pitchFamily="34" charset="0"/>
                <a:cs typeface="Arial" panose="020B0604020202020204" pitchFamily="34" charset="0"/>
              </a:rPr>
            </a:br>
            <a:r>
              <a:rPr lang="nb-NO" altLang="nb-NO" sz="1600" b="1" i="1" dirty="0">
                <a:latin typeface="Arial" panose="020B0604020202020204" pitchFamily="34" charset="0"/>
                <a:cs typeface="Arial" panose="020B0604020202020204" pitchFamily="34" charset="0"/>
              </a:rPr>
              <a:t>– med Jesus som forbilde og autoritet – </a:t>
            </a:r>
            <a:endParaRPr lang="nb-NO" altLang="nb-NO" b="1" i="1" dirty="0">
              <a:latin typeface="Arial" panose="020B0604020202020204" pitchFamily="34" charset="0"/>
              <a:cs typeface="Arial" panose="020B0604020202020204" pitchFamily="34" charset="0"/>
            </a:endParaRPr>
          </a:p>
          <a:p>
            <a:pPr algn="ctr"/>
            <a:r>
              <a:rPr lang="nb-NO" altLang="nb-NO" b="1" i="1" dirty="0">
                <a:latin typeface="Arial" panose="020B0604020202020204" pitchFamily="34" charset="0"/>
                <a:cs typeface="Arial" panose="020B0604020202020204" pitchFamily="34" charset="0"/>
              </a:rPr>
              <a:t>vil kunne stå støtt i møte med utfordringene som kommer.</a:t>
            </a:r>
          </a:p>
        </p:txBody>
      </p:sp>
      <p:pic>
        <p:nvPicPr>
          <p:cNvPr id="1028" name="Picture 4" descr="http://cdn.sheknows.com/articles/2010/05/family-playing-ball-out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
            <a:ext cx="2629508" cy="174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942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395536" y="633462"/>
            <a:ext cx="8280920"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Motivasjon og ressurser</a:t>
            </a:r>
            <a:endParaRPr lang="nb-NO" sz="2400" dirty="0">
              <a:solidFill>
                <a:srgbClr val="7030A0"/>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TekstSylinder 2"/>
              <p:cNvSpPr txBox="1"/>
              <p:nvPr/>
            </p:nvSpPr>
            <p:spPr>
              <a:xfrm>
                <a:off x="3275856" y="1772816"/>
                <a:ext cx="3816424" cy="4062651"/>
              </a:xfrm>
              <a:prstGeom prst="rect">
                <a:avLst/>
              </a:prstGeom>
              <a:noFill/>
            </p:spPr>
            <p:txBody>
              <a:bodyPr wrap="square" rtlCol="0">
                <a:spAutoFit/>
              </a:bodyPr>
              <a:lstStyle/>
              <a:p>
                <a:pPr>
                  <a:lnSpc>
                    <a:spcPts val="4800"/>
                  </a:lnSpc>
                </a:pPr>
                <a14:m>
                  <m:oMath xmlns:m="http://schemas.openxmlformats.org/officeDocument/2006/math">
                    <m:r>
                      <a:rPr lang="nb-NO" sz="3200" i="1" dirty="0">
                        <a:latin typeface="Cambria Math"/>
                      </a:rPr>
                      <m:t>■ </m:t>
                    </m:r>
                  </m:oMath>
                </a14:m>
                <a:r>
                  <a:rPr lang="nb-NO" sz="3200" b="1" dirty="0">
                    <a:latin typeface="+mj-lt"/>
                  </a:rPr>
                  <a:t>Kjærlighet</a:t>
                </a:r>
                <a:endParaRPr lang="nb-NO" sz="2800" dirty="0">
                  <a:latin typeface="+mj-lt"/>
                </a:endParaRPr>
              </a:p>
              <a:p>
                <a:pPr>
                  <a:lnSpc>
                    <a:spcPts val="4800"/>
                  </a:lnSpc>
                </a:pPr>
                <a14:m>
                  <m:oMath xmlns:m="http://schemas.openxmlformats.org/officeDocument/2006/math">
                    <m:r>
                      <a:rPr lang="nb-NO" sz="3200" i="1" dirty="0">
                        <a:latin typeface="Cambria Math"/>
                      </a:rPr>
                      <m:t>■</m:t>
                    </m:r>
                  </m:oMath>
                </a14:m>
                <a:r>
                  <a:rPr lang="nb-NO" sz="3200" dirty="0">
                    <a:latin typeface="+mj-lt"/>
                  </a:rPr>
                  <a:t> </a:t>
                </a:r>
                <a:r>
                  <a:rPr lang="nb-NO" sz="3200" b="1" dirty="0">
                    <a:latin typeface="+mj-lt"/>
                  </a:rPr>
                  <a:t>Kallet</a:t>
                </a:r>
                <a:r>
                  <a:rPr lang="nb-NO" sz="3200" dirty="0">
                    <a:latin typeface="+mj-lt"/>
                  </a:rPr>
                  <a:t> </a:t>
                </a:r>
              </a:p>
              <a:p>
                <a:pPr>
                  <a:lnSpc>
                    <a:spcPts val="4800"/>
                  </a:lnSpc>
                </a:pPr>
                <a14:m>
                  <m:oMath xmlns:m="http://schemas.openxmlformats.org/officeDocument/2006/math">
                    <m:r>
                      <a:rPr lang="nb-NO" sz="3200" i="1" dirty="0">
                        <a:latin typeface="Cambria Math"/>
                      </a:rPr>
                      <m:t>■</m:t>
                    </m:r>
                  </m:oMath>
                </a14:m>
                <a:r>
                  <a:rPr lang="nb-NO" sz="3200" dirty="0">
                    <a:latin typeface="+mj-lt"/>
                  </a:rPr>
                  <a:t> </a:t>
                </a:r>
                <a:r>
                  <a:rPr lang="nb-NO" sz="3200" b="1" dirty="0">
                    <a:latin typeface="+mj-lt"/>
                  </a:rPr>
                  <a:t>Konsekvensene</a:t>
                </a:r>
              </a:p>
              <a:p>
                <a:pPr>
                  <a:lnSpc>
                    <a:spcPts val="4800"/>
                  </a:lnSpc>
                </a:pPr>
                <a14:m>
                  <m:oMath xmlns:m="http://schemas.openxmlformats.org/officeDocument/2006/math">
                    <m:r>
                      <a:rPr lang="nb-NO" sz="3200" i="1" dirty="0">
                        <a:latin typeface="Cambria Math"/>
                      </a:rPr>
                      <m:t>■</m:t>
                    </m:r>
                  </m:oMath>
                </a14:m>
                <a:r>
                  <a:rPr lang="nb-NO" sz="3200" dirty="0">
                    <a:latin typeface="+mj-lt"/>
                    <a:cs typeface="Arial" panose="020B0604020202020204" pitchFamily="34" charset="0"/>
                  </a:rPr>
                  <a:t> </a:t>
                </a:r>
                <a:r>
                  <a:rPr lang="nb-NO" sz="3200" b="1" dirty="0">
                    <a:latin typeface="+mj-lt"/>
                    <a:cs typeface="Arial" panose="020B0604020202020204" pitchFamily="34" charset="0"/>
                  </a:rPr>
                  <a:t>Kunnskap</a:t>
                </a:r>
                <a:endParaRPr lang="nb-NO" sz="2800" dirty="0">
                  <a:latin typeface="+mj-lt"/>
                  <a:cs typeface="Arial" panose="020B0604020202020204" pitchFamily="34" charset="0"/>
                </a:endParaRPr>
              </a:p>
              <a:p>
                <a:pPr>
                  <a:lnSpc>
                    <a:spcPts val="4800"/>
                  </a:lnSpc>
                </a:pPr>
                <a14:m>
                  <m:oMath xmlns:m="http://schemas.openxmlformats.org/officeDocument/2006/math">
                    <m:r>
                      <a:rPr lang="nb-NO" sz="3200" b="1" i="1" dirty="0">
                        <a:latin typeface="Cambria Math"/>
                      </a:rPr>
                      <m:t>■</m:t>
                    </m:r>
                  </m:oMath>
                </a14:m>
                <a:r>
                  <a:rPr lang="nb-NO" sz="3200" b="1" dirty="0">
                    <a:latin typeface="+mj-lt"/>
                    <a:cs typeface="Arial" panose="020B0604020202020204" pitchFamily="34" charset="0"/>
                  </a:rPr>
                  <a:t> Kampen</a:t>
                </a:r>
                <a:endParaRPr lang="nb-NO" sz="3200" b="1" i="1" dirty="0">
                  <a:latin typeface="+mj-lt"/>
                </a:endParaRPr>
              </a:p>
              <a:p>
                <a:pPr>
                  <a:lnSpc>
                    <a:spcPts val="4800"/>
                  </a:lnSpc>
                </a:pPr>
                <a14:m>
                  <m:oMath xmlns:m="http://schemas.openxmlformats.org/officeDocument/2006/math">
                    <m:r>
                      <a:rPr lang="nb-NO" sz="3200" i="1" dirty="0">
                        <a:latin typeface="Cambria Math"/>
                      </a:rPr>
                      <m:t>■</m:t>
                    </m:r>
                  </m:oMath>
                </a14:m>
                <a:r>
                  <a:rPr lang="nb-NO" sz="3200" dirty="0">
                    <a:latin typeface="+mj-lt"/>
                    <a:cs typeface="Arial" panose="020B0604020202020204" pitchFamily="34" charset="0"/>
                  </a:rPr>
                  <a:t> </a:t>
                </a:r>
                <a:r>
                  <a:rPr lang="nb-NO" sz="3200" b="1" dirty="0">
                    <a:latin typeface="+mj-lt"/>
                    <a:cs typeface="Arial" panose="020B0604020202020204" pitchFamily="34" charset="0"/>
                  </a:rPr>
                  <a:t>Kraften</a:t>
                </a:r>
                <a:endParaRPr lang="nb-NO" dirty="0">
                  <a:latin typeface="+mj-lt"/>
                  <a:cs typeface="Arial" panose="020B0604020202020204" pitchFamily="34" charset="0"/>
                </a:endParaRPr>
              </a:p>
              <a:p>
                <a:endParaRPr lang="nb-NO" dirty="0"/>
              </a:p>
            </p:txBody>
          </p:sp>
        </mc:Choice>
        <mc:Fallback xmlns="">
          <p:sp>
            <p:nvSpPr>
              <p:cNvPr id="3" name="TekstSylinder 2"/>
              <p:cNvSpPr txBox="1">
                <a:spLocks noRot="1" noChangeAspect="1" noMove="1" noResize="1" noEditPoints="1" noAdjustHandles="1" noChangeArrowheads="1" noChangeShapeType="1" noTextEdit="1"/>
              </p:cNvSpPr>
              <p:nvPr/>
            </p:nvSpPr>
            <p:spPr>
              <a:xfrm>
                <a:off x="3275856" y="1772816"/>
                <a:ext cx="3816424" cy="4062651"/>
              </a:xfrm>
              <a:prstGeom prst="rect">
                <a:avLst/>
              </a:prstGeom>
              <a:blipFill>
                <a:blip r:embed="rId3"/>
                <a:stretch>
                  <a:fillRect t="-450" r="-1917"/>
                </a:stretch>
              </a:blipFill>
            </p:spPr>
            <p:txBody>
              <a:bodyPr/>
              <a:lstStyle/>
              <a:p>
                <a:r>
                  <a:rPr lang="nb-NO">
                    <a:noFill/>
                  </a:rPr>
                  <a:t> </a:t>
                </a:r>
              </a:p>
            </p:txBody>
          </p:sp>
        </mc:Fallback>
      </mc:AlternateContent>
      <p:sp>
        <p:nvSpPr>
          <p:cNvPr id="2" name="AutoShape 2" descr="Bilderesultat for famil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1988840"/>
            <a:ext cx="314521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3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FB3F33B-0366-4DB8-8FDA-E9B101063E6D}"/>
              </a:ext>
            </a:extLst>
          </p:cNvPr>
          <p:cNvSpPr txBox="1"/>
          <p:nvPr/>
        </p:nvSpPr>
        <p:spPr>
          <a:xfrm>
            <a:off x="323528" y="980728"/>
            <a:ext cx="8496944" cy="4832092"/>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Fotnotene </a:t>
            </a:r>
            <a:br>
              <a:rPr lang="nb-NO" sz="4400" dirty="0">
                <a:solidFill>
                  <a:srgbClr val="7030A0"/>
                </a:solidFill>
                <a:latin typeface="Arial Black" panose="020B0A04020102020204" pitchFamily="34" charset="0"/>
              </a:rPr>
            </a:br>
            <a:r>
              <a:rPr lang="nb-NO" sz="4400" dirty="0">
                <a:solidFill>
                  <a:srgbClr val="7030A0"/>
                </a:solidFill>
                <a:latin typeface="Arial Black" panose="020B0A04020102020204" pitchFamily="34" charset="0"/>
              </a:rPr>
              <a:t>og mange linker til </a:t>
            </a:r>
          </a:p>
          <a:p>
            <a:pPr algn="ctr"/>
            <a:r>
              <a:rPr lang="nb-NO" sz="4400" dirty="0">
                <a:solidFill>
                  <a:srgbClr val="7030A0"/>
                </a:solidFill>
                <a:latin typeface="Arial Black" panose="020B0A04020102020204" pitchFamily="34" charset="0"/>
              </a:rPr>
              <a:t>bakgrunnsstoffet i Tema 3</a:t>
            </a:r>
          </a:p>
          <a:p>
            <a:pPr algn="ctr"/>
            <a:endParaRPr lang="nb-NO" sz="4400" dirty="0">
              <a:solidFill>
                <a:srgbClr val="7030A0"/>
              </a:solidFill>
              <a:latin typeface="Arial Black" panose="020B0A04020102020204" pitchFamily="34" charset="0"/>
            </a:endParaRPr>
          </a:p>
          <a:p>
            <a:pPr algn="ctr"/>
            <a:r>
              <a:rPr lang="nb-NO" sz="2400" b="1" dirty="0">
                <a:latin typeface="+mj-lt"/>
              </a:rPr>
              <a:t>Alle fotnotene finnes </a:t>
            </a:r>
            <a:br>
              <a:rPr lang="nb-NO" sz="2400" b="1" dirty="0">
                <a:latin typeface="+mj-lt"/>
              </a:rPr>
            </a:br>
            <a:r>
              <a:rPr lang="nb-NO" sz="2400" b="1" dirty="0">
                <a:solidFill>
                  <a:srgbClr val="C00000"/>
                </a:solidFill>
                <a:latin typeface="+mj-lt"/>
              </a:rPr>
              <a:t>i kommentarfeltet under dette lysbildet.</a:t>
            </a:r>
          </a:p>
          <a:p>
            <a:pPr algn="ctr"/>
            <a:endParaRPr lang="nb-NO" sz="2400" b="1" dirty="0">
              <a:latin typeface="+mj-lt"/>
            </a:endParaRPr>
          </a:p>
          <a:p>
            <a:pPr algn="ctr"/>
            <a:r>
              <a:rPr lang="nb-NO" sz="2000" b="1" dirty="0">
                <a:latin typeface="+mj-lt"/>
              </a:rPr>
              <a:t>Fotnotene og dokumentet </a:t>
            </a:r>
            <a:r>
              <a:rPr lang="nb-NO" sz="2000" b="1" i="1" dirty="0">
                <a:latin typeface="+mj-lt"/>
              </a:rPr>
              <a:t>Detaljert bakgrunnsstoff  </a:t>
            </a:r>
            <a:r>
              <a:rPr lang="nb-NO" sz="2000" b="1" dirty="0">
                <a:latin typeface="+mj-lt"/>
              </a:rPr>
              <a:t>til Tema 3 </a:t>
            </a:r>
            <a:br>
              <a:rPr lang="nb-NO" sz="2000" b="1" dirty="0">
                <a:latin typeface="+mj-lt"/>
              </a:rPr>
            </a:br>
            <a:r>
              <a:rPr lang="nb-NO" sz="2000" b="1" dirty="0">
                <a:latin typeface="+mj-lt"/>
              </a:rPr>
              <a:t>er også samlet i et PDF- og i et Word-dokument </a:t>
            </a:r>
          </a:p>
          <a:p>
            <a:pPr algn="ctr"/>
            <a:r>
              <a:rPr lang="nb-NO" sz="2000" b="1" dirty="0">
                <a:latin typeface="+mj-lt"/>
              </a:rPr>
              <a:t>som ligger på Samlivsbanken.no</a:t>
            </a:r>
          </a:p>
        </p:txBody>
      </p:sp>
    </p:spTree>
    <p:extLst>
      <p:ext uri="{BB962C8B-B14F-4D97-AF65-F5344CB8AC3E}">
        <p14:creationId xmlns:p14="http://schemas.microsoft.com/office/powerpoint/2010/main" val="337573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11289"/>
            <a:ext cx="8352928"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Jesu utfordring</a:t>
            </a:r>
          </a:p>
        </p:txBody>
      </p:sp>
      <p:sp>
        <p:nvSpPr>
          <p:cNvPr id="3" name="TekstSylinder 2"/>
          <p:cNvSpPr txBox="1"/>
          <p:nvPr/>
        </p:nvSpPr>
        <p:spPr>
          <a:xfrm>
            <a:off x="323528" y="980730"/>
            <a:ext cx="8820472" cy="5693866"/>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 JESU KALL: </a:t>
            </a:r>
            <a:r>
              <a:rPr lang="nb-NO" sz="2300" dirty="0">
                <a:latin typeface="Arial" panose="020B0604020202020204" pitchFamily="34" charset="0"/>
                <a:cs typeface="Arial" panose="020B0604020202020204" pitchFamily="34" charset="0"/>
              </a:rPr>
              <a:t>Å følge Jesus, elske Gud og møte alle med nestekjærlighet.</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IDEALET: </a:t>
            </a:r>
            <a:r>
              <a:rPr lang="nb-NO" sz="2300" dirty="0">
                <a:latin typeface="Arial" panose="020B0604020202020204" pitchFamily="34" charset="0"/>
                <a:cs typeface="Arial" panose="020B0604020202020204" pitchFamily="34" charset="0"/>
              </a:rPr>
              <a:t>Å være «tro mot </a:t>
            </a:r>
            <a:r>
              <a:rPr lang="nb-NO" sz="2300" b="1" dirty="0">
                <a:latin typeface="Arial" panose="020B0604020202020204" pitchFamily="34" charset="0"/>
                <a:cs typeface="Arial" panose="020B0604020202020204" pitchFamily="34" charset="0"/>
              </a:rPr>
              <a:t>sannheten</a:t>
            </a:r>
            <a:r>
              <a:rPr lang="nb-NO" sz="2300" dirty="0">
                <a:latin typeface="Arial" panose="020B0604020202020204" pitchFamily="34" charset="0"/>
                <a:cs typeface="Arial" panose="020B0604020202020204" pitchFamily="34" charset="0"/>
              </a:rPr>
              <a:t> i </a:t>
            </a:r>
            <a:r>
              <a:rPr lang="nb-NO" sz="2300" b="1" dirty="0">
                <a:latin typeface="Arial" panose="020B0604020202020204" pitchFamily="34" charset="0"/>
                <a:cs typeface="Arial" panose="020B0604020202020204" pitchFamily="34" charset="0"/>
              </a:rPr>
              <a:t>kjærlighet</a:t>
            </a:r>
            <a:r>
              <a:rPr lang="nb-NO" sz="2300" dirty="0">
                <a:latin typeface="Arial" panose="020B0604020202020204" pitchFamily="34" charset="0"/>
                <a:cs typeface="Arial" panose="020B0604020202020204" pitchFamily="34" charset="0"/>
              </a:rPr>
              <a:t>» (Ef 4,15). Det handler om </a:t>
            </a:r>
            <a:r>
              <a:rPr lang="nb-NO" sz="2300" i="1" dirty="0">
                <a:latin typeface="Arial" panose="020B0604020202020204" pitchFamily="34" charset="0"/>
                <a:cs typeface="Arial" panose="020B0604020202020204" pitchFamily="34" charset="0"/>
              </a:rPr>
              <a:t>både</a:t>
            </a:r>
            <a:r>
              <a:rPr lang="nb-NO" sz="2300" dirty="0">
                <a:latin typeface="Arial" panose="020B0604020202020204" pitchFamily="34" charset="0"/>
                <a:cs typeface="Arial" panose="020B0604020202020204" pitchFamily="34" charset="0"/>
              </a:rPr>
              <a:t> kjærlighet og sannhet – bygge broer av kjærlighet og trekke grenser av sannhet.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SVARET: </a:t>
            </a:r>
            <a:r>
              <a:rPr lang="nb-NO" sz="2300" dirty="0">
                <a:latin typeface="Arial" panose="020B0604020202020204" pitchFamily="34" charset="0"/>
                <a:cs typeface="Arial" panose="020B0604020202020204" pitchFamily="34" charset="0"/>
              </a:rPr>
              <a:t>På ulike måter kommer vi alle til kort overfor Bibelens bud og formaninger. Vi har ikke av den grunn frihet til å omskrive eller slå av på Guds bud. Svaret for oss alle er evangeliet, omvendelse, Guds tilgivelse og et fornyet sinn (Rom 12,1-2).</a:t>
            </a:r>
            <a:br>
              <a:rPr lang="nb-NO" sz="2300" dirty="0">
                <a:latin typeface="Arial" panose="020B0604020202020204" pitchFamily="34" charset="0"/>
                <a:cs typeface="Arial" panose="020B0604020202020204" pitchFamily="34" charset="0"/>
              </a:rPr>
            </a:br>
            <a:br>
              <a:rPr lang="nb-NO" sz="1000" dirty="0">
                <a:latin typeface="Arial" panose="020B0604020202020204" pitchFamily="34" charset="0"/>
                <a:cs typeface="Arial" panose="020B0604020202020204" pitchFamily="34" charset="0"/>
              </a:rPr>
            </a:br>
            <a:br>
              <a:rPr lang="nb-NO" sz="400" dirty="0">
                <a:latin typeface="Arial" panose="020B0604020202020204" pitchFamily="34" charset="0"/>
                <a:cs typeface="Arial" panose="020B0604020202020204" pitchFamily="34" charset="0"/>
              </a:rPr>
            </a:br>
            <a:endParaRPr lang="nb-NO" sz="1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 OPPGJØR? </a:t>
            </a:r>
            <a:r>
              <a:rPr lang="nb-NO" sz="2400" dirty="0">
                <a:latin typeface="Arial" panose="020B0604020202020204" pitchFamily="34" charset="0"/>
                <a:cs typeface="Arial" panose="020B0604020202020204" pitchFamily="34" charset="0"/>
              </a:rPr>
              <a:t>Vi trenger alle å jobbe med 			oss selv. - Er vi preget av harde hjerter?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 Av menneskefrykt? - Av forakt?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 Trenger vi å be noen om tilgivelse?</a:t>
            </a:r>
          </a:p>
          <a:p>
            <a:br>
              <a:rPr lang="nb-NO" sz="900" dirty="0">
                <a:latin typeface="Arial" panose="020B0604020202020204" pitchFamily="34" charset="0"/>
                <a:cs typeface="Arial" panose="020B0604020202020204" pitchFamily="34" charset="0"/>
              </a:rPr>
            </a:br>
            <a:r>
              <a:rPr lang="nb-NO" sz="1000" dirty="0">
                <a:latin typeface="Arial" panose="020B0604020202020204" pitchFamily="34" charset="0"/>
                <a:cs typeface="Arial" panose="020B0604020202020204" pitchFamily="34" charset="0"/>
              </a:rPr>
              <a:t>			</a:t>
            </a:r>
            <a:endParaRPr lang="nb-NO" sz="2400" dirty="0">
              <a:latin typeface="Arial" panose="020B0604020202020204" pitchFamily="34" charset="0"/>
              <a:cs typeface="Arial" panose="020B0604020202020204" pitchFamily="34" charset="0"/>
            </a:endParaRPr>
          </a:p>
        </p:txBody>
      </p:sp>
      <p:pic>
        <p:nvPicPr>
          <p:cNvPr id="1026" name="Picture 2" descr="Bilderesultat for dialog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69160"/>
            <a:ext cx="237626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71775" y="1815202"/>
            <a:ext cx="8640960" cy="5109091"/>
          </a:xfrm>
          <a:prstGeom prst="rect">
            <a:avLst/>
          </a:prstGeom>
          <a:noFill/>
        </p:spPr>
        <p:txBody>
          <a:bodyPr wrap="square" rtlCol="0">
            <a:spAutoFit/>
          </a:bodyPr>
          <a:lstStyle/>
          <a:p>
            <a:pPr defTabSz="180000"/>
            <a:r>
              <a:rPr lang="nb-NO" sz="2400" b="1" dirty="0">
                <a:latin typeface="Arial" panose="020B0604020202020204" pitchFamily="34" charset="0"/>
                <a:cs typeface="Arial" panose="020B0604020202020204" pitchFamily="34" charset="0"/>
              </a:rPr>
              <a:t>• La oss møte alle med respekt og </a:t>
            </a:r>
          </a:p>
          <a:p>
            <a:pPr defTabSz="180000"/>
            <a:r>
              <a:rPr lang="nb-NO" sz="2400" b="1" dirty="0">
                <a:latin typeface="Arial" panose="020B0604020202020204" pitchFamily="34" charset="0"/>
                <a:cs typeface="Arial" panose="020B0604020202020204" pitchFamily="34" charset="0"/>
              </a:rPr>
              <a:t>vennlighet: </a:t>
            </a:r>
            <a:r>
              <a:rPr lang="nb-NO" sz="2400" i="1" dirty="0">
                <a:latin typeface="Arial" panose="020B0604020202020204" pitchFamily="34" charset="0"/>
                <a:cs typeface="Arial" panose="020B0604020202020204" pitchFamily="34" charset="0"/>
              </a:rPr>
              <a:t>«La alle mennesker få </a:t>
            </a:r>
          </a:p>
          <a:p>
            <a:pPr defTabSz="180000"/>
            <a:r>
              <a:rPr lang="nb-NO" sz="2400" i="1" dirty="0">
                <a:latin typeface="Arial" panose="020B0604020202020204" pitchFamily="34" charset="0"/>
                <a:cs typeface="Arial" panose="020B0604020202020204" pitchFamily="34" charset="0"/>
              </a:rPr>
              <a:t>merke at dere er vennlige. Herren er </a:t>
            </a:r>
          </a:p>
          <a:p>
            <a:pPr defTabSz="180000"/>
            <a:r>
              <a:rPr lang="nb-NO" sz="2400" i="1" dirty="0">
                <a:latin typeface="Arial" panose="020B0604020202020204" pitchFamily="34" charset="0"/>
                <a:cs typeface="Arial" panose="020B0604020202020204" pitchFamily="34" charset="0"/>
              </a:rPr>
              <a:t>nær.» </a:t>
            </a:r>
            <a:r>
              <a:rPr lang="nb-NO" sz="2400" dirty="0">
                <a:latin typeface="Arial" panose="020B0604020202020204" pitchFamily="34" charset="0"/>
                <a:cs typeface="Arial" panose="020B0604020202020204" pitchFamily="34" charset="0"/>
              </a:rPr>
              <a:t>Fil 4,5</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defTabSz="180000"/>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La oss prøve oss selv på Åndens frukt</a:t>
            </a:r>
            <a:r>
              <a:rPr lang="nb-NO" sz="2400" dirty="0">
                <a:latin typeface="Arial" panose="020B0604020202020204" pitchFamily="34" charset="0"/>
                <a:cs typeface="Arial" panose="020B0604020202020204" pitchFamily="34" charset="0"/>
              </a:rPr>
              <a:t>: </a:t>
            </a:r>
          </a:p>
          <a:p>
            <a:pPr defTabSz="180000"/>
            <a:r>
              <a:rPr lang="nb-NO" sz="2400" i="1" dirty="0">
                <a:latin typeface="Arial" panose="020B0604020202020204" pitchFamily="34" charset="0"/>
                <a:cs typeface="Arial" panose="020B0604020202020204" pitchFamily="34" charset="0"/>
              </a:rPr>
              <a:t>«Kjærlighet, glede, fred, overbærenhet, vennlighet, godhet, trofasthet, ydmykhet og	selvbeherskelse.»</a:t>
            </a:r>
            <a:r>
              <a:rPr lang="nb-NO" sz="2400" dirty="0">
                <a:latin typeface="Arial" panose="020B0604020202020204" pitchFamily="34" charset="0"/>
                <a:cs typeface="Arial" panose="020B0604020202020204" pitchFamily="34" charset="0"/>
              </a:rPr>
              <a:t> Gal 5,22-23  </a:t>
            </a:r>
          </a:p>
          <a:p>
            <a:pPr defTabSz="180000"/>
            <a:endParaRPr lang="nb-NO" sz="1600" b="1" dirty="0">
              <a:latin typeface="Arial" panose="020B0604020202020204" pitchFamily="34" charset="0"/>
              <a:cs typeface="Arial" panose="020B0604020202020204" pitchFamily="34" charset="0"/>
            </a:endParaRPr>
          </a:p>
          <a:p>
            <a:pPr defTabSz="180000"/>
            <a:r>
              <a:rPr lang="nb-NO" sz="2400" b="1" dirty="0">
                <a:latin typeface="Arial" panose="020B0604020202020204" pitchFamily="34" charset="0"/>
                <a:cs typeface="Arial" panose="020B0604020202020204" pitchFamily="34" charset="0"/>
              </a:rPr>
              <a:t>• La oss ta Bibelens kall til radikal kjærlighet på alvor</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«Gjengjeld ikke ondt med ondt eller hån med hån. </a:t>
            </a:r>
          </a:p>
          <a:p>
            <a:pPr defTabSz="180000"/>
            <a:r>
              <a:rPr lang="nb-NO" sz="2400" i="1" dirty="0">
                <a:latin typeface="Arial" panose="020B0604020202020204" pitchFamily="34" charset="0"/>
                <a:cs typeface="Arial" panose="020B0604020202020204" pitchFamily="34" charset="0"/>
              </a:rPr>
              <a:t>Nei, </a:t>
            </a:r>
            <a:r>
              <a:rPr lang="nb-NO" sz="2400" i="1" dirty="0" err="1">
                <a:latin typeface="Arial" panose="020B0604020202020204" pitchFamily="34" charset="0"/>
                <a:cs typeface="Arial" panose="020B0604020202020204" pitchFamily="34" charset="0"/>
              </a:rPr>
              <a:t>velsign</a:t>
            </a:r>
            <a:r>
              <a:rPr lang="nb-NO" sz="2400" i="1" dirty="0">
                <a:latin typeface="Arial" panose="020B0604020202020204" pitchFamily="34" charset="0"/>
                <a:cs typeface="Arial" panose="020B0604020202020204" pitchFamily="34" charset="0"/>
              </a:rPr>
              <a:t> heller, for dere er kalt til å arve velsignelse.» </a:t>
            </a:r>
          </a:p>
          <a:p>
            <a:pPr defTabSz="180000"/>
            <a:r>
              <a:rPr lang="nb-NO" sz="2400" dirty="0">
                <a:latin typeface="Arial" panose="020B0604020202020204" pitchFamily="34" charset="0"/>
                <a:cs typeface="Arial" panose="020B0604020202020204" pitchFamily="34" charset="0"/>
              </a:rPr>
              <a:t>1 </a:t>
            </a:r>
            <a:r>
              <a:rPr lang="nb-NO" sz="2400" dirty="0" err="1">
                <a:latin typeface="Arial" panose="020B0604020202020204" pitchFamily="34" charset="0"/>
                <a:cs typeface="Arial" panose="020B0604020202020204" pitchFamily="34" charset="0"/>
              </a:rPr>
              <a:t>Pet</a:t>
            </a:r>
            <a:r>
              <a:rPr lang="nb-NO" sz="2400" dirty="0">
                <a:latin typeface="Arial" panose="020B0604020202020204" pitchFamily="34" charset="0"/>
                <a:cs typeface="Arial" panose="020B0604020202020204" pitchFamily="34" charset="0"/>
              </a:rPr>
              <a:t> 3,9 </a:t>
            </a:r>
            <a:br>
              <a:rPr lang="nb-NO" sz="24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p:txBody>
      </p:sp>
      <p:sp>
        <p:nvSpPr>
          <p:cNvPr id="7" name="TekstSylinder 6"/>
          <p:cNvSpPr txBox="1"/>
          <p:nvPr/>
        </p:nvSpPr>
        <p:spPr>
          <a:xfrm>
            <a:off x="467544" y="416858"/>
            <a:ext cx="8136904" cy="1200329"/>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Nestekjærlighet</a:t>
            </a:r>
            <a:r>
              <a:rPr lang="nb-NO" sz="3200" dirty="0">
                <a:solidFill>
                  <a:srgbClr val="7030A0"/>
                </a:solidFill>
                <a:latin typeface="Arial Black" panose="020B0A04020102020204" pitchFamily="34" charset="0"/>
              </a:rPr>
              <a:t> </a:t>
            </a:r>
            <a:br>
              <a:rPr lang="nb-NO" sz="3200" dirty="0">
                <a:solidFill>
                  <a:srgbClr val="7030A0"/>
                </a:solidFill>
                <a:latin typeface="Arial Black" panose="020B0A04020102020204" pitchFamily="34" charset="0"/>
              </a:rPr>
            </a:br>
            <a:r>
              <a:rPr lang="nb-NO" sz="3200" dirty="0">
                <a:solidFill>
                  <a:srgbClr val="7030A0"/>
                </a:solidFill>
                <a:latin typeface="Arial Black" panose="020B0A04020102020204" pitchFamily="34" charset="0"/>
              </a:rPr>
              <a:t>i praksis</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620688"/>
            <a:ext cx="4031940" cy="2687960"/>
          </a:xfrm>
          <a:prstGeom prst="rect">
            <a:avLst/>
          </a:prstGeom>
        </p:spPr>
      </p:pic>
    </p:spTree>
    <p:extLst>
      <p:ext uri="{BB962C8B-B14F-4D97-AF65-F5344CB8AC3E}">
        <p14:creationId xmlns:p14="http://schemas.microsoft.com/office/powerpoint/2010/main" val="26217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39552" y="2060848"/>
            <a:ext cx="8352928" cy="4355038"/>
          </a:xfrm>
          <a:prstGeom prst="rect">
            <a:avLst/>
          </a:prstGeom>
        </p:spPr>
        <p:txBody>
          <a:bodyPr wrap="square">
            <a:spAutoFit/>
          </a:bodyPr>
          <a:lstStyle/>
          <a:p>
            <a:r>
              <a:rPr lang="nb-NO" sz="2800" b="1" dirty="0">
                <a:latin typeface="Arial" panose="020B0604020202020204" pitchFamily="34" charset="0"/>
                <a:cs typeface="Arial" panose="020B0604020202020204" pitchFamily="34" charset="0"/>
                <a:sym typeface="Wingdings"/>
              </a:rPr>
              <a:t>Et </a:t>
            </a:r>
            <a:r>
              <a:rPr lang="nb-NO" sz="2800" b="1" dirty="0">
                <a:latin typeface="Arial" panose="020B0604020202020204" pitchFamily="34" charset="0"/>
                <a:cs typeface="Arial" panose="020B0604020202020204" pitchFamily="34" charset="0"/>
              </a:rPr>
              <a:t>ENTYDIG budskap:</a:t>
            </a:r>
            <a:br>
              <a:rPr lang="nb-NO" sz="2800" b="1" dirty="0">
                <a:latin typeface="Arial" panose="020B0604020202020204" pitchFamily="34" charset="0"/>
                <a:cs typeface="Arial" panose="020B0604020202020204" pitchFamily="34" charset="0"/>
              </a:rPr>
            </a:br>
            <a:endParaRPr lang="nb-NO" sz="900" b="1"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Skapelsesberetningen.</a:t>
            </a:r>
          </a:p>
          <a:p>
            <a:pPr defTabSz="360000"/>
            <a:r>
              <a:rPr lang="nb-NO" sz="2400" dirty="0">
                <a:latin typeface="Arial" panose="020B0604020202020204" pitchFamily="34" charset="0"/>
                <a:cs typeface="Arial" panose="020B0604020202020204" pitchFamily="34" charset="0"/>
              </a:rPr>
              <a:t>▪ De 10 bud («Du skal hedre din far og din mor»).</a:t>
            </a:r>
          </a:p>
          <a:p>
            <a:pPr defTabSz="360000"/>
            <a:r>
              <a:rPr lang="nb-NO" sz="2400" dirty="0">
                <a:latin typeface="Arial" panose="020B0604020202020204" pitchFamily="34" charset="0"/>
                <a:cs typeface="Arial" panose="020B0604020202020204" pitchFamily="34" charset="0"/>
              </a:rPr>
              <a:t>▪ Jesu liv og lære.</a:t>
            </a:r>
          </a:p>
          <a:p>
            <a:pPr defTabSz="360000"/>
            <a:r>
              <a:rPr lang="nb-NO" sz="2400" dirty="0">
                <a:latin typeface="Arial" panose="020B0604020202020204" pitchFamily="34" charset="0"/>
                <a:cs typeface="Arial" panose="020B0604020202020204" pitchFamily="34" charset="0"/>
              </a:rPr>
              <a:t>▪ Alle beretninger, eksempler, symboler, undervisning: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Ekteskapet = Mann + kvinne.</a:t>
            </a:r>
          </a:p>
          <a:p>
            <a:pPr defTabSz="360000"/>
            <a:r>
              <a:rPr lang="nb-NO" sz="2400" dirty="0">
                <a:latin typeface="Arial" panose="020B0604020202020204" pitchFamily="34" charset="0"/>
                <a:cs typeface="Arial" panose="020B0604020202020204" pitchFamily="34" charset="0"/>
              </a:rPr>
              <a:t>▪ I GT er Gud brudgom, og Israel er brud. I NT er Kristus  </a:t>
            </a:r>
          </a:p>
          <a:p>
            <a:pPr defTabSz="360000"/>
            <a:r>
              <a:rPr lang="nb-NO" sz="2400" dirty="0">
                <a:latin typeface="Arial" panose="020B0604020202020204" pitchFamily="34" charset="0"/>
                <a:cs typeface="Arial" panose="020B0604020202020204" pitchFamily="34" charset="0"/>
              </a:rPr>
              <a:t>   brudgommen, og menigheten er bruden. </a:t>
            </a:r>
          </a:p>
          <a:p>
            <a:pPr defTabSz="360000"/>
            <a:r>
              <a:rPr lang="nb-NO" sz="2400" dirty="0">
                <a:latin typeface="Arial" panose="020B0604020202020204" pitchFamily="34" charset="0"/>
                <a:cs typeface="Arial" panose="020B0604020202020204" pitchFamily="34" charset="0"/>
              </a:rPr>
              <a:t>▪ GT og NT er konsekvent og samstemt i at ekteskapet er   </a:t>
            </a:r>
          </a:p>
          <a:p>
            <a:pPr defTabSz="360000"/>
            <a:r>
              <a:rPr lang="nb-NO" sz="2400" dirty="0">
                <a:latin typeface="Arial" panose="020B0604020202020204" pitchFamily="34" charset="0"/>
                <a:cs typeface="Arial" panose="020B0604020202020204" pitchFamily="34" charset="0"/>
              </a:rPr>
              <a:t>  for mann og kvinne. Det finnes ikke ett eneste unntak.</a:t>
            </a:r>
          </a:p>
          <a:p>
            <a:pPr defTabSz="360000"/>
            <a:endParaRPr lang="nb-NO" sz="2400" dirty="0">
              <a:latin typeface="Arial" panose="020B0604020202020204" pitchFamily="34" charset="0"/>
              <a:cs typeface="Arial" panose="020B0604020202020204" pitchFamily="34" charset="0"/>
            </a:endParaRPr>
          </a:p>
        </p:txBody>
      </p:sp>
      <p:sp>
        <p:nvSpPr>
          <p:cNvPr id="7" name="TekstSylinder 6"/>
          <p:cNvSpPr txBox="1"/>
          <p:nvPr/>
        </p:nvSpPr>
        <p:spPr>
          <a:xfrm>
            <a:off x="539552" y="260648"/>
            <a:ext cx="8568952" cy="1508105"/>
          </a:xfrm>
          <a:prstGeom prst="rect">
            <a:avLst/>
          </a:prstGeom>
          <a:noFill/>
        </p:spPr>
        <p:txBody>
          <a:bodyPr wrap="square" rtlCol="0">
            <a:spAutoFit/>
          </a:bodyPr>
          <a:lstStyle/>
          <a:p>
            <a:r>
              <a:rPr lang="nb-NO" sz="4400" dirty="0">
                <a:solidFill>
                  <a:srgbClr val="7030A0"/>
                </a:solidFill>
                <a:latin typeface="Arial Black" panose="020B0A04020102020204" pitchFamily="34" charset="0"/>
                <a:cs typeface="Arial" panose="020B0604020202020204" pitchFamily="34" charset="0"/>
              </a:rPr>
              <a:t>Bibelen er klar: </a:t>
            </a:r>
          </a:p>
          <a:p>
            <a:r>
              <a:rPr lang="nb-NO" sz="2400" dirty="0">
                <a:latin typeface="Arial Black" panose="020B0A04020102020204" pitchFamily="34" charset="0"/>
                <a:cs typeface="Arial" panose="020B0604020202020204" pitchFamily="34" charset="0"/>
              </a:rPr>
              <a:t>Ekteskapet er Guds skaper-</a:t>
            </a:r>
            <a:br>
              <a:rPr lang="nb-NO" sz="2400" dirty="0">
                <a:latin typeface="Arial Black" panose="020B0A04020102020204" pitchFamily="34" charset="0"/>
                <a:cs typeface="Arial" panose="020B0604020202020204" pitchFamily="34" charset="0"/>
              </a:rPr>
            </a:br>
            <a:r>
              <a:rPr lang="nb-NO" sz="2400" dirty="0">
                <a:latin typeface="Arial Black" panose="020B0A04020102020204" pitchFamily="34" charset="0"/>
                <a:cs typeface="Arial" panose="020B0604020202020204" pitchFamily="34" charset="0"/>
              </a:rPr>
              <a:t>ordning for mann og kvinne</a:t>
            </a:r>
            <a:endParaRPr lang="nb-NO" sz="900" dirty="0">
              <a:latin typeface="Arial Black" panose="020B0A04020102020204" pitchFamily="34" charset="0"/>
              <a:cs typeface="Arial" panose="020B0604020202020204" pitchFamily="34" charset="0"/>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76672"/>
            <a:ext cx="2880321" cy="2304256"/>
          </a:xfrm>
          <a:prstGeom prst="rect">
            <a:avLst/>
          </a:prstGeom>
        </p:spPr>
      </p:pic>
    </p:spTree>
    <p:extLst>
      <p:ext uri="{BB962C8B-B14F-4D97-AF65-F5344CB8AC3E}">
        <p14:creationId xmlns:p14="http://schemas.microsoft.com/office/powerpoint/2010/main" val="18459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1643891"/>
            <a:ext cx="8856984" cy="5170646"/>
          </a:xfrm>
          <a:prstGeom prst="rect">
            <a:avLst/>
          </a:prstGeom>
          <a:noFill/>
        </p:spPr>
        <p:txBody>
          <a:bodyPr wrap="square" rtlCol="0">
            <a:spAutoFit/>
          </a:bodyPr>
          <a:lstStyle/>
          <a:p>
            <a:pPr algn="ctr"/>
            <a:r>
              <a:rPr lang="nb-NO" sz="2400" b="1" dirty="0">
                <a:latin typeface="Arial" panose="020B0604020202020204" pitchFamily="34" charset="0"/>
                <a:cs typeface="Arial" panose="020B0604020202020204" pitchFamily="34" charset="0"/>
              </a:rPr>
              <a:t>1 Mos 1,27-28 og 2,24 </a:t>
            </a:r>
            <a:r>
              <a:rPr lang="nb-NO" i="1" dirty="0">
                <a:latin typeface="Arial" panose="020B0604020202020204" pitchFamily="34" charset="0"/>
                <a:cs typeface="Arial" panose="020B0604020202020204" pitchFamily="34" charset="0"/>
              </a:rPr>
              <a:t>(Bibel 2011)</a:t>
            </a:r>
            <a:endParaRPr lang="nb-NO" sz="2400" i="1" dirty="0">
              <a:latin typeface="Arial" panose="020B0604020202020204" pitchFamily="34" charset="0"/>
              <a:cs typeface="Arial" panose="020B0604020202020204" pitchFamily="34" charset="0"/>
            </a:endParaRPr>
          </a:p>
          <a:p>
            <a:pPr algn="ctr"/>
            <a:r>
              <a:rPr lang="nb-NO" sz="2200" dirty="0">
                <a:latin typeface="Arial" panose="020B0604020202020204" pitchFamily="34" charset="0"/>
                <a:cs typeface="Arial" panose="020B0604020202020204" pitchFamily="34" charset="0"/>
              </a:rPr>
              <a:t>Gud skapte mennesket i sitt bilde, i Guds bilde skapte han det,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som mann og kvinne skapte han dem.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Gud velsignet dem og sa til dem: "Vær fruktbare og bli mange,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fyll jorden og legg den under dere!”</a:t>
            </a:r>
            <a:br>
              <a:rPr lang="nb-NO" sz="2200" dirty="0">
                <a:latin typeface="Arial" panose="020B0604020202020204" pitchFamily="34" charset="0"/>
                <a:cs typeface="Arial" panose="020B0604020202020204" pitchFamily="34" charset="0"/>
              </a:rPr>
            </a:br>
            <a:br>
              <a:rPr lang="nb-NO" sz="1400" b="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sin far og sin mor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holde fast ved sin kvinne, og de to skal være én kropp.»</a:t>
            </a: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algn="ctr"/>
            <a:r>
              <a:rPr lang="nb-NO" sz="2400" b="1" dirty="0">
                <a:latin typeface="Arial" panose="020B0604020202020204" pitchFamily="34" charset="0"/>
                <a:cs typeface="Arial" panose="020B0604020202020204" pitchFamily="34" charset="0"/>
              </a:rPr>
              <a:t>Matt 19,4-6 </a:t>
            </a:r>
            <a:r>
              <a:rPr lang="nb-NO" i="1" dirty="0">
                <a:latin typeface="Arial" panose="020B0604020202020204" pitchFamily="34" charset="0"/>
                <a:cs typeface="Arial" panose="020B0604020202020204" pitchFamily="34" charset="0"/>
              </a:rPr>
              <a:t>(Bibel 2011)</a:t>
            </a:r>
            <a:br>
              <a:rPr lang="nb-NO" sz="2400" b="1" i="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Jesus svarte: «Har dere ikke lest at Skaperen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fra begynnelsen av skapte dem som mann og kvinne og sa: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far og mor og holde fast ved sin kvinne,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 to skal være én kropp.’</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det som Gud har sammenføyd, skal mennesker ikke skille.»</a:t>
            </a:r>
          </a:p>
        </p:txBody>
      </p:sp>
      <p:sp>
        <p:nvSpPr>
          <p:cNvPr id="3" name="TekstSylinder 2"/>
          <p:cNvSpPr txBox="1"/>
          <p:nvPr/>
        </p:nvSpPr>
        <p:spPr>
          <a:xfrm>
            <a:off x="2771800" y="260648"/>
            <a:ext cx="6048672" cy="1261884"/>
          </a:xfrm>
          <a:prstGeom prst="rect">
            <a:avLst/>
          </a:prstGeom>
          <a:noFill/>
        </p:spPr>
        <p:txBody>
          <a:bodyPr wrap="square" rtlCol="0">
            <a:spAutoFit/>
          </a:bodyPr>
          <a:lstStyle/>
          <a:p>
            <a:r>
              <a:rPr lang="nb-NO" sz="3600" dirty="0">
                <a:solidFill>
                  <a:srgbClr val="7030A0"/>
                </a:solidFill>
                <a:latin typeface="Arial Black" panose="020B0A04020102020204" pitchFamily="34" charset="0"/>
              </a:rPr>
              <a:t>Grunnleggende tekster </a:t>
            </a:r>
            <a:r>
              <a:rPr lang="nb-NO" sz="4000" dirty="0">
                <a:solidFill>
                  <a:srgbClr val="7030A0"/>
                </a:solidFill>
                <a:latin typeface="Arial Black" panose="020B0A04020102020204" pitchFamily="34" charset="0"/>
              </a:rPr>
              <a:t>om ekteskapet</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46" y="241906"/>
            <a:ext cx="2179538" cy="1225990"/>
          </a:xfrm>
          <a:prstGeom prst="rect">
            <a:avLst/>
          </a:prstGeom>
        </p:spPr>
      </p:pic>
    </p:spTree>
    <p:extLst>
      <p:ext uri="{BB962C8B-B14F-4D97-AF65-F5344CB8AC3E}">
        <p14:creationId xmlns:p14="http://schemas.microsoft.com/office/powerpoint/2010/main" val="34083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710661"/>
            <a:ext cx="9144000" cy="1938992"/>
          </a:xfrm>
          <a:prstGeom prst="rect">
            <a:avLst/>
          </a:prstGeom>
          <a:noFill/>
        </p:spPr>
        <p:txBody>
          <a:bodyPr wrap="square" rtlCol="0">
            <a:spAutoFit/>
          </a:bodyPr>
          <a:lstStyle/>
          <a:p>
            <a:pPr algn="ctr">
              <a:lnSpc>
                <a:spcPct val="150000"/>
              </a:lnSpc>
            </a:pPr>
            <a:r>
              <a:rPr lang="nb-NO" sz="2000" dirty="0">
                <a:solidFill>
                  <a:srgbClr val="C00000"/>
                </a:solidFill>
                <a:latin typeface="+mj-lt"/>
              </a:rPr>
              <a:t>«Derfor skal </a:t>
            </a:r>
            <a:r>
              <a:rPr lang="nb-NO" sz="2000" b="1" u="sng" dirty="0">
                <a:solidFill>
                  <a:srgbClr val="C00000"/>
                </a:solidFill>
                <a:latin typeface="+mj-lt"/>
              </a:rPr>
              <a:t>mannen</a:t>
            </a:r>
            <a:r>
              <a:rPr lang="nb-NO" sz="2000" b="1" dirty="0">
                <a:solidFill>
                  <a:srgbClr val="C00000"/>
                </a:solidFill>
                <a:latin typeface="+mj-lt"/>
              </a:rPr>
              <a:t>  </a:t>
            </a:r>
            <a:r>
              <a:rPr lang="nb-NO" sz="2000" b="1" u="sng" dirty="0">
                <a:solidFill>
                  <a:srgbClr val="C00000"/>
                </a:solidFill>
                <a:latin typeface="+mj-lt"/>
              </a:rPr>
              <a:t>forlate</a:t>
            </a:r>
            <a:r>
              <a:rPr lang="nb-NO" sz="2000" b="1" dirty="0">
                <a:solidFill>
                  <a:srgbClr val="C00000"/>
                </a:solidFill>
                <a:latin typeface="+mj-lt"/>
              </a:rPr>
              <a:t> </a:t>
            </a:r>
          </a:p>
          <a:p>
            <a:pPr algn="ctr">
              <a:lnSpc>
                <a:spcPct val="150000"/>
              </a:lnSpc>
            </a:pPr>
            <a:r>
              <a:rPr lang="nb-NO" sz="2000" b="1" u="sng" dirty="0">
                <a:solidFill>
                  <a:srgbClr val="C00000"/>
                </a:solidFill>
                <a:latin typeface="+mj-lt"/>
              </a:rPr>
              <a:t>sin far og sin mor</a:t>
            </a:r>
            <a:r>
              <a:rPr lang="nb-NO" sz="2000" b="1" dirty="0">
                <a:solidFill>
                  <a:srgbClr val="C00000"/>
                </a:solidFill>
                <a:latin typeface="+mj-lt"/>
              </a:rPr>
              <a:t> </a:t>
            </a:r>
            <a:r>
              <a:rPr lang="nb-NO" sz="2000" dirty="0">
                <a:solidFill>
                  <a:srgbClr val="C00000"/>
                </a:solidFill>
                <a:latin typeface="+mj-lt"/>
              </a:rPr>
              <a:t>og</a:t>
            </a:r>
          </a:p>
          <a:p>
            <a:pPr algn="ctr">
              <a:lnSpc>
                <a:spcPct val="150000"/>
              </a:lnSpc>
            </a:pPr>
            <a:r>
              <a:rPr lang="nb-NO" sz="2000" b="1" u="sng" dirty="0">
                <a:solidFill>
                  <a:srgbClr val="C00000"/>
                </a:solidFill>
                <a:latin typeface="+mj-lt"/>
              </a:rPr>
              <a:t>holde fast ved</a:t>
            </a:r>
            <a:r>
              <a:rPr lang="nb-NO" sz="2000" b="1" dirty="0">
                <a:solidFill>
                  <a:srgbClr val="C00000"/>
                </a:solidFill>
                <a:latin typeface="+mj-lt"/>
              </a:rPr>
              <a:t>  </a:t>
            </a:r>
            <a:r>
              <a:rPr lang="nb-NO" sz="2000" b="1" u="sng" dirty="0">
                <a:solidFill>
                  <a:srgbClr val="C00000"/>
                </a:solidFill>
                <a:latin typeface="+mj-lt"/>
              </a:rPr>
              <a:t>sin kvinne</a:t>
            </a:r>
            <a:r>
              <a:rPr lang="nb-NO" sz="2000" b="1" dirty="0">
                <a:solidFill>
                  <a:srgbClr val="C00000"/>
                </a:solidFill>
                <a:latin typeface="+mj-lt"/>
              </a:rPr>
              <a:t>, </a:t>
            </a:r>
          </a:p>
          <a:p>
            <a:pPr algn="ctr">
              <a:lnSpc>
                <a:spcPct val="150000"/>
              </a:lnSpc>
            </a:pPr>
            <a:r>
              <a:rPr lang="nb-NO" sz="2000" dirty="0">
                <a:solidFill>
                  <a:srgbClr val="C00000"/>
                </a:solidFill>
                <a:latin typeface="+mj-lt"/>
              </a:rPr>
              <a:t>og</a:t>
            </a:r>
            <a:r>
              <a:rPr lang="nb-NO" sz="2000" b="1" dirty="0">
                <a:solidFill>
                  <a:srgbClr val="C00000"/>
                </a:solidFill>
                <a:latin typeface="+mj-lt"/>
              </a:rPr>
              <a:t> </a:t>
            </a:r>
            <a:r>
              <a:rPr lang="nb-NO" sz="2000" b="1" u="sng" dirty="0">
                <a:solidFill>
                  <a:srgbClr val="C00000"/>
                </a:solidFill>
                <a:latin typeface="+mj-lt"/>
              </a:rPr>
              <a:t>de to</a:t>
            </a:r>
            <a:r>
              <a:rPr lang="nb-NO" sz="2000" b="1" dirty="0">
                <a:solidFill>
                  <a:srgbClr val="C00000"/>
                </a:solidFill>
                <a:latin typeface="+mj-lt"/>
              </a:rPr>
              <a:t> </a:t>
            </a:r>
            <a:r>
              <a:rPr lang="nb-NO" sz="2000" dirty="0">
                <a:solidFill>
                  <a:srgbClr val="C00000"/>
                </a:solidFill>
                <a:latin typeface="+mj-lt"/>
              </a:rPr>
              <a:t>skal</a:t>
            </a:r>
            <a:r>
              <a:rPr lang="nb-NO" sz="2000" b="1" dirty="0">
                <a:solidFill>
                  <a:srgbClr val="C00000"/>
                </a:solidFill>
                <a:latin typeface="+mj-lt"/>
              </a:rPr>
              <a:t> </a:t>
            </a:r>
            <a:r>
              <a:rPr lang="nb-NO" sz="2000" b="1" u="sng" dirty="0">
                <a:solidFill>
                  <a:srgbClr val="C00000"/>
                </a:solidFill>
                <a:latin typeface="+mj-lt"/>
              </a:rPr>
              <a:t>være</a:t>
            </a:r>
            <a:r>
              <a:rPr lang="nb-NO" sz="2000" b="1" dirty="0">
                <a:solidFill>
                  <a:srgbClr val="C00000"/>
                </a:solidFill>
                <a:latin typeface="+mj-lt"/>
              </a:rPr>
              <a:t>  </a:t>
            </a:r>
            <a:r>
              <a:rPr lang="nb-NO" sz="2000" b="1" u="sng" dirty="0">
                <a:solidFill>
                  <a:srgbClr val="C00000"/>
                </a:solidFill>
                <a:latin typeface="+mj-lt"/>
              </a:rPr>
              <a:t>én kropp</a:t>
            </a:r>
            <a:r>
              <a:rPr lang="nb-NO" sz="2000" dirty="0">
                <a:solidFill>
                  <a:srgbClr val="C00000"/>
                </a:solidFill>
              </a:rPr>
              <a:t>.</a:t>
            </a:r>
            <a:r>
              <a:rPr lang="nb-NO" sz="2000" dirty="0">
                <a:solidFill>
                  <a:srgbClr val="C00000"/>
                </a:solidFill>
                <a:latin typeface="Arial" panose="020B0604020202020204" pitchFamily="34" charset="0"/>
                <a:cs typeface="Arial" panose="020B0604020202020204" pitchFamily="34" charset="0"/>
              </a:rPr>
              <a:t>»</a:t>
            </a:r>
          </a:p>
        </p:txBody>
      </p:sp>
      <p:sp>
        <p:nvSpPr>
          <p:cNvPr id="3" name="TekstSylinder 2"/>
          <p:cNvSpPr txBox="1"/>
          <p:nvPr/>
        </p:nvSpPr>
        <p:spPr>
          <a:xfrm>
            <a:off x="0" y="980728"/>
            <a:ext cx="9144000" cy="830997"/>
          </a:xfrm>
          <a:prstGeom prst="rect">
            <a:avLst/>
          </a:prstGeom>
          <a:noFill/>
        </p:spPr>
        <p:txBody>
          <a:bodyPr wrap="square" rtlCol="0">
            <a:spAutoFit/>
          </a:bodyPr>
          <a:lstStyle/>
          <a:p>
            <a:pPr algn="ctr"/>
            <a:r>
              <a:rPr lang="nb-NO" sz="2400" b="1" dirty="0">
                <a:latin typeface="+mj-lt"/>
              </a:rPr>
              <a:t>1 Mosebok 2,24 </a:t>
            </a:r>
            <a:r>
              <a:rPr lang="nb-NO" sz="2400" b="1" dirty="0">
                <a:latin typeface="+mj-lt"/>
                <a:sym typeface="Wingdings"/>
              </a:rPr>
              <a:t></a:t>
            </a:r>
            <a:r>
              <a:rPr lang="nb-NO" sz="2400" b="1" dirty="0">
                <a:latin typeface="+mj-lt"/>
              </a:rPr>
              <a:t> Matteus 19,5 </a:t>
            </a:r>
            <a:r>
              <a:rPr lang="nb-NO" sz="2400" b="1" dirty="0">
                <a:latin typeface="+mj-lt"/>
                <a:sym typeface="Wingdings"/>
              </a:rPr>
              <a:t></a:t>
            </a:r>
            <a:r>
              <a:rPr lang="nb-NO" sz="2400" b="1" dirty="0">
                <a:latin typeface="+mj-lt"/>
              </a:rPr>
              <a:t> Markus 10,7-8 </a:t>
            </a:r>
            <a:r>
              <a:rPr lang="nb-NO" sz="2400" b="1" dirty="0">
                <a:latin typeface="+mj-lt"/>
                <a:sym typeface="Wingdings"/>
              </a:rPr>
              <a:t> </a:t>
            </a:r>
            <a:r>
              <a:rPr lang="nb-NO" sz="2400" b="1" dirty="0" err="1">
                <a:latin typeface="+mj-lt"/>
                <a:sym typeface="Wingdings"/>
              </a:rPr>
              <a:t>Efes</a:t>
            </a:r>
            <a:r>
              <a:rPr lang="nb-NO" sz="2400" b="1" dirty="0">
                <a:latin typeface="+mj-lt"/>
                <a:sym typeface="Wingdings"/>
              </a:rPr>
              <a:t> 5,31</a:t>
            </a:r>
          </a:p>
          <a:p>
            <a:r>
              <a:rPr lang="nb-NO" sz="1600" b="1" i="1" dirty="0">
                <a:latin typeface="+mj-lt"/>
                <a:sym typeface="Wingdings"/>
              </a:rPr>
              <a:t>								 Bibel 2011</a:t>
            </a:r>
            <a:r>
              <a:rPr lang="nb-NO" sz="2400" b="1" dirty="0">
                <a:latin typeface="+mj-lt"/>
              </a:rPr>
              <a:t> </a:t>
            </a:r>
          </a:p>
        </p:txBody>
      </p:sp>
      <p:cxnSp>
        <p:nvCxnSpPr>
          <p:cNvPr id="5" name="Rett pil 4"/>
          <p:cNvCxnSpPr/>
          <p:nvPr/>
        </p:nvCxnSpPr>
        <p:spPr>
          <a:xfrm flipV="1">
            <a:off x="4788024" y="2564904"/>
            <a:ext cx="5276" cy="304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6228184" y="3933056"/>
            <a:ext cx="462608" cy="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644008" y="4581128"/>
            <a:ext cx="0" cy="247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6300192" y="2610898"/>
            <a:ext cx="503609" cy="323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H="1">
            <a:off x="2123728" y="4077072"/>
            <a:ext cx="864096" cy="543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5711300" y="4569382"/>
            <a:ext cx="9794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a:endCxn id="34" idx="0"/>
          </p:cNvCxnSpPr>
          <p:nvPr/>
        </p:nvCxnSpPr>
        <p:spPr>
          <a:xfrm flipH="1">
            <a:off x="2735796" y="4621065"/>
            <a:ext cx="612068" cy="960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395536" y="1916832"/>
            <a:ext cx="2448272" cy="1015663"/>
          </a:xfrm>
          <a:prstGeom prst="rect">
            <a:avLst/>
          </a:prstGeom>
          <a:noFill/>
        </p:spPr>
        <p:txBody>
          <a:bodyPr wrap="square" rtlCol="0">
            <a:spAutoFit/>
          </a:bodyPr>
          <a:lstStyle/>
          <a:p>
            <a:r>
              <a:rPr lang="nb-NO" sz="2000" dirty="0">
                <a:latin typeface="+mj-lt"/>
              </a:rPr>
              <a:t>Den naturlige familien med biologiske foreldre</a:t>
            </a:r>
          </a:p>
        </p:txBody>
      </p:sp>
      <p:sp>
        <p:nvSpPr>
          <p:cNvPr id="29" name="TekstSylinder 28"/>
          <p:cNvSpPr txBox="1"/>
          <p:nvPr/>
        </p:nvSpPr>
        <p:spPr>
          <a:xfrm>
            <a:off x="395536" y="4460919"/>
            <a:ext cx="2160240" cy="1015663"/>
          </a:xfrm>
          <a:prstGeom prst="rect">
            <a:avLst/>
          </a:prstGeom>
          <a:noFill/>
        </p:spPr>
        <p:txBody>
          <a:bodyPr wrap="square" rtlCol="0">
            <a:spAutoFit/>
          </a:bodyPr>
          <a:lstStyle/>
          <a:p>
            <a:r>
              <a:rPr lang="nb-NO" sz="2000" dirty="0">
                <a:latin typeface="+mj-lt"/>
              </a:rPr>
              <a:t>Ny familie, ny sosial enhet, livslang trofasthet</a:t>
            </a:r>
          </a:p>
        </p:txBody>
      </p:sp>
      <p:sp>
        <p:nvSpPr>
          <p:cNvPr id="34" name="TekstSylinder 33"/>
          <p:cNvSpPr txBox="1"/>
          <p:nvPr/>
        </p:nvSpPr>
        <p:spPr>
          <a:xfrm>
            <a:off x="1619672" y="5581689"/>
            <a:ext cx="2232248" cy="1015663"/>
          </a:xfrm>
          <a:prstGeom prst="rect">
            <a:avLst/>
          </a:prstGeom>
          <a:noFill/>
        </p:spPr>
        <p:txBody>
          <a:bodyPr wrap="square" rtlCol="0">
            <a:spAutoFit/>
          </a:bodyPr>
          <a:lstStyle/>
          <a:p>
            <a:r>
              <a:rPr lang="nb-NO" sz="2000" dirty="0">
                <a:latin typeface="+mj-lt"/>
              </a:rPr>
              <a:t>Et par, bestående av én mann og </a:t>
            </a:r>
            <a:br>
              <a:rPr lang="nb-NO" sz="2000" dirty="0">
                <a:latin typeface="+mj-lt"/>
              </a:rPr>
            </a:br>
            <a:r>
              <a:rPr lang="nb-NO" sz="2000" dirty="0">
                <a:latin typeface="+mj-lt"/>
              </a:rPr>
              <a:t>én kvinne</a:t>
            </a:r>
          </a:p>
        </p:txBody>
      </p:sp>
      <p:cxnSp>
        <p:nvCxnSpPr>
          <p:cNvPr id="36" name="Rett pil 35"/>
          <p:cNvCxnSpPr/>
          <p:nvPr/>
        </p:nvCxnSpPr>
        <p:spPr>
          <a:xfrm flipH="1" flipV="1">
            <a:off x="1619672" y="2934064"/>
            <a:ext cx="1584176" cy="494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kstSylinder 40"/>
          <p:cNvSpPr txBox="1"/>
          <p:nvPr/>
        </p:nvSpPr>
        <p:spPr>
          <a:xfrm>
            <a:off x="6803801" y="2093455"/>
            <a:ext cx="1769640" cy="1015663"/>
          </a:xfrm>
          <a:prstGeom prst="rect">
            <a:avLst/>
          </a:prstGeom>
          <a:noFill/>
        </p:spPr>
        <p:txBody>
          <a:bodyPr wrap="square" rtlCol="0">
            <a:spAutoFit/>
          </a:bodyPr>
          <a:lstStyle/>
          <a:p>
            <a:r>
              <a:rPr lang="nb-NO" sz="2000" dirty="0">
                <a:latin typeface="+mj-lt"/>
              </a:rPr>
              <a:t>Oppbrudd,</a:t>
            </a:r>
          </a:p>
          <a:p>
            <a:r>
              <a:rPr lang="nb-NO" sz="2000" dirty="0">
                <a:latin typeface="+mj-lt"/>
              </a:rPr>
              <a:t>ny livsfase, </a:t>
            </a:r>
            <a:br>
              <a:rPr lang="nb-NO" sz="2000" dirty="0">
                <a:latin typeface="+mj-lt"/>
              </a:rPr>
            </a:br>
            <a:r>
              <a:rPr lang="nb-NO" sz="2000" dirty="0">
                <a:latin typeface="+mj-lt"/>
              </a:rPr>
              <a:t>ny lojalitet</a:t>
            </a:r>
          </a:p>
        </p:txBody>
      </p:sp>
      <p:sp>
        <p:nvSpPr>
          <p:cNvPr id="42" name="TekstSylinder 41"/>
          <p:cNvSpPr txBox="1"/>
          <p:nvPr/>
        </p:nvSpPr>
        <p:spPr>
          <a:xfrm>
            <a:off x="3563888" y="1918573"/>
            <a:ext cx="2448272" cy="707886"/>
          </a:xfrm>
          <a:prstGeom prst="rect">
            <a:avLst/>
          </a:prstGeom>
          <a:noFill/>
        </p:spPr>
        <p:txBody>
          <a:bodyPr wrap="square" rtlCol="0">
            <a:spAutoFit/>
          </a:bodyPr>
          <a:lstStyle/>
          <a:p>
            <a:pPr algn="ctr"/>
            <a:r>
              <a:rPr lang="nb-NO" sz="2000" dirty="0">
                <a:latin typeface="+mj-lt"/>
              </a:rPr>
              <a:t>Voksen, </a:t>
            </a:r>
            <a:br>
              <a:rPr lang="nb-NO" sz="2000" dirty="0">
                <a:latin typeface="+mj-lt"/>
              </a:rPr>
            </a:br>
            <a:r>
              <a:rPr lang="nb-NO" sz="2000" dirty="0">
                <a:latin typeface="+mj-lt"/>
              </a:rPr>
              <a:t>selvstendig person</a:t>
            </a:r>
          </a:p>
        </p:txBody>
      </p:sp>
      <p:sp>
        <p:nvSpPr>
          <p:cNvPr id="43" name="TekstSylinder 42"/>
          <p:cNvSpPr txBox="1"/>
          <p:nvPr/>
        </p:nvSpPr>
        <p:spPr>
          <a:xfrm>
            <a:off x="5796136" y="5019276"/>
            <a:ext cx="3168352" cy="1323439"/>
          </a:xfrm>
          <a:prstGeom prst="rect">
            <a:avLst/>
          </a:prstGeom>
          <a:noFill/>
        </p:spPr>
        <p:txBody>
          <a:bodyPr wrap="square" rtlCol="0">
            <a:spAutoFit/>
          </a:bodyPr>
          <a:lstStyle/>
          <a:p>
            <a:r>
              <a:rPr lang="nb-NO" sz="2000" dirty="0">
                <a:latin typeface="+mj-lt"/>
              </a:rPr>
              <a:t>Unik fysisk, emosjonell </a:t>
            </a:r>
            <a:br>
              <a:rPr lang="nb-NO" sz="2000" dirty="0">
                <a:latin typeface="+mj-lt"/>
              </a:rPr>
            </a:br>
            <a:r>
              <a:rPr lang="nb-NO" sz="2000" dirty="0">
                <a:latin typeface="+mj-lt"/>
              </a:rPr>
              <a:t>og åndelig enhet mellom mann og kvinne</a:t>
            </a:r>
            <a:br>
              <a:rPr lang="nb-NO" sz="2000" dirty="0">
                <a:latin typeface="+mj-lt"/>
              </a:rPr>
            </a:br>
            <a:r>
              <a:rPr lang="nb-NO" sz="2000" dirty="0">
                <a:latin typeface="+mj-lt"/>
                <a:sym typeface="Wingdings" panose="05000000000000000000" pitchFamily="2" charset="2"/>
              </a:rPr>
              <a:t> </a:t>
            </a:r>
            <a:r>
              <a:rPr lang="nb-NO" sz="2000" dirty="0">
                <a:latin typeface="+mj-lt"/>
              </a:rPr>
              <a:t>Familie og foreldreskap</a:t>
            </a:r>
          </a:p>
        </p:txBody>
      </p:sp>
      <p:sp>
        <p:nvSpPr>
          <p:cNvPr id="44" name="TekstSylinder 43"/>
          <p:cNvSpPr txBox="1"/>
          <p:nvPr/>
        </p:nvSpPr>
        <p:spPr>
          <a:xfrm>
            <a:off x="0" y="344850"/>
            <a:ext cx="9144000" cy="584775"/>
          </a:xfrm>
          <a:prstGeom prst="rect">
            <a:avLst/>
          </a:prstGeom>
          <a:noFill/>
        </p:spPr>
        <p:txBody>
          <a:bodyPr wrap="square" rtlCol="0">
            <a:spAutoFit/>
          </a:bodyPr>
          <a:lstStyle/>
          <a:p>
            <a:pPr algn="ctr"/>
            <a:r>
              <a:rPr lang="nb-NO" sz="3200" b="1" dirty="0">
                <a:solidFill>
                  <a:srgbClr val="7030A0"/>
                </a:solidFill>
                <a:latin typeface="Arial Black" panose="020B0A04020102020204" pitchFamily="34" charset="0"/>
              </a:rPr>
              <a:t>En bibelsk forståelse av ekteskapet</a:t>
            </a:r>
          </a:p>
        </p:txBody>
      </p:sp>
      <p:sp>
        <p:nvSpPr>
          <p:cNvPr id="57" name="TekstSylinder 56"/>
          <p:cNvSpPr txBox="1"/>
          <p:nvPr/>
        </p:nvSpPr>
        <p:spPr>
          <a:xfrm>
            <a:off x="6732240" y="3429000"/>
            <a:ext cx="2232248" cy="1323439"/>
          </a:xfrm>
          <a:prstGeom prst="rect">
            <a:avLst/>
          </a:prstGeom>
          <a:noFill/>
        </p:spPr>
        <p:txBody>
          <a:bodyPr wrap="square" rtlCol="0">
            <a:spAutoFit/>
          </a:bodyPr>
          <a:lstStyle/>
          <a:p>
            <a:r>
              <a:rPr lang="nb-NO" sz="2000" dirty="0">
                <a:latin typeface="+mj-lt"/>
              </a:rPr>
              <a:t>Kjønnspolaritet,</a:t>
            </a:r>
          </a:p>
          <a:p>
            <a:r>
              <a:rPr lang="nb-NO" sz="2000" dirty="0">
                <a:latin typeface="+mj-lt"/>
              </a:rPr>
              <a:t>to kjønn som tilhører og utfyller hverandre</a:t>
            </a:r>
          </a:p>
        </p:txBody>
      </p:sp>
      <p:sp>
        <p:nvSpPr>
          <p:cNvPr id="71" name="TekstSylinder 70"/>
          <p:cNvSpPr txBox="1"/>
          <p:nvPr/>
        </p:nvSpPr>
        <p:spPr>
          <a:xfrm>
            <a:off x="4006488" y="4869160"/>
            <a:ext cx="1717640" cy="1600438"/>
          </a:xfrm>
          <a:prstGeom prst="rect">
            <a:avLst/>
          </a:prstGeom>
          <a:noFill/>
        </p:spPr>
        <p:txBody>
          <a:bodyPr wrap="square" rtlCol="0">
            <a:spAutoFit/>
          </a:bodyPr>
          <a:lstStyle/>
          <a:p>
            <a:r>
              <a:rPr lang="nb-NO" sz="2000" dirty="0">
                <a:latin typeface="+mj-lt"/>
              </a:rPr>
              <a:t>Prosess med kjærlighet, læring og utvikling</a:t>
            </a:r>
          </a:p>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313611"/>
            <a:ext cx="1619672" cy="920400"/>
          </a:xfrm>
          <a:prstGeom prst="rect">
            <a:avLst/>
          </a:prstGeom>
          <a:ln>
            <a:solidFill>
              <a:schemeClr val="tx1"/>
            </a:solidFill>
          </a:ln>
        </p:spPr>
      </p:pic>
    </p:spTree>
    <p:extLst>
      <p:ext uri="{BB962C8B-B14F-4D97-AF65-F5344CB8AC3E}">
        <p14:creationId xmlns:p14="http://schemas.microsoft.com/office/powerpoint/2010/main" val="60882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4" grpId="0"/>
      <p:bldP spid="41" grpId="0"/>
      <p:bldP spid="42" grpId="0"/>
      <p:bldP spid="43" grpId="0"/>
      <p:bldP spid="57"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404664"/>
            <a:ext cx="8424936" cy="5870838"/>
          </a:xfrm>
          <a:prstGeom prst="rect">
            <a:avLst/>
          </a:prstGeom>
        </p:spPr>
        <p:txBody>
          <a:bodyPr wrap="square">
            <a:spAutoFit/>
          </a:bodyPr>
          <a:lstStyle/>
          <a:p>
            <a:pPr algn="ctr" defTabSz="360000"/>
            <a:r>
              <a:rPr lang="nb-NO" sz="3200" dirty="0">
                <a:solidFill>
                  <a:srgbClr val="7030A0"/>
                </a:solidFill>
                <a:latin typeface="Arial Black" panose="020B0A04020102020204" pitchFamily="34" charset="0"/>
              </a:rPr>
              <a:t>BUDENE OG KJÆRLIGHETEN</a:t>
            </a:r>
          </a:p>
          <a:p>
            <a:pPr defTabSz="360000"/>
            <a:br>
              <a:rPr lang="nb-NO" sz="1200" b="1" dirty="0">
                <a:solidFill>
                  <a:srgbClr val="C00000"/>
                </a:solidFill>
                <a:latin typeface="+mj-lt"/>
              </a:rPr>
            </a:br>
            <a:r>
              <a:rPr lang="nb-NO" sz="2200" b="1" dirty="0">
                <a:latin typeface="+mj-lt"/>
              </a:rPr>
              <a:t>Alle Guds bud er uttrykk for hans kjærlighet. </a:t>
            </a:r>
            <a:r>
              <a:rPr lang="nb-NO" sz="2200" dirty="0">
                <a:latin typeface="+mj-lt"/>
              </a:rPr>
              <a:t>Å lage en mot-setning  mellom «kjærligheten» og Guds bud og vilje er </a:t>
            </a:r>
            <a:r>
              <a:rPr lang="nb-NO" sz="2200" dirty="0" err="1">
                <a:latin typeface="+mj-lt"/>
              </a:rPr>
              <a:t>ubibelsk</a:t>
            </a:r>
            <a:r>
              <a:rPr lang="nb-NO" sz="2200" dirty="0">
                <a:latin typeface="+mj-lt"/>
              </a:rPr>
              <a:t> og uholdbart.</a:t>
            </a:r>
            <a:br>
              <a:rPr lang="nb-NO" sz="2000" dirty="0">
                <a:latin typeface="+mj-lt"/>
              </a:rPr>
            </a:br>
            <a:endParaRPr lang="nb-NO" sz="1050" dirty="0">
              <a:latin typeface="+mj-lt"/>
            </a:endParaRPr>
          </a:p>
          <a:p>
            <a:pPr defTabSz="360000"/>
            <a:r>
              <a:rPr lang="nb-NO" sz="2200" i="1" dirty="0">
                <a:latin typeface="+mj-lt"/>
              </a:rPr>
              <a:t>«Hvis dere holder mine bud, blir dere i min kjærlighet, slik jeg </a:t>
            </a:r>
            <a:br>
              <a:rPr lang="nb-NO" sz="2200" i="1" dirty="0">
                <a:latin typeface="+mj-lt"/>
              </a:rPr>
            </a:br>
            <a:r>
              <a:rPr lang="nb-NO" sz="2200" i="1" dirty="0">
                <a:latin typeface="+mj-lt"/>
              </a:rPr>
              <a:t>har holdt min Fars bud og blir i hans kjærlighet» </a:t>
            </a:r>
            <a:r>
              <a:rPr lang="nb-NO" sz="2000" dirty="0">
                <a:latin typeface="+mj-lt"/>
              </a:rPr>
              <a:t>(</a:t>
            </a:r>
            <a:r>
              <a:rPr lang="nb-NO" sz="2000" dirty="0" err="1">
                <a:latin typeface="+mj-lt"/>
              </a:rPr>
              <a:t>Joh</a:t>
            </a:r>
            <a:r>
              <a:rPr lang="nb-NO" sz="2000" dirty="0">
                <a:latin typeface="+mj-lt"/>
              </a:rPr>
              <a:t> 15,10).</a:t>
            </a:r>
          </a:p>
          <a:p>
            <a:pPr defTabSz="360000"/>
            <a:endParaRPr lang="nb-NO" dirty="0">
              <a:solidFill>
                <a:srgbClr val="C00000"/>
              </a:solidFill>
            </a:endParaRPr>
          </a:p>
          <a:p>
            <a:pPr defTabSz="360000"/>
            <a:r>
              <a:rPr lang="nb-NO" sz="3200" dirty="0">
                <a:solidFill>
                  <a:srgbClr val="7030A0"/>
                </a:solidFill>
                <a:latin typeface="Berlin Sans FB Demi" panose="020E0802020502020306" pitchFamily="34" charset="0"/>
              </a:rPr>
              <a:t>  </a:t>
            </a:r>
            <a:r>
              <a:rPr lang="nb-NO" sz="2800" dirty="0">
                <a:solidFill>
                  <a:srgbClr val="7030A0"/>
                </a:solidFill>
                <a:latin typeface="Arial Black" panose="020B0A04020102020204" pitchFamily="34" charset="0"/>
              </a:rPr>
              <a:t>BIBELENS RAMMER for seksuelt samliv</a:t>
            </a:r>
            <a:br>
              <a:rPr lang="nb-NO" sz="3200" b="1" dirty="0">
                <a:solidFill>
                  <a:srgbClr val="7030A0"/>
                </a:solidFill>
                <a:latin typeface="+mj-lt"/>
              </a:rPr>
            </a:br>
            <a:endParaRPr lang="nb-NO" sz="1100" b="1" dirty="0">
              <a:solidFill>
                <a:srgbClr val="7030A0"/>
              </a:solidFill>
              <a:latin typeface="+mj-lt"/>
            </a:endParaRPr>
          </a:p>
          <a:p>
            <a:pPr marL="342900" indent="-342900" defTabSz="360000">
              <a:buFont typeface="Wingdings"/>
              <a:buChar char="w"/>
            </a:pPr>
            <a:r>
              <a:rPr lang="nb-NO" sz="2200" dirty="0">
                <a:latin typeface="+mj-lt"/>
              </a:rPr>
              <a:t>Ekteskapet er rammen og Guds ordning for seksuelt samliv.</a:t>
            </a:r>
          </a:p>
          <a:p>
            <a:pPr defTabSz="360000"/>
            <a:endParaRPr lang="nb-NO" sz="1000" dirty="0">
              <a:latin typeface="+mj-lt"/>
            </a:endParaRPr>
          </a:p>
          <a:p>
            <a:pPr marL="342900" indent="-342900" defTabSz="360000">
              <a:buFont typeface="Wingdings"/>
              <a:buChar char="w"/>
            </a:pPr>
            <a:r>
              <a:rPr lang="nb-NO" sz="2200" dirty="0">
                <a:latin typeface="+mj-lt"/>
                <a:sym typeface="Wingdings"/>
              </a:rPr>
              <a:t>«Hor er s</a:t>
            </a:r>
            <a:r>
              <a:rPr lang="nb-NO" sz="2200" dirty="0">
                <a:latin typeface="+mj-lt"/>
              </a:rPr>
              <a:t>eksuelle relasjoner før og utenfor ekteskapet.» </a:t>
            </a:r>
            <a:br>
              <a:rPr lang="nb-NO" sz="2200" dirty="0">
                <a:latin typeface="+mj-lt"/>
              </a:rPr>
            </a:br>
            <a:endParaRPr lang="nb-NO" sz="1000" dirty="0">
              <a:latin typeface="+mj-lt"/>
            </a:endParaRPr>
          </a:p>
          <a:p>
            <a:pPr marL="342900" indent="-342900" defTabSz="360000">
              <a:buFont typeface="Wingdings"/>
              <a:buChar char="w"/>
            </a:pPr>
            <a:r>
              <a:rPr lang="nb-NO" sz="2200" dirty="0">
                <a:latin typeface="+mj-lt"/>
              </a:rPr>
              <a:t>Homoseksuell atferd bryter med Guds </a:t>
            </a:r>
            <a:br>
              <a:rPr lang="nb-NO" sz="2200" dirty="0">
                <a:latin typeface="+mj-lt"/>
              </a:rPr>
            </a:br>
            <a:r>
              <a:rPr lang="nb-NO" sz="2200" dirty="0">
                <a:latin typeface="+mj-lt"/>
              </a:rPr>
              <a:t>skapervilje og Guds ord: Rom 1,25-27 * </a:t>
            </a:r>
            <a:br>
              <a:rPr lang="nb-NO" sz="2200" dirty="0">
                <a:latin typeface="+mj-lt"/>
              </a:rPr>
            </a:br>
            <a:r>
              <a:rPr lang="nb-NO" sz="2200" dirty="0">
                <a:latin typeface="+mj-lt"/>
              </a:rPr>
              <a:t>1 Kor 6,9-11 * 1 Tim 1,8-11</a:t>
            </a:r>
            <a:br>
              <a:rPr lang="nb-NO" sz="2000" dirty="0">
                <a:latin typeface="+mj-lt"/>
              </a:rPr>
            </a:br>
            <a:endParaRPr lang="nb-NO" sz="2000" dirty="0">
              <a:latin typeface="+mj-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2613">
            <a:off x="5841823" y="5005210"/>
            <a:ext cx="4483290" cy="328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rot="179074">
            <a:off x="7377426" y="5518013"/>
            <a:ext cx="1696372" cy="1653986"/>
          </a:xfrm>
          <a:prstGeom prst="ellipse">
            <a:avLst/>
          </a:prstGeom>
          <a:no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869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851921" y="1916832"/>
            <a:ext cx="5112567" cy="3950762"/>
          </a:xfrm>
          <a:prstGeom prst="rect">
            <a:avLst/>
          </a:prstGeom>
          <a:noFill/>
        </p:spPr>
        <p:txBody>
          <a:bodyPr wrap="square" rtlCol="0">
            <a:spAutoFit/>
          </a:bodyPr>
          <a:lstStyle/>
          <a:p>
            <a:pPr defTabSz="360000">
              <a:lnSpc>
                <a:spcPts val="3800"/>
              </a:lnSpc>
            </a:pPr>
            <a:r>
              <a:rPr lang="nb-NO" sz="2800" dirty="0">
                <a:latin typeface="Arial" panose="020B0604020202020204" pitchFamily="34" charset="0"/>
                <a:cs typeface="Arial" panose="020B0604020202020204" pitchFamily="34" charset="0"/>
              </a:rPr>
              <a:t>• Bibelsynet</a:t>
            </a:r>
          </a:p>
          <a:p>
            <a:pPr defTabSz="360000">
              <a:lnSpc>
                <a:spcPts val="3800"/>
              </a:lnSpc>
            </a:pPr>
            <a:r>
              <a:rPr lang="nb-NO" sz="2800" dirty="0">
                <a:latin typeface="Arial" panose="020B0604020202020204" pitchFamily="34" charset="0"/>
                <a:cs typeface="Arial" panose="020B0604020202020204" pitchFamily="34" charset="0"/>
              </a:rPr>
              <a:t>• Apostlenes og Jesu autoritet</a:t>
            </a:r>
          </a:p>
          <a:p>
            <a:pPr defTabSz="360000">
              <a:lnSpc>
                <a:spcPts val="3800"/>
              </a:lnSpc>
            </a:pPr>
            <a:r>
              <a:rPr lang="nb-NO" sz="2800" dirty="0">
                <a:latin typeface="Arial" panose="020B0604020202020204" pitchFamily="34" charset="0"/>
                <a:cs typeface="Arial" panose="020B0604020202020204" pitchFamily="34" charset="0"/>
              </a:rPr>
              <a:t>• Evangelieforståelsen</a:t>
            </a:r>
          </a:p>
          <a:p>
            <a:pPr defTabSz="360000">
              <a:lnSpc>
                <a:spcPts val="3800"/>
              </a:lnSpc>
            </a:pPr>
            <a:r>
              <a:rPr lang="nb-NO" sz="2800" dirty="0">
                <a:latin typeface="Arial" panose="020B0604020202020204" pitchFamily="34" charset="0"/>
                <a:cs typeface="Arial" panose="020B0604020202020204" pitchFamily="34" charset="0"/>
              </a:rPr>
              <a:t>• Teologien om synd og nåde</a:t>
            </a:r>
          </a:p>
          <a:p>
            <a:pPr defTabSz="360000">
              <a:lnSpc>
                <a:spcPts val="3800"/>
              </a:lnSpc>
            </a:pPr>
            <a:r>
              <a:rPr lang="nb-NO" sz="2800" dirty="0">
                <a:latin typeface="Arial" panose="020B0604020202020204" pitchFamily="34" charset="0"/>
                <a:cs typeface="Arial" panose="020B0604020202020204" pitchFamily="34" charset="0"/>
              </a:rPr>
              <a:t>• Frelseslæren</a:t>
            </a:r>
          </a:p>
          <a:p>
            <a:pPr defTabSz="360000">
              <a:lnSpc>
                <a:spcPts val="3800"/>
              </a:lnSpc>
            </a:pPr>
            <a:r>
              <a:rPr lang="nb-NO" sz="2800" dirty="0">
                <a:latin typeface="Arial" panose="020B0604020202020204" pitchFamily="34" charset="0"/>
                <a:cs typeface="Arial" panose="020B0604020202020204" pitchFamily="34" charset="0"/>
              </a:rPr>
              <a:t>• Åpenbaringsteologien</a:t>
            </a:r>
          </a:p>
          <a:p>
            <a:pPr defTabSz="360000">
              <a:lnSpc>
                <a:spcPts val="3800"/>
              </a:lnSpc>
            </a:pPr>
            <a:r>
              <a:rPr lang="nb-NO" sz="2800" dirty="0">
                <a:latin typeface="Arial" panose="020B0604020202020204" pitchFamily="34" charset="0"/>
                <a:cs typeface="Arial" panose="020B0604020202020204" pitchFamily="34" charset="0"/>
              </a:rPr>
              <a:t>• Kirkeforståelsen</a:t>
            </a:r>
          </a:p>
          <a:p>
            <a:pPr defTabSz="360000">
              <a:lnSpc>
                <a:spcPts val="3800"/>
              </a:lnSpc>
            </a:pPr>
            <a:r>
              <a:rPr lang="nb-NO" sz="2800" dirty="0">
                <a:latin typeface="Arial" panose="020B0604020202020204" pitchFamily="34" charset="0"/>
                <a:cs typeface="Arial" panose="020B0604020202020204" pitchFamily="34" charset="0"/>
              </a:rPr>
              <a:t>• Skapelsesteologien</a:t>
            </a:r>
          </a:p>
        </p:txBody>
      </p:sp>
      <p:pic>
        <p:nvPicPr>
          <p:cNvPr id="5" name="Bilde 4">
            <a:extLst>
              <a:ext uri="{FF2B5EF4-FFF2-40B4-BE49-F238E27FC236}">
                <a16:creationId xmlns:a16="http://schemas.microsoft.com/office/drawing/2014/main" id="{8BFF2B09-8A36-457F-9061-61A9352AD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060848"/>
            <a:ext cx="3637080" cy="3637080"/>
          </a:xfrm>
          <a:prstGeom prst="rect">
            <a:avLst/>
          </a:prstGeom>
        </p:spPr>
      </p:pic>
      <p:sp>
        <p:nvSpPr>
          <p:cNvPr id="7" name="TekstSylinder 6">
            <a:extLst>
              <a:ext uri="{FF2B5EF4-FFF2-40B4-BE49-F238E27FC236}">
                <a16:creationId xmlns:a16="http://schemas.microsoft.com/office/drawing/2014/main" id="{23BCA012-C16C-446F-B4B8-8302AA794C62}"/>
              </a:ext>
            </a:extLst>
          </p:cNvPr>
          <p:cNvSpPr txBox="1"/>
          <p:nvPr/>
        </p:nvSpPr>
        <p:spPr>
          <a:xfrm>
            <a:off x="251520" y="490607"/>
            <a:ext cx="8712968" cy="1354217"/>
          </a:xfrm>
          <a:prstGeom prst="rect">
            <a:avLst/>
          </a:prstGeom>
          <a:noFill/>
        </p:spPr>
        <p:txBody>
          <a:bodyPr wrap="square" rtlCol="0">
            <a:spAutoFit/>
          </a:bodyPr>
          <a:lstStyle/>
          <a:p>
            <a:r>
              <a:rPr lang="nb-NO" sz="3200" b="1" dirty="0">
                <a:solidFill>
                  <a:srgbClr val="7030A0"/>
                </a:solidFill>
                <a:latin typeface="Arial Black" panose="020B0A04020102020204" pitchFamily="34" charset="0"/>
                <a:sym typeface="Wingdings"/>
              </a:rPr>
              <a:t>Samlivsteologien henger ofte sammen med andre bibelske lærepunkter</a:t>
            </a:r>
          </a:p>
          <a:p>
            <a:endParaRPr lang="nb-NO" dirty="0"/>
          </a:p>
        </p:txBody>
      </p:sp>
    </p:spTree>
    <p:extLst>
      <p:ext uri="{BB962C8B-B14F-4D97-AF65-F5344CB8AC3E}">
        <p14:creationId xmlns:p14="http://schemas.microsoft.com/office/powerpoint/2010/main" val="241728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771800" y="404664"/>
            <a:ext cx="5328592" cy="1138773"/>
          </a:xfrm>
          <a:prstGeom prst="rect">
            <a:avLst/>
          </a:prstGeom>
          <a:noFill/>
        </p:spPr>
        <p:txBody>
          <a:bodyPr wrap="square" rtlCol="0">
            <a:spAutoFit/>
          </a:bodyPr>
          <a:lstStyle/>
          <a:p>
            <a:r>
              <a:rPr lang="nb-NO" sz="2800" dirty="0">
                <a:solidFill>
                  <a:srgbClr val="7030A0"/>
                </a:solidFill>
                <a:latin typeface="Arial Black" panose="020B0A04020102020204" pitchFamily="34" charset="0"/>
              </a:rPr>
              <a:t>Ekteskapet i den </a:t>
            </a:r>
            <a:r>
              <a:rPr lang="nb-NO" sz="4000" dirty="0">
                <a:solidFill>
                  <a:srgbClr val="7030A0"/>
                </a:solidFill>
                <a:latin typeface="Arial Black" panose="020B0A04020102020204" pitchFamily="34" charset="0"/>
              </a:rPr>
              <a:t>verdensvide kirke</a:t>
            </a:r>
            <a:endParaRPr lang="nb-NO" sz="2800" dirty="0">
              <a:solidFill>
                <a:srgbClr val="7030A0"/>
              </a:solidFill>
              <a:latin typeface="Arial Black" panose="020B0A04020102020204" pitchFamily="34" charset="0"/>
            </a:endParaRPr>
          </a:p>
        </p:txBody>
      </p:sp>
      <p:sp>
        <p:nvSpPr>
          <p:cNvPr id="3" name="TekstSylinder 2"/>
          <p:cNvSpPr txBox="1"/>
          <p:nvPr/>
        </p:nvSpPr>
        <p:spPr>
          <a:xfrm>
            <a:off x="288032" y="1628800"/>
            <a:ext cx="8748464" cy="4585871"/>
          </a:xfrm>
          <a:prstGeom prst="rect">
            <a:avLst/>
          </a:prstGeom>
          <a:noFill/>
        </p:spPr>
        <p:txBody>
          <a:bodyPr wrap="square" rtlCol="0">
            <a:spAutoFit/>
          </a:bodyPr>
          <a:lstStyle/>
          <a:p>
            <a:pPr marL="285750" indent="-285750">
              <a:buFont typeface="Arial" charset="0"/>
              <a:buChar char="•"/>
            </a:pPr>
            <a:r>
              <a:rPr lang="nb-NO" sz="2400" b="1" dirty="0">
                <a:latin typeface="Arial" panose="020B0604020202020204" pitchFamily="34" charset="0"/>
                <a:cs typeface="Arial" panose="020B0604020202020204" pitchFamily="34" charset="0"/>
              </a:rPr>
              <a:t>SAMME FORSTÅELSE. </a:t>
            </a:r>
            <a:r>
              <a:rPr lang="nb-NO" sz="2400" dirty="0">
                <a:latin typeface="Arial" panose="020B0604020202020204" pitchFamily="34" charset="0"/>
                <a:cs typeface="Arial" panose="020B0604020202020204" pitchFamily="34" charset="0"/>
              </a:rPr>
              <a:t>Fram til vår tid har alle kirke-samfunn hatt den samme teologien om ekteskapet: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Én kvinne og én mann.</a:t>
            </a:r>
            <a:br>
              <a:rPr lang="nb-NO" sz="24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OVERVELDENDE ENIGHET. </a:t>
            </a:r>
            <a:r>
              <a:rPr lang="nb-NO" sz="2400" dirty="0" err="1">
                <a:latin typeface="Arial" panose="020B0604020202020204" pitchFamily="34" charset="0"/>
                <a:cs typeface="Arial" panose="020B0604020202020204" pitchFamily="34" charset="0"/>
              </a:rPr>
              <a:t>Ca</a:t>
            </a:r>
            <a:r>
              <a:rPr lang="nb-NO" sz="2400" dirty="0">
                <a:latin typeface="Arial" panose="020B0604020202020204" pitchFamily="34" charset="0"/>
                <a:cs typeface="Arial" panose="020B0604020202020204" pitchFamily="34" charset="0"/>
              </a:rPr>
              <a:t> 98 prosent av kristne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i verden tilhører kirkesamfunn som holder fast på at ekteskapet er Guds skaperordning for kvinne og mann. </a:t>
            </a:r>
            <a:br>
              <a:rPr lang="nb-NO" sz="24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(Kilde: Oversikt i Vårt Land 13/11-2015)</a:t>
            </a:r>
            <a:br>
              <a:rPr lang="nb-NO" sz="24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TRAKASSERING.</a:t>
            </a:r>
            <a:r>
              <a:rPr lang="nb-NO" sz="2400" dirty="0">
                <a:latin typeface="Arial" panose="020B0604020202020204" pitchFamily="34" charset="0"/>
                <a:cs typeface="Arial" panose="020B0604020202020204" pitchFamily="34" charset="0"/>
              </a:rPr>
              <a:t> I noen kulturer – </a:t>
            </a:r>
          </a:p>
          <a:p>
            <a:pPr marL="285750" indent="-285750">
              <a:buFont typeface="Arial" charset="0"/>
              <a:buChar char="•"/>
            </a:pPr>
            <a:r>
              <a:rPr lang="nb-NO" sz="2400" dirty="0">
                <a:latin typeface="Arial" panose="020B0604020202020204" pitchFamily="34" charset="0"/>
                <a:cs typeface="Arial" panose="020B0604020202020204" pitchFamily="34" charset="0"/>
              </a:rPr>
              <a:t>og dessverre også kirker – rundt om i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verden blir seksuelle minoriteter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trakassert og forfulgt. Det må vi ta sterk avstand fra. </a:t>
            </a:r>
          </a:p>
        </p:txBody>
      </p:sp>
      <p:sp>
        <p:nvSpPr>
          <p:cNvPr id="4" name="AutoShape 2" descr="Bilderesultat for church south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Bilderesultat for church south kore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0" name="Picture 6" descr="Bilderesultat for church south kor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90658"/>
            <a:ext cx="1584173" cy="1140278"/>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6FB4D292-37B4-465B-AF6A-CDBEA11FA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270308"/>
            <a:ext cx="2016224" cy="1390940"/>
          </a:xfrm>
          <a:prstGeom prst="rect">
            <a:avLst/>
          </a:prstGeom>
        </p:spPr>
      </p:pic>
    </p:spTree>
    <p:extLst>
      <p:ext uri="{BB962C8B-B14F-4D97-AF65-F5344CB8AC3E}">
        <p14:creationId xmlns:p14="http://schemas.microsoft.com/office/powerpoint/2010/main" val="38615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19038</TotalTime>
  <Words>4434</Words>
  <Application>Microsoft Office PowerPoint</Application>
  <PresentationFormat>Skjermfremvisning (4:3)</PresentationFormat>
  <Paragraphs>311</Paragraphs>
  <Slides>13</Slides>
  <Notes>13</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13</vt:i4>
      </vt:variant>
    </vt:vector>
  </HeadingPairs>
  <TitlesOfParts>
    <vt:vector size="23" baseType="lpstr">
      <vt:lpstr>Arial</vt:lpstr>
      <vt:lpstr>Arial Black</vt:lpstr>
      <vt:lpstr>Berlin Sans FB Demi</vt:lpstr>
      <vt:lpstr>Calibri</vt:lpstr>
      <vt:lpstr>Cambria Math</vt:lpstr>
      <vt:lpstr>Century Gothic</vt:lpstr>
      <vt:lpstr>Courier New</vt:lpstr>
      <vt:lpstr>Times New Roman</vt:lpstr>
      <vt:lpstr>Wingdings</vt:lpstr>
      <vt:lpstr>Ledelse</vt:lpstr>
      <vt:lpstr>Jesus som forbilde  og Bibelen som autoritet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Tre grunnpillarer  i bibelsk familieteologi</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766</cp:revision>
  <cp:lastPrinted>2021-02-27T15:59:27Z</cp:lastPrinted>
  <dcterms:created xsi:type="dcterms:W3CDTF">2016-09-22T08:37:23Z</dcterms:created>
  <dcterms:modified xsi:type="dcterms:W3CDTF">2021-03-25T22:51:07Z</dcterms:modified>
</cp:coreProperties>
</file>