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5"/>
  </p:notesMasterIdLst>
  <p:handoutMasterIdLst>
    <p:handoutMasterId r:id="rId16"/>
  </p:handoutMasterIdLst>
  <p:sldIdLst>
    <p:sldId id="578" r:id="rId2"/>
    <p:sldId id="565" r:id="rId3"/>
    <p:sldId id="568" r:id="rId4"/>
    <p:sldId id="646" r:id="rId5"/>
    <p:sldId id="639" r:id="rId6"/>
    <p:sldId id="567" r:id="rId7"/>
    <p:sldId id="647" r:id="rId8"/>
    <p:sldId id="569" r:id="rId9"/>
    <p:sldId id="570" r:id="rId10"/>
    <p:sldId id="641" r:id="rId11"/>
    <p:sldId id="573" r:id="rId12"/>
    <p:sldId id="617" r:id="rId13"/>
    <p:sldId id="649" r:id="rId14"/>
  </p:sldIdLst>
  <p:sldSz cx="9144000" cy="6858000" type="screen4x3"/>
  <p:notesSz cx="10234613" cy="70993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94F42BBA-4273-4D7B-AEB7-7B8AD18EA0DF}">
          <p14:sldIdLst/>
        </p14:section>
        <p14:section name="Inndeling uten navn" id="{EBBAFEFF-FC71-43CC-8FA5-53C2AE087A1D}">
          <p14:sldIdLst/>
        </p14:section>
        <p14:section name="Inndeling uten navn" id="{8F942CC1-3923-40E5-B472-9F4C6A25E466}">
          <p14:sldIdLst>
            <p14:sldId id="578"/>
            <p14:sldId id="565"/>
            <p14:sldId id="568"/>
            <p14:sldId id="646"/>
            <p14:sldId id="639"/>
            <p14:sldId id="567"/>
            <p14:sldId id="647"/>
            <p14:sldId id="569"/>
            <p14:sldId id="570"/>
            <p14:sldId id="641"/>
            <p14:sldId id="573"/>
            <p14:sldId id="617"/>
            <p14:sldId id="64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3">
          <p15:clr>
            <a:srgbClr val="A4A3A4"/>
          </p15:clr>
        </p15:guide>
        <p15:guide id="2" pos="3110">
          <p15:clr>
            <a:srgbClr val="A4A3A4"/>
          </p15:clr>
        </p15:guide>
        <p15:guide id="3" orient="horz" pos="2238">
          <p15:clr>
            <a:srgbClr val="A4A3A4"/>
          </p15:clr>
        </p15:guide>
        <p15:guide id="4" pos="3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64862" autoAdjust="0"/>
  </p:normalViewPr>
  <p:slideViewPr>
    <p:cSldViewPr>
      <p:cViewPr varScale="1">
        <p:scale>
          <a:sx n="68" d="100"/>
          <a:sy n="68" d="100"/>
        </p:scale>
        <p:origin x="244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0" d="100"/>
          <a:sy n="90" d="100"/>
        </p:scale>
        <p:origin x="-1762" y="96"/>
      </p:cViewPr>
      <p:guideLst>
        <p:guide orient="horz" pos="2143"/>
        <p:guide pos="3110"/>
        <p:guide orient="horz" pos="2238"/>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5" y="7"/>
            <a:ext cx="4435166" cy="354797"/>
          </a:xfrm>
          <a:prstGeom prst="rect">
            <a:avLst/>
          </a:prstGeom>
        </p:spPr>
        <p:txBody>
          <a:bodyPr vert="horz" lIns="95069" tIns="47533" rIns="95069" bIns="47533" rtlCol="0"/>
          <a:lstStyle>
            <a:lvl1pPr algn="l">
              <a:defRPr sz="1200"/>
            </a:lvl1pPr>
          </a:lstStyle>
          <a:p>
            <a:r>
              <a:rPr lang="nb-NO"/>
              <a:t>SAMLIVSREVOLUSJON - Tro, kjønn og samlivsetikk</a:t>
            </a:r>
          </a:p>
        </p:txBody>
      </p:sp>
      <p:sp>
        <p:nvSpPr>
          <p:cNvPr id="3" name="Plassholder for dato 2"/>
          <p:cNvSpPr>
            <a:spLocks noGrp="1"/>
          </p:cNvSpPr>
          <p:nvPr>
            <p:ph type="dt" sz="quarter" idx="1"/>
          </p:nvPr>
        </p:nvSpPr>
        <p:spPr>
          <a:xfrm>
            <a:off x="5797815" y="7"/>
            <a:ext cx="4435163" cy="354797"/>
          </a:xfrm>
          <a:prstGeom prst="rect">
            <a:avLst/>
          </a:prstGeom>
        </p:spPr>
        <p:txBody>
          <a:bodyPr vert="horz" lIns="95069" tIns="47533" rIns="95069" bIns="47533" rtlCol="0"/>
          <a:lstStyle>
            <a:lvl1pPr algn="r">
              <a:defRPr sz="1200"/>
            </a:lvl1pPr>
          </a:lstStyle>
          <a:p>
            <a:fld id="{52C8310A-DFA6-469B-895C-F1088C1C9F01}" type="datetime6">
              <a:rPr lang="nb-NO" smtClean="0"/>
              <a:t>april 21</a:t>
            </a:fld>
            <a:endParaRPr lang="nb-NO"/>
          </a:p>
        </p:txBody>
      </p:sp>
      <p:sp>
        <p:nvSpPr>
          <p:cNvPr id="4" name="Plassholder for bunntekst 3"/>
          <p:cNvSpPr>
            <a:spLocks noGrp="1"/>
          </p:cNvSpPr>
          <p:nvPr>
            <p:ph type="ftr" sz="quarter" idx="2"/>
          </p:nvPr>
        </p:nvSpPr>
        <p:spPr>
          <a:xfrm>
            <a:off x="5" y="6742847"/>
            <a:ext cx="4435166" cy="354797"/>
          </a:xfrm>
          <a:prstGeom prst="rect">
            <a:avLst/>
          </a:prstGeom>
        </p:spPr>
        <p:txBody>
          <a:bodyPr vert="horz" lIns="95069" tIns="47533" rIns="95069" bIns="47533" rtlCol="0" anchor="b"/>
          <a:lstStyle>
            <a:lvl1pPr algn="l">
              <a:defRPr sz="1200"/>
            </a:lvl1pPr>
          </a:lstStyle>
          <a:p>
            <a:endParaRPr lang="nb-NO"/>
          </a:p>
        </p:txBody>
      </p:sp>
      <p:sp>
        <p:nvSpPr>
          <p:cNvPr id="5" name="Plassholder for lysbildenummer 4"/>
          <p:cNvSpPr>
            <a:spLocks noGrp="1"/>
          </p:cNvSpPr>
          <p:nvPr>
            <p:ph type="sldNum" sz="quarter" idx="3"/>
          </p:nvPr>
        </p:nvSpPr>
        <p:spPr>
          <a:xfrm>
            <a:off x="5797815" y="6742847"/>
            <a:ext cx="4435163" cy="354797"/>
          </a:xfrm>
          <a:prstGeom prst="rect">
            <a:avLst/>
          </a:prstGeom>
        </p:spPr>
        <p:txBody>
          <a:bodyPr vert="horz" lIns="95069" tIns="47533" rIns="95069" bIns="47533" rtlCol="0" anchor="b"/>
          <a:lstStyle>
            <a:lvl1pPr algn="r">
              <a:defRPr sz="1200"/>
            </a:lvl1pPr>
          </a:lstStyle>
          <a:p>
            <a:fld id="{B7B3BB41-30CE-4D2F-A4D9-733F3C1386BC}" type="slidenum">
              <a:rPr lang="nb-NO" smtClean="0"/>
              <a:t>‹#›</a:t>
            </a:fld>
            <a:endParaRPr lang="nb-NO"/>
          </a:p>
        </p:txBody>
      </p:sp>
    </p:spTree>
    <p:extLst>
      <p:ext uri="{BB962C8B-B14F-4D97-AF65-F5344CB8AC3E}">
        <p14:creationId xmlns:p14="http://schemas.microsoft.com/office/powerpoint/2010/main" val="3966687374"/>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5"/>
            <a:ext cx="4434999" cy="354964"/>
          </a:xfrm>
          <a:prstGeom prst="rect">
            <a:avLst/>
          </a:prstGeom>
        </p:spPr>
        <p:txBody>
          <a:bodyPr vert="horz" lIns="95069" tIns="47533" rIns="95069" bIns="47533" rtlCol="0"/>
          <a:lstStyle>
            <a:lvl1pPr algn="l">
              <a:defRPr sz="1200"/>
            </a:lvl1pPr>
          </a:lstStyle>
          <a:p>
            <a:r>
              <a:rPr lang="nb-NO"/>
              <a:t>SAMLIVSREVOLUSJON - Tro, kjønn og samlivsetikk</a:t>
            </a:r>
          </a:p>
        </p:txBody>
      </p:sp>
      <p:sp>
        <p:nvSpPr>
          <p:cNvPr id="3" name="Plassholder for dato 2"/>
          <p:cNvSpPr>
            <a:spLocks noGrp="1"/>
          </p:cNvSpPr>
          <p:nvPr>
            <p:ph type="dt" idx="1"/>
          </p:nvPr>
        </p:nvSpPr>
        <p:spPr>
          <a:xfrm>
            <a:off x="5797252" y="5"/>
            <a:ext cx="4434999" cy="354964"/>
          </a:xfrm>
          <a:prstGeom prst="rect">
            <a:avLst/>
          </a:prstGeom>
        </p:spPr>
        <p:txBody>
          <a:bodyPr vert="horz" lIns="95069" tIns="47533" rIns="95069" bIns="47533" rtlCol="0"/>
          <a:lstStyle>
            <a:lvl1pPr algn="r">
              <a:defRPr sz="1200"/>
            </a:lvl1pPr>
          </a:lstStyle>
          <a:p>
            <a:fld id="{73317A2B-E265-404E-A78B-83C2D68A4ED1}" type="datetime6">
              <a:rPr lang="nb-NO" smtClean="0"/>
              <a:t>april 21</a:t>
            </a:fld>
            <a:endParaRPr lang="nb-NO"/>
          </a:p>
        </p:txBody>
      </p:sp>
      <p:sp>
        <p:nvSpPr>
          <p:cNvPr id="4" name="Plassholder for lysbilde 3"/>
          <p:cNvSpPr>
            <a:spLocks noGrp="1" noRot="1" noChangeAspect="1"/>
          </p:cNvSpPr>
          <p:nvPr>
            <p:ph type="sldImg" idx="2"/>
          </p:nvPr>
        </p:nvSpPr>
        <p:spPr>
          <a:xfrm>
            <a:off x="3341688" y="531813"/>
            <a:ext cx="3551237" cy="2663825"/>
          </a:xfrm>
          <a:prstGeom prst="rect">
            <a:avLst/>
          </a:prstGeom>
          <a:noFill/>
          <a:ln w="12700">
            <a:solidFill>
              <a:prstClr val="black"/>
            </a:solidFill>
          </a:ln>
        </p:spPr>
        <p:txBody>
          <a:bodyPr vert="horz" lIns="95069" tIns="47533" rIns="95069" bIns="47533" rtlCol="0" anchor="ctr"/>
          <a:lstStyle/>
          <a:p>
            <a:endParaRPr lang="nb-NO"/>
          </a:p>
        </p:txBody>
      </p:sp>
      <p:sp>
        <p:nvSpPr>
          <p:cNvPr id="5" name="Plassholder for notater 4"/>
          <p:cNvSpPr>
            <a:spLocks noGrp="1"/>
          </p:cNvSpPr>
          <p:nvPr>
            <p:ph type="body" sz="quarter" idx="3"/>
          </p:nvPr>
        </p:nvSpPr>
        <p:spPr>
          <a:xfrm>
            <a:off x="1023462" y="3372171"/>
            <a:ext cx="8187690" cy="3194685"/>
          </a:xfrm>
          <a:prstGeom prst="rect">
            <a:avLst/>
          </a:prstGeom>
        </p:spPr>
        <p:txBody>
          <a:bodyPr vert="horz" lIns="95069" tIns="47533" rIns="95069" bIns="47533"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6743110"/>
            <a:ext cx="4434999" cy="354964"/>
          </a:xfrm>
          <a:prstGeom prst="rect">
            <a:avLst/>
          </a:prstGeom>
        </p:spPr>
        <p:txBody>
          <a:bodyPr vert="horz" lIns="95069" tIns="47533" rIns="95069" bIns="47533" rtlCol="0" anchor="b"/>
          <a:lstStyle>
            <a:lvl1pPr algn="l">
              <a:defRPr sz="1200"/>
            </a:lvl1pPr>
          </a:lstStyle>
          <a:p>
            <a:r>
              <a:rPr lang="nb-NO"/>
              <a:t>Seminar over Ekteskapserklæringen</a:t>
            </a:r>
          </a:p>
        </p:txBody>
      </p:sp>
      <p:sp>
        <p:nvSpPr>
          <p:cNvPr id="7" name="Plassholder for lysbildenummer 6"/>
          <p:cNvSpPr>
            <a:spLocks noGrp="1"/>
          </p:cNvSpPr>
          <p:nvPr>
            <p:ph type="sldNum" sz="quarter" idx="5"/>
          </p:nvPr>
        </p:nvSpPr>
        <p:spPr>
          <a:xfrm>
            <a:off x="5797252" y="6743110"/>
            <a:ext cx="4434999" cy="354964"/>
          </a:xfrm>
          <a:prstGeom prst="rect">
            <a:avLst/>
          </a:prstGeom>
        </p:spPr>
        <p:txBody>
          <a:bodyPr vert="horz" lIns="95069" tIns="47533" rIns="95069" bIns="47533" rtlCol="0" anchor="b"/>
          <a:lstStyle>
            <a:lvl1pPr algn="r">
              <a:defRPr sz="1200"/>
            </a:lvl1pPr>
          </a:lstStyle>
          <a:p>
            <a:fld id="{C8593401-7213-4FA8-8723-86291B2E8693}" type="slidenum">
              <a:rPr lang="nb-NO" smtClean="0"/>
              <a:t>‹#›</a:t>
            </a:fld>
            <a:endParaRPr lang="nb-NO"/>
          </a:p>
        </p:txBody>
      </p:sp>
    </p:spTree>
    <p:extLst>
      <p:ext uri="{BB962C8B-B14F-4D97-AF65-F5344CB8AC3E}">
        <p14:creationId xmlns:p14="http://schemas.microsoft.com/office/powerpoint/2010/main" val="315224301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billmuehlenberg.com/2018/09/02/same-sex-parenting-research-a-critical-assessment-by-walter-r-schumm/" TargetMode="External"/><Relationship Id="rId13" Type="http://schemas.openxmlformats.org/officeDocument/2006/relationships/hyperlink" Target="https://www.verdidebatt.no/innlegg/11726128-familiepolitikk-pa-ville-veier" TargetMode="External"/><Relationship Id="rId3" Type="http://schemas.openxmlformats.org/officeDocument/2006/relationships/hyperlink" Target="https://foreningenfri.no/om-oss/fri-mener/resolusjoner/familiepolitisk-strategi/" TargetMode="External"/><Relationship Id="rId7" Type="http://schemas.openxmlformats.org/officeDocument/2006/relationships/hyperlink" Target="https://www.amazon.com/s?k=099568328X&amp;ref=nb_sb_noss" TargetMode="External"/><Relationship Id="rId12" Type="http://schemas.openxmlformats.org/officeDocument/2006/relationships/hyperlink" Target="https://www.focusonthefamily.com/about/focus-findings/same-sex-marriage-and-parenting/new-research-on-same-sex-parenting" TargetMode="External"/><Relationship Id="rId17" Type="http://schemas.openxmlformats.org/officeDocument/2006/relationships/hyperlink" Target="https://www.samlivsrevolusjonen.no/2012/02/09/pa-sondag-feirer-vi-mor-men-hvem-feirer-medmor/" TargetMode="External"/><Relationship Id="rId2" Type="http://schemas.openxmlformats.org/officeDocument/2006/relationships/slide" Target="../slides/slide13.xml"/><Relationship Id="rId16" Type="http://schemas.openxmlformats.org/officeDocument/2006/relationships/hyperlink" Target="https://www.samlivsrevolusjonen.no/2008/12/31/medmor-er-her-hva-na/" TargetMode="External"/><Relationship Id="rId1" Type="http://schemas.openxmlformats.org/officeDocument/2006/relationships/notesMaster" Target="../notesMasters/notesMaster1.xml"/><Relationship Id="rId6" Type="http://schemas.openxmlformats.org/officeDocument/2006/relationships/hyperlink" Target="https://www.nrk.no/vestland/ny-forskning_-_-skilsmissebarn-kan-bli-sjuke-utan-far-1.14822017" TargetMode="External"/><Relationship Id="rId11" Type="http://schemas.openxmlformats.org/officeDocument/2006/relationships/hyperlink" Target="http://media.focusonthefamily.com/fotf/pdf/about-us/focus-findings/vast-differences-citizen-magazine-april-2014.pdf#_ga=2.61104556.1868009860.1552137277-1001254932.1552137277" TargetMode="External"/><Relationship Id="rId5" Type="http://schemas.openxmlformats.org/officeDocument/2006/relationships/hyperlink" Target="https://www.vg.no/nyheter/meninger/i/xPEj8R/politimann-kjaere-fravaerende-far" TargetMode="External"/><Relationship Id="rId15" Type="http://schemas.openxmlformats.org/officeDocument/2006/relationships/hyperlink" Target="https://www.skatteetaten.no/person/folkeregister/fodsel-og-navnevalg/soknad-om-medmorskap/" TargetMode="External"/><Relationship Id="rId10" Type="http://schemas.openxmlformats.org/officeDocument/2006/relationships/hyperlink" Target="https://dailycitizen.focusonthefamily.com/kids-need-a-mom-and-a-dad-thats-what-the-research-shows/" TargetMode="External"/><Relationship Id="rId4" Type="http://schemas.openxmlformats.org/officeDocument/2006/relationships/hyperlink" Target="https://www.nrk.no/ytring/alle-mann-til-kateteret-1.14811708%C2%A0" TargetMode="External"/><Relationship Id="rId9" Type="http://schemas.openxmlformats.org/officeDocument/2006/relationships/hyperlink" Target="https://www.psephizo.com/sexuality-2/what-does-research-say-about-same-sex-parenting/" TargetMode="External"/><Relationship Id="rId14" Type="http://schemas.openxmlformats.org/officeDocument/2006/relationships/hyperlink" Target="http://www.klikk.no/foreldre/gravid/kjoper-seg-drommebarnet-2361107"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mlivsbanken.no.5.erkunde.no/file/ekteskapserklering-bokmal.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700" b="1" dirty="0"/>
              <a:t>MOR-FAR-RELASJONEN ER UNIK</a:t>
            </a:r>
          </a:p>
          <a:p>
            <a:endParaRPr lang="nb-NO" dirty="0"/>
          </a:p>
          <a:p>
            <a:r>
              <a:rPr lang="nb-NO" dirty="0"/>
              <a:t>Den nye tenkningen og lovgivningen angående kjønn og ekteskap, barn og foreldreskap</a:t>
            </a:r>
          </a:p>
          <a:p>
            <a:r>
              <a:rPr lang="nb-NO" dirty="0"/>
              <a:t>oppløser biologiens betydning og barns rett til å få vokse opp med mor og far.</a:t>
            </a:r>
          </a:p>
          <a:p>
            <a:br>
              <a:rPr lang="nb-NO" dirty="0"/>
            </a:br>
            <a:r>
              <a:rPr lang="nb-NO" dirty="0"/>
              <a:t>I Tema 4 begrunner vi hvorfor relasjonen mellom mor, far og barn er unik</a:t>
            </a:r>
          </a:p>
          <a:p>
            <a:r>
              <a:rPr lang="nb-NO" dirty="0"/>
              <a:t>og vi viser en del alvorlige konsekvenser av å avvikle denne relasjonen </a:t>
            </a:r>
          </a:p>
          <a:p>
            <a:r>
              <a:rPr lang="nb-NO" dirty="0"/>
              <a:t>som samfunnets grunncelle og viktigste byggekloss.</a:t>
            </a:r>
          </a:p>
          <a:p>
            <a:endParaRPr lang="nb-NO" dirty="0"/>
          </a:p>
          <a:p>
            <a:pPr defTabSz="950793">
              <a:defRPr/>
            </a:pPr>
            <a:r>
              <a:rPr lang="nb-NO" b="1" i="1" dirty="0">
                <a:latin typeface="Calibri" panose="020F0502020204030204" pitchFamily="34" charset="0"/>
                <a:ea typeface="Times New Roman" panose="02020603050405020304" pitchFamily="18" charset="0"/>
              </a:rPr>
              <a:t>NB: </a:t>
            </a:r>
            <a:r>
              <a:rPr lang="nb-NO" i="1" dirty="0">
                <a:latin typeface="Calibri" panose="020F0502020204030204" pitchFamily="34" charset="0"/>
                <a:ea typeface="Times New Roman" panose="02020603050405020304" pitchFamily="18" charset="0"/>
              </a:rPr>
              <a:t>I kommentarfeltet under det siste lysbildet i denne PowerPoint-presentasjonen ligger alle fotnotene som man finner i kommentarene under hvert lysbilde. Alle disse kommentarene er for øvrig samlet i et eget dokument som man finner på Samlivsbanken.no med tittelen «</a:t>
            </a:r>
            <a:r>
              <a:rPr lang="nb-NO" b="1" i="1" dirty="0">
                <a:latin typeface="Calibri" panose="020F0502020204030204" pitchFamily="34" charset="0"/>
                <a:ea typeface="Times New Roman" panose="02020603050405020304" pitchFamily="18" charset="0"/>
              </a:rPr>
              <a:t>Detaljert bakgrunnsstoff</a:t>
            </a:r>
            <a:r>
              <a:rPr lang="nb-NO" i="1" dirty="0">
                <a:latin typeface="Calibri" panose="020F0502020204030204" pitchFamily="34" charset="0"/>
                <a:ea typeface="Times New Roman" panose="02020603050405020304" pitchFamily="18" charset="0"/>
              </a:rPr>
              <a:t>».</a:t>
            </a:r>
          </a:p>
          <a:p>
            <a:endParaRPr lang="nb-NO" dirty="0"/>
          </a:p>
          <a:p>
            <a:endParaRPr lang="nb-NO"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1</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
        <p:nvSpPr>
          <p:cNvPr id="6" name="Plassholder for dato 5"/>
          <p:cNvSpPr>
            <a:spLocks noGrp="1"/>
          </p:cNvSpPr>
          <p:nvPr>
            <p:ph type="dt" idx="12"/>
          </p:nvPr>
        </p:nvSpPr>
        <p:spPr/>
        <p:txBody>
          <a:bodyPr/>
          <a:lstStyle/>
          <a:p>
            <a:fld id="{6BF639E2-23E3-4ECA-A521-3929967862B6}" type="datetime6">
              <a:rPr lang="nb-NO" smtClean="0"/>
              <a:t>april 21</a:t>
            </a:fld>
            <a:endParaRPr lang="nb-NO"/>
          </a:p>
        </p:txBody>
      </p:sp>
      <p:sp>
        <p:nvSpPr>
          <p:cNvPr id="7" name="Plassholder for topptekst 6"/>
          <p:cNvSpPr>
            <a:spLocks noGrp="1"/>
          </p:cNvSpPr>
          <p:nvPr>
            <p:ph type="hdr" sz="quarter" idx="13"/>
          </p:nvPr>
        </p:nvSpPr>
        <p:spPr/>
        <p:txBody>
          <a:bodyPr/>
          <a:lstStyle/>
          <a:p>
            <a:r>
              <a:rPr lang="nb-NO"/>
              <a:t>SAMLIVSREVOLUSJON - Tro, kjønn og samlivsetikk</a:t>
            </a:r>
          </a:p>
        </p:txBody>
      </p:sp>
    </p:spTree>
    <p:extLst>
      <p:ext uri="{BB962C8B-B14F-4D97-AF65-F5344CB8AC3E}">
        <p14:creationId xmlns:p14="http://schemas.microsoft.com/office/powerpoint/2010/main" val="171426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700" b="1" dirty="0"/>
              <a:t>FAR OG «MEDMOR»</a:t>
            </a:r>
            <a:endParaRPr lang="nb-NO" sz="1700" dirty="0"/>
          </a:p>
          <a:p>
            <a:r>
              <a:rPr lang="nb-NO" sz="1100" dirty="0"/>
              <a:t> </a:t>
            </a:r>
          </a:p>
          <a:p>
            <a:pPr marL="178274" indent="-178274">
              <a:buFont typeface="Wingdings"/>
              <a:buChar char="§"/>
            </a:pPr>
            <a:r>
              <a:rPr lang="nb-NO" sz="1100" dirty="0"/>
              <a:t>Det finnes gode grunner til å hevde at det er en alvorlig krenkelse av barns rettigheter og uholdbar barnediskriminering når staten bevisst og planlagt legger til rette for at noen barn blir født uten far og hele hans slekt – ingen farmor og farfar, og ingen fettere og kusiner, onkler og tanter på farssiden.</a:t>
            </a:r>
            <a:br>
              <a:rPr lang="nb-NO" sz="1100" dirty="0"/>
            </a:br>
            <a:br>
              <a:rPr lang="nb-NO" sz="1100" dirty="0"/>
            </a:br>
            <a:r>
              <a:rPr lang="nb-NO" sz="1100" dirty="0"/>
              <a:t>Er det ikke dessuten en grov nedvurdering av fars betydning i et barns og et menneskes liv?</a:t>
            </a:r>
          </a:p>
          <a:p>
            <a:r>
              <a:rPr lang="nb-NO" sz="1100" dirty="0"/>
              <a:t> </a:t>
            </a:r>
          </a:p>
          <a:p>
            <a:r>
              <a:rPr lang="nb-NO" sz="1100" dirty="0">
                <a:sym typeface="Wingdings"/>
              </a:rPr>
              <a:t></a:t>
            </a:r>
            <a:r>
              <a:rPr lang="nb-NO" sz="1100" dirty="0"/>
              <a:t> </a:t>
            </a:r>
            <a:r>
              <a:rPr lang="nb-NO" sz="1100" dirty="0" err="1"/>
              <a:t>Reflektér</a:t>
            </a:r>
            <a:r>
              <a:rPr lang="nb-NO" sz="1100" dirty="0"/>
              <a:t> gjerne litt over setningen i Barneloven §4a: «</a:t>
            </a:r>
            <a:r>
              <a:rPr lang="nb-NO" sz="1100" dirty="0" err="1"/>
              <a:t>Eit</a:t>
            </a:r>
            <a:r>
              <a:rPr lang="nb-NO" sz="1100" dirty="0"/>
              <a:t> barn kan </a:t>
            </a:r>
            <a:r>
              <a:rPr lang="nb-NO" sz="1100" dirty="0" err="1"/>
              <a:t>ikkje</a:t>
            </a:r>
            <a:r>
              <a:rPr lang="nb-NO" sz="1100" dirty="0"/>
              <a:t> ha både </a:t>
            </a:r>
            <a:r>
              <a:rPr lang="nb-NO" sz="1100" dirty="0" err="1"/>
              <a:t>ein</a:t>
            </a:r>
            <a:r>
              <a:rPr lang="nb-NO" sz="1100" dirty="0"/>
              <a:t> far og ei </a:t>
            </a:r>
            <a:r>
              <a:rPr lang="nb-NO" sz="1100" dirty="0" err="1"/>
              <a:t>medmor</a:t>
            </a:r>
            <a:r>
              <a:rPr lang="nb-NO" sz="1100" dirty="0"/>
              <a:t>.»</a:t>
            </a:r>
          </a:p>
          <a:p>
            <a:r>
              <a:rPr lang="nb-NO" sz="1100" dirty="0"/>
              <a:t> </a:t>
            </a:r>
          </a:p>
          <a:p>
            <a:r>
              <a:rPr lang="nb-NO" sz="1100" dirty="0">
                <a:sym typeface="Wingdings"/>
              </a:rPr>
              <a:t></a:t>
            </a:r>
            <a:r>
              <a:rPr lang="nb-NO" sz="1100" dirty="0"/>
              <a:t> Uansett om barn kan ha det bra hos to mødre eller to fedre, eller hos en enslig mor, er noen av de grunnleggende spørsmålene disse: </a:t>
            </a:r>
          </a:p>
          <a:p>
            <a:r>
              <a:rPr lang="nb-NO" sz="1100" dirty="0"/>
              <a:t> </a:t>
            </a:r>
          </a:p>
          <a:p>
            <a:r>
              <a:rPr lang="nb-NO" sz="1100" dirty="0"/>
              <a:t>a) «Er det ikke en menneskerett for barn å kunne kjenne sine biologiske foreldre og få vokse opp med disse – så langt det er mulig og forsvarlig?» </a:t>
            </a:r>
          </a:p>
          <a:p>
            <a:r>
              <a:rPr lang="nb-NO" sz="1100" dirty="0"/>
              <a:t>b) «Er planlagt farløshet (eller </a:t>
            </a:r>
            <a:r>
              <a:rPr lang="nb-NO" sz="1100" dirty="0" err="1"/>
              <a:t>morløshet</a:t>
            </a:r>
            <a:r>
              <a:rPr lang="nb-NO" sz="1100" dirty="0"/>
              <a:t>) til barns beste og i tråd med deres rettigheter?»</a:t>
            </a:r>
          </a:p>
          <a:p>
            <a:r>
              <a:rPr lang="nb-NO" sz="1100" dirty="0"/>
              <a:t>c) «Har samfunnet autoritet, mandat og moralsk rett til å definere far og hans slekt som overflødig og irrelevant i et barns liv – i lovgivning, i skolens undervisning og i holdningsskapende arbeid?»</a:t>
            </a:r>
          </a:p>
          <a:p>
            <a:r>
              <a:rPr lang="nb-NO" sz="1100" dirty="0"/>
              <a:t> </a:t>
            </a:r>
          </a:p>
          <a:p>
            <a:r>
              <a:rPr lang="nb-NO" sz="1100" dirty="0">
                <a:sym typeface="Wingdings"/>
              </a:rPr>
              <a:t></a:t>
            </a:r>
            <a:r>
              <a:rPr lang="nb-NO" sz="1100" dirty="0"/>
              <a:t> TV-programmer som «Tore på sporet» og «Hvem tror du at du er?» viser tydelig at røtter og biologisk slekt betyr mye for mange. Den kjønnsnøytrale myten om at gode omsorgspersoner kan erstatte mor eller far uten at det får noen konsekvenser i et menneskes liv, både som barn og som voksen, er lite troverdig.</a:t>
            </a:r>
          </a:p>
          <a:p>
            <a:r>
              <a:rPr lang="nb-NO" sz="1100" dirty="0"/>
              <a:t> </a:t>
            </a:r>
          </a:p>
          <a:p>
            <a:r>
              <a:rPr lang="nb-NO" sz="1100" b="1" dirty="0"/>
              <a:t>EKSTRA RESSURSER</a:t>
            </a:r>
            <a:endParaRPr lang="nb-NO" sz="1100" dirty="0"/>
          </a:p>
          <a:p>
            <a:r>
              <a:rPr lang="nb-NO" sz="1100" dirty="0"/>
              <a:t>a) Søknad om </a:t>
            </a:r>
            <a:r>
              <a:rPr lang="nb-NO" sz="1100" dirty="0" err="1"/>
              <a:t>medmorskap</a:t>
            </a:r>
            <a:r>
              <a:rPr lang="nb-NO" sz="1100" dirty="0"/>
              <a:t>.</a:t>
            </a:r>
            <a:r>
              <a:rPr lang="nb-NO" sz="1100" b="1" dirty="0"/>
              <a:t> </a:t>
            </a:r>
            <a:r>
              <a:rPr lang="nb-NO" sz="1100" dirty="0"/>
              <a:t>Se link til Skatteetaten med info om hvordan man blir </a:t>
            </a:r>
            <a:r>
              <a:rPr lang="nb-NO" sz="1100" dirty="0" err="1"/>
              <a:t>medmor</a:t>
            </a:r>
            <a:r>
              <a:rPr lang="nb-NO" sz="1100" dirty="0"/>
              <a:t>. </a:t>
            </a:r>
            <a:r>
              <a:rPr lang="nb-NO" sz="1100" dirty="0">
                <a:sym typeface="Wingdings 2"/>
              </a:rPr>
              <a:t></a:t>
            </a:r>
            <a:endParaRPr lang="nb-NO" sz="900" dirty="0">
              <a:sym typeface="Wingdings 2"/>
            </a:endParaRPr>
          </a:p>
          <a:p>
            <a:br>
              <a:rPr lang="nb-NO" b="1" dirty="0"/>
            </a:br>
            <a:r>
              <a:rPr lang="nb-NO" dirty="0"/>
              <a:t>b) To informative og tankevekkende artikler om </a:t>
            </a:r>
            <a:r>
              <a:rPr lang="nb-NO" dirty="0" err="1"/>
              <a:t>medmor</a:t>
            </a:r>
            <a:r>
              <a:rPr lang="nb-NO" dirty="0"/>
              <a:t>-institusjonen. </a:t>
            </a:r>
            <a:r>
              <a:rPr lang="nb-NO" dirty="0">
                <a:sym typeface="Wingdings 2"/>
              </a:rPr>
              <a:t></a:t>
            </a:r>
            <a:endParaRPr lang="nb-NO" dirty="0"/>
          </a:p>
          <a:p>
            <a:br>
              <a:rPr lang="nb-NO" dirty="0"/>
            </a:br>
            <a:r>
              <a:rPr lang="nb-NO" dirty="0"/>
              <a:t> </a:t>
            </a:r>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10</a:t>
            </a:fld>
            <a:endParaRPr lang="nb-NO"/>
          </a:p>
        </p:txBody>
      </p:sp>
      <p:sp>
        <p:nvSpPr>
          <p:cNvPr id="6" name="Plassholder for dato 5"/>
          <p:cNvSpPr>
            <a:spLocks noGrp="1"/>
          </p:cNvSpPr>
          <p:nvPr>
            <p:ph type="dt" idx="12"/>
          </p:nvPr>
        </p:nvSpPr>
        <p:spPr/>
        <p:txBody>
          <a:bodyPr/>
          <a:lstStyle/>
          <a:p>
            <a:fld id="{C6358187-11B7-41EB-BA87-EA4C620C0BCA}" type="datetime6">
              <a:rPr lang="nb-NO" smtClean="0"/>
              <a:t>april 21</a:t>
            </a:fld>
            <a:endParaRPr lang="nb-NO"/>
          </a:p>
        </p:txBody>
      </p:sp>
      <p:sp>
        <p:nvSpPr>
          <p:cNvPr id="7" name="Plassholder for topptekst 6"/>
          <p:cNvSpPr>
            <a:spLocks noGrp="1"/>
          </p:cNvSpPr>
          <p:nvPr>
            <p:ph type="hdr" sz="quarter" idx="13"/>
          </p:nvPr>
        </p:nvSpPr>
        <p:spPr/>
        <p:txBody>
          <a:bodyPr/>
          <a:lstStyle/>
          <a:p>
            <a:r>
              <a:rPr lang="nb-NO"/>
              <a:t>SAMLIVSREVOLUSJON - Tro, kjønn og samlivsetikk</a:t>
            </a:r>
          </a:p>
        </p:txBody>
      </p:sp>
    </p:spTree>
    <p:extLst>
      <p:ext uri="{BB962C8B-B14F-4D97-AF65-F5344CB8AC3E}">
        <p14:creationId xmlns:p14="http://schemas.microsoft.com/office/powerpoint/2010/main" val="2076501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50793">
              <a:defRPr/>
            </a:pPr>
            <a:r>
              <a:rPr lang="nb-NO" sz="1700" b="1" dirty="0"/>
              <a:t>FUNDAMENTALE SANNHETER</a:t>
            </a:r>
          </a:p>
          <a:p>
            <a:pPr defTabSz="950793">
              <a:defRPr/>
            </a:pPr>
            <a:endParaRPr lang="nb-NO" dirty="0"/>
          </a:p>
          <a:p>
            <a:pPr defTabSz="950793">
              <a:defRPr/>
            </a:pPr>
            <a:r>
              <a:rPr lang="nb-NO" dirty="0"/>
              <a:t>Punktene på lysbildet viser hvor omfattende konsekvensene</a:t>
            </a:r>
            <a:r>
              <a:rPr lang="nb-NO" baseline="0" dirty="0"/>
              <a:t> blir når man sier ja til den radikale kjønnsideologien og eventuelt en kirkelig, kjønnsnøytral teologi. Dersom mor-far-barn-relasjonen ikke regnes som unik, får det mye større ringvirkninger på sikt enn de fleste tenker over. </a:t>
            </a:r>
          </a:p>
          <a:p>
            <a:pPr defTabSz="950793">
              <a:defRPr/>
            </a:pPr>
            <a:endParaRPr lang="nb-NO" baseline="0" dirty="0"/>
          </a:p>
          <a:p>
            <a:pPr marL="178274" indent="-178274" defTabSz="950793">
              <a:buFont typeface="Arial" charset="0"/>
              <a:buChar char="•"/>
              <a:defRPr/>
            </a:pPr>
            <a:r>
              <a:rPr lang="nb-NO" baseline="0" dirty="0" err="1"/>
              <a:t>Reflektér</a:t>
            </a:r>
            <a:r>
              <a:rPr lang="nb-NO" baseline="0" dirty="0"/>
              <a:t> over hvordan de forskjellige punktene på lysbildet blir påvirket av å relativisere og/eller oppløse mor-far-barn-relasjonens unike betydning.</a:t>
            </a:r>
          </a:p>
          <a:p>
            <a:pPr defTabSz="950793">
              <a:defRPr/>
            </a:pPr>
            <a:endParaRPr lang="nb-NO" baseline="0" dirty="0"/>
          </a:p>
          <a:p>
            <a:pPr defTabSz="950793">
              <a:defRPr/>
            </a:pPr>
            <a:endParaRPr lang="nb-NO" baseline="0" dirty="0"/>
          </a:p>
          <a:p>
            <a:pPr defTabSz="950793">
              <a:defRPr/>
            </a:pPr>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11</a:t>
            </a:fld>
            <a:endParaRPr lang="nb-NO"/>
          </a:p>
        </p:txBody>
      </p:sp>
      <p:sp>
        <p:nvSpPr>
          <p:cNvPr id="6" name="Plassholder for dato 5"/>
          <p:cNvSpPr>
            <a:spLocks noGrp="1"/>
          </p:cNvSpPr>
          <p:nvPr>
            <p:ph type="dt" idx="12"/>
          </p:nvPr>
        </p:nvSpPr>
        <p:spPr/>
        <p:txBody>
          <a:bodyPr/>
          <a:lstStyle/>
          <a:p>
            <a:fld id="{ED6E9A8E-F202-4F13-97E0-BD22B05DB973}" type="datetime6">
              <a:rPr lang="nb-NO" smtClean="0"/>
              <a:t>april 21</a:t>
            </a:fld>
            <a:endParaRPr lang="nb-NO"/>
          </a:p>
        </p:txBody>
      </p:sp>
      <p:sp>
        <p:nvSpPr>
          <p:cNvPr id="7" name="Plassholder for topptekst 6"/>
          <p:cNvSpPr>
            <a:spLocks noGrp="1"/>
          </p:cNvSpPr>
          <p:nvPr>
            <p:ph type="hdr" sz="quarter" idx="13"/>
          </p:nvPr>
        </p:nvSpPr>
        <p:spPr/>
        <p:txBody>
          <a:bodyPr/>
          <a:lstStyle/>
          <a:p>
            <a:r>
              <a:rPr lang="nb-NO"/>
              <a:t>SAMLIVSREVOLUSJON - Tro, kjønn og samlivsetikk</a:t>
            </a:r>
          </a:p>
        </p:txBody>
      </p:sp>
    </p:spTree>
    <p:extLst>
      <p:ext uri="{BB962C8B-B14F-4D97-AF65-F5344CB8AC3E}">
        <p14:creationId xmlns:p14="http://schemas.microsoft.com/office/powerpoint/2010/main" val="1151359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sz="1700" b="1" dirty="0"/>
              <a:t>Oppsummering og konklusjon:</a:t>
            </a:r>
            <a:br>
              <a:rPr lang="nb-NO" sz="1700" b="1" dirty="0"/>
            </a:br>
            <a:r>
              <a:rPr lang="nb-NO" sz="1700" b="1" dirty="0"/>
              <a:t>3 </a:t>
            </a:r>
            <a:r>
              <a:rPr lang="nb-NO" sz="1700" b="1" dirty="0" err="1"/>
              <a:t>B’er</a:t>
            </a:r>
            <a:r>
              <a:rPr lang="nb-NO" sz="1700" b="1" dirty="0"/>
              <a:t> FOR MOR-FAR-BARN-RELASJONEN</a:t>
            </a:r>
            <a:endParaRPr lang="nb-NO" sz="1700" dirty="0"/>
          </a:p>
          <a:p>
            <a:r>
              <a:rPr lang="nb-NO" b="1" dirty="0"/>
              <a:t> </a:t>
            </a:r>
            <a:endParaRPr lang="nb-NO" dirty="0"/>
          </a:p>
          <a:p>
            <a:r>
              <a:rPr lang="nb-NO" b="1" dirty="0"/>
              <a:t>Biologien</a:t>
            </a:r>
            <a:endParaRPr lang="nb-NO" dirty="0"/>
          </a:p>
          <a:p>
            <a:r>
              <a:rPr lang="nb-NO" dirty="0"/>
              <a:t>Alle mennesker som lever, og som har levd gjennom hele menneskehetens historie, er født ved egg fra en kvinne og sæd fra en mann. </a:t>
            </a:r>
          </a:p>
          <a:p>
            <a:r>
              <a:rPr lang="nb-NO" dirty="0"/>
              <a:t> </a:t>
            </a:r>
          </a:p>
          <a:p>
            <a:r>
              <a:rPr lang="nb-NO" dirty="0"/>
              <a:t>Å hevde at mor-far-barn-triangelet ikke står i en særstilling blant alle menneskelige relasjoner, er en manipulering med språk, biologi og logikk og faller på sin egen urimelighet.</a:t>
            </a:r>
          </a:p>
          <a:p>
            <a:r>
              <a:rPr lang="nb-NO" dirty="0"/>
              <a:t> </a:t>
            </a:r>
          </a:p>
          <a:p>
            <a:r>
              <a:rPr lang="nb-NO" b="1" dirty="0"/>
              <a:t>Barnet</a:t>
            </a:r>
            <a:endParaRPr lang="nb-NO" dirty="0"/>
          </a:p>
          <a:p>
            <a:r>
              <a:rPr lang="nb-NO" dirty="0"/>
              <a:t>Barneperspektivet er fundamentalt og må kontinuerlig holdes fram i alle sammenhenger – både i samfunnet og i kirkelig sammenheng. Kan det forsvares at politikere direkte og indirekte støtter og vedtar lover som forutsetter at biologiske foreldre har liten eller ingen betydning i et barns og menneskes liv? Er det til barns beste og i pakt med deres rettigheter å frata dem deres mor eller far før fødselen? </a:t>
            </a:r>
          </a:p>
          <a:p>
            <a:r>
              <a:rPr lang="nb-NO" dirty="0"/>
              <a:t> </a:t>
            </a:r>
          </a:p>
          <a:p>
            <a:r>
              <a:rPr lang="nb-NO" b="1" dirty="0"/>
              <a:t>Bibelen</a:t>
            </a:r>
            <a:endParaRPr lang="nb-NO" dirty="0"/>
          </a:p>
          <a:p>
            <a:r>
              <a:rPr lang="nb-NO" dirty="0"/>
              <a:t>Ekteskapet og mor-far-barn-relasjonen er Guds oppfinnelse. Det er en skaperordning han har velsignet og knyttet løfter og bud til. Det finnes ikke et eneste vers i Bibelen som gir kristne grønt lys til å omdefinere ekteskapet og demontere betydningen av relasjonen mellom mor, far og barn. Fram til for få år siden var derfor ekteskapet et av de lærepunktene som alle kirkesamfunn i alle land og til alle tider har vært enige om. Fordi det overveldende flertall av kristne kirker fortsatt holder fast på den bibelske ekteskapsforståelsen, er dette felleskristen/økumenisk lære i ordets sanne betydning. </a:t>
            </a:r>
          </a:p>
        </p:txBody>
      </p:sp>
      <p:sp>
        <p:nvSpPr>
          <p:cNvPr id="27652" name="Plassholder for lysbilde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D5DE9A-BC3E-48AB-A9C6-D9FA2AA98015}" type="slidenum">
              <a:rPr lang="nb-NO" smtClean="0"/>
              <a:pPr fontAlgn="base">
                <a:spcBef>
                  <a:spcPct val="0"/>
                </a:spcBef>
                <a:spcAft>
                  <a:spcPct val="0"/>
                </a:spcAft>
                <a:defRPr/>
              </a:pPr>
              <a:t>12</a:t>
            </a:fld>
            <a:endParaRPr lang="nb-NO"/>
          </a:p>
        </p:txBody>
      </p:sp>
      <p:sp>
        <p:nvSpPr>
          <p:cNvPr id="2" name="Plassholder for bunntekst 1"/>
          <p:cNvSpPr>
            <a:spLocks noGrp="1"/>
          </p:cNvSpPr>
          <p:nvPr>
            <p:ph type="ftr" sz="quarter" idx="10"/>
          </p:nvPr>
        </p:nvSpPr>
        <p:spPr/>
        <p:txBody>
          <a:bodyPr/>
          <a:lstStyle/>
          <a:p>
            <a:r>
              <a:rPr lang="nb-NO"/>
              <a:t>Seminar over Ekteskapserklæringen</a:t>
            </a:r>
          </a:p>
        </p:txBody>
      </p:sp>
      <p:sp>
        <p:nvSpPr>
          <p:cNvPr id="3" name="Plassholder for dato 2"/>
          <p:cNvSpPr>
            <a:spLocks noGrp="1"/>
          </p:cNvSpPr>
          <p:nvPr>
            <p:ph type="dt" idx="11"/>
          </p:nvPr>
        </p:nvSpPr>
        <p:spPr/>
        <p:txBody>
          <a:bodyPr/>
          <a:lstStyle/>
          <a:p>
            <a:fld id="{F1FA0FB5-C8FE-4802-BD91-79CD7086DF03}" type="datetime6">
              <a:rPr lang="nb-NO" smtClean="0"/>
              <a:t>april 21</a:t>
            </a:fld>
            <a:endParaRPr lang="nb-NO"/>
          </a:p>
        </p:txBody>
      </p:sp>
      <p:sp>
        <p:nvSpPr>
          <p:cNvPr id="4" name="Plassholder for topptekst 3"/>
          <p:cNvSpPr>
            <a:spLocks noGrp="1"/>
          </p:cNvSpPr>
          <p:nvPr>
            <p:ph type="hdr" sz="quarter" idx="12"/>
          </p:nvPr>
        </p:nvSpPr>
        <p:spPr/>
        <p:txBody>
          <a:bodyPr/>
          <a:lstStyle/>
          <a:p>
            <a:r>
              <a:rPr lang="nb-NO"/>
              <a:t>SAMLIVSREVOLUSJON - Tro, kjønn og samlivsetikk</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700" b="1" dirty="0"/>
              <a:t>Henvisninger og linker i dette dokumentet</a:t>
            </a:r>
            <a:endParaRPr lang="nb-NO" sz="1700" dirty="0"/>
          </a:p>
          <a:p>
            <a:r>
              <a:rPr lang="nb-NO" kern="1200" dirty="0">
                <a:solidFill>
                  <a:schemeClr val="tx1"/>
                </a:solidFill>
                <a:effectLst/>
                <a:latin typeface="+mn-lt"/>
                <a:ea typeface="+mn-ea"/>
                <a:cs typeface="+mn-cs"/>
              </a:rPr>
              <a:t> </a:t>
            </a:r>
          </a:p>
          <a:p>
            <a:r>
              <a:rPr lang="nb-NO" sz="1100" dirty="0">
                <a:sym typeface="Wingdings 2"/>
              </a:rPr>
              <a:t></a:t>
            </a:r>
            <a:r>
              <a:rPr lang="nb-NO" sz="1100" dirty="0"/>
              <a:t> Foreningen FRI skriver i dokumentet «Familiepolitisk strategi»: Det som først og fremst definerer en familie, er «ikke genetikk og blodsbånd», men «nærheten i relasjoner». Med andre ord: Hvis barn, ungdommer og voksne har en nær og god relasjon til hverandre, bør ikke biologisk slekt spille noen rolle i samfunnets familiepolitikk og lovgivning.</a:t>
            </a:r>
          </a:p>
          <a:p>
            <a:r>
              <a:rPr lang="nb-NO" sz="1100" dirty="0"/>
              <a:t> </a:t>
            </a:r>
          </a:p>
          <a:p>
            <a:r>
              <a:rPr lang="nb-NO" sz="1100" dirty="0"/>
              <a:t>Dokumentet «Familiepolitisk strategi» (</a:t>
            </a:r>
            <a:r>
              <a:rPr lang="nb-NO" sz="1100" dirty="0" err="1"/>
              <a:t>ca</a:t>
            </a:r>
            <a:r>
              <a:rPr lang="nb-NO" sz="1100" dirty="0"/>
              <a:t> 1 side) fra Foreningen FRI kan leses her i sin helhet: </a:t>
            </a:r>
            <a:r>
              <a:rPr lang="nb-NO" sz="1100" u="sng" dirty="0">
                <a:hlinkClick r:id="rId3"/>
              </a:rPr>
              <a:t>https://foreningenfri.no/om-oss/fri-mener/resolusjoner/familiepolitisk-strategi/</a:t>
            </a:r>
            <a:endParaRPr lang="nb-NO" sz="1100" dirty="0"/>
          </a:p>
          <a:p>
            <a:r>
              <a:rPr lang="nb-NO" sz="1100" dirty="0"/>
              <a:t> </a:t>
            </a:r>
          </a:p>
          <a:p>
            <a:r>
              <a:rPr lang="nb-NO" sz="1100" dirty="0">
                <a:sym typeface="Wingdings 2"/>
              </a:rPr>
              <a:t></a:t>
            </a:r>
            <a:r>
              <a:rPr lang="nb-NO" sz="1100" b="1" dirty="0"/>
              <a:t> Artikler om fars og mannens betydning i barns oppvekst:</a:t>
            </a:r>
            <a:br>
              <a:rPr lang="nb-NO" sz="1100" dirty="0"/>
            </a:br>
            <a:r>
              <a:rPr lang="nb-NO" sz="1100" b="1" dirty="0"/>
              <a:t>a) </a:t>
            </a:r>
            <a:r>
              <a:rPr lang="nb-NO" sz="1100" b="1" u="sng" dirty="0">
                <a:hlinkClick r:id="rId4"/>
              </a:rPr>
              <a:t>Alle mann til kateteret</a:t>
            </a:r>
            <a:br>
              <a:rPr lang="nb-NO" sz="1100" b="1" dirty="0"/>
            </a:br>
            <a:r>
              <a:rPr lang="nb-NO" sz="1100" b="1" dirty="0"/>
              <a:t>b) </a:t>
            </a:r>
            <a:r>
              <a:rPr lang="nb-NO" sz="1100" b="1" u="sng" dirty="0">
                <a:hlinkClick r:id="rId5"/>
              </a:rPr>
              <a:t>Politimann: kjære fraværende far</a:t>
            </a:r>
            <a:br>
              <a:rPr lang="nb-NO" sz="1100" b="1" dirty="0"/>
            </a:br>
            <a:r>
              <a:rPr lang="nb-NO" sz="1100" b="1" dirty="0"/>
              <a:t>c) </a:t>
            </a:r>
            <a:r>
              <a:rPr lang="nb-NO" sz="1100" b="1" u="sng" dirty="0">
                <a:hlinkClick r:id="rId6"/>
              </a:rPr>
              <a:t>Forskning: skilsmissebarn kan bli sjuke </a:t>
            </a:r>
            <a:r>
              <a:rPr lang="nb-NO" sz="1100" b="1" u="sng" dirty="0" err="1">
                <a:hlinkClick r:id="rId6"/>
              </a:rPr>
              <a:t>utan</a:t>
            </a:r>
            <a:r>
              <a:rPr lang="nb-NO" sz="1100" b="1" u="sng" dirty="0">
                <a:hlinkClick r:id="rId6"/>
              </a:rPr>
              <a:t> far</a:t>
            </a:r>
            <a:endParaRPr lang="nb-NO" sz="1100" dirty="0"/>
          </a:p>
          <a:p>
            <a:r>
              <a:rPr lang="nb-NO" sz="1100" b="1" dirty="0"/>
              <a:t> </a:t>
            </a:r>
            <a:endParaRPr lang="nb-NO" sz="1100" dirty="0"/>
          </a:p>
          <a:p>
            <a:r>
              <a:rPr lang="nb-NO" sz="1100" dirty="0">
                <a:sym typeface="Wingdings 2"/>
              </a:rPr>
              <a:t></a:t>
            </a:r>
            <a:r>
              <a:rPr lang="nb-NO" sz="1100" dirty="0"/>
              <a:t> </a:t>
            </a:r>
            <a:r>
              <a:rPr lang="nb-NO" sz="1100" b="1" dirty="0"/>
              <a:t>Dokumentasjon angående forskning om foreldre av samme kjønn</a:t>
            </a:r>
            <a:br>
              <a:rPr lang="nb-NO" sz="1100" b="1" dirty="0"/>
            </a:br>
            <a:endParaRPr lang="nb-NO" sz="1100" dirty="0"/>
          </a:p>
          <a:p>
            <a:r>
              <a:rPr lang="nb-NO" sz="1100" b="1" dirty="0"/>
              <a:t>* Er det ingen forskjell? Hva sier forskningen?</a:t>
            </a:r>
            <a:br>
              <a:rPr lang="nb-NO" sz="1100" b="1" dirty="0"/>
            </a:br>
            <a:r>
              <a:rPr lang="nb-NO" sz="1100" dirty="0"/>
              <a:t>Det hevdes ofte i dag at det ikke er noen forskjell på å vokse opp med sine biologiske foreldre i forhold til å vokse opp med to av samme kjønn – f.eks. med mor og en </a:t>
            </a:r>
            <a:r>
              <a:rPr lang="nb-NO" sz="1100" dirty="0" err="1"/>
              <a:t>medmor</a:t>
            </a:r>
            <a:r>
              <a:rPr lang="nb-NO" sz="1100" dirty="0"/>
              <a:t>, eller med far og en «medfar». </a:t>
            </a:r>
          </a:p>
          <a:p>
            <a:r>
              <a:rPr lang="nb-NO" sz="1100" dirty="0"/>
              <a:t> </a:t>
            </a:r>
          </a:p>
          <a:p>
            <a:r>
              <a:rPr lang="nb-NO" sz="1100" dirty="0"/>
              <a:t>Påstanden om at det ikke er noen forskjell, bør møtes med en stor dose skepsis. Den «internasjonale forskningen» det ofte argumenteres med for å legitimere et mangfold av </a:t>
            </a:r>
            <a:r>
              <a:rPr lang="nb-NO" sz="1100" dirty="0" err="1"/>
              <a:t>familieformer</a:t>
            </a:r>
            <a:r>
              <a:rPr lang="nb-NO" sz="1100" dirty="0"/>
              <a:t>, er faglig dårligere, mer sparsom og mer tvetydig enn det ofte gis inntrykk av. Man bør også ha en grunnleggende skepsis til denne type studier fordi svært mange av dem er gjennomført av folk som er positive til likekjønnet foreldreskap og har et ønske om å påvirke opinionen og endre lovgivningen. Mye av forskningen er derfor sterkt politisert og ofte preget av en ideologisk slagside.</a:t>
            </a:r>
            <a:br>
              <a:rPr lang="nb-NO" sz="1100" dirty="0"/>
            </a:br>
            <a:br>
              <a:rPr lang="nb-NO" sz="1100" dirty="0"/>
            </a:br>
            <a:r>
              <a:rPr lang="nb-NO" sz="1100" b="1" dirty="0"/>
              <a:t>En viktig bok</a:t>
            </a:r>
            <a:br>
              <a:rPr lang="nb-NO" sz="1100" b="1" dirty="0"/>
            </a:br>
            <a:r>
              <a:rPr lang="nb-NO" sz="1100" dirty="0"/>
              <a:t>Høsten 2018 kom det ut en viktig bok som tar opp forskningssituasjonen rundt likekjønnet foreldreskap i full bredde: </a:t>
            </a:r>
            <a:r>
              <a:rPr lang="nb-NO" sz="1100" b="1" i="1" dirty="0"/>
              <a:t>Same-Sex </a:t>
            </a:r>
            <a:r>
              <a:rPr lang="nb-NO" sz="1100" b="1" i="1" dirty="0" err="1"/>
              <a:t>Parenting</a:t>
            </a:r>
            <a:r>
              <a:rPr lang="nb-NO" sz="1100" b="1" i="1" dirty="0"/>
              <a:t> Research – A Critical </a:t>
            </a:r>
            <a:r>
              <a:rPr lang="nb-NO" sz="1100" b="1" i="1" dirty="0" err="1"/>
              <a:t>Assessment</a:t>
            </a:r>
            <a:r>
              <a:rPr lang="nb-NO" sz="1100" b="1" dirty="0"/>
              <a:t>, </a:t>
            </a:r>
            <a:r>
              <a:rPr lang="nb-NO" sz="1100" dirty="0"/>
              <a:t>av Walter R. </a:t>
            </a:r>
            <a:r>
              <a:rPr lang="nb-NO" sz="1100" dirty="0" err="1"/>
              <a:t>Schumm</a:t>
            </a:r>
            <a:r>
              <a:rPr lang="nb-NO" sz="1100" dirty="0"/>
              <a:t>. Forfatteren beskriver og kommenterer en lang rekke studier og artikler om temaet og påviser at svært mange av dem som har utført studiene, eller som siterer dem, trekker allmenne konklusjoner som de ikke har dekning for. </a:t>
            </a:r>
            <a:r>
              <a:rPr lang="nb-NO" sz="1100" u="sng" dirty="0">
                <a:hlinkClick r:id="rId7"/>
              </a:rPr>
              <a:t>https://www.amazon.com/s?k=099568328X&amp;ref=nb_sb_noss</a:t>
            </a:r>
            <a:endParaRPr lang="nb-NO" sz="1100" dirty="0"/>
          </a:p>
          <a:p>
            <a:r>
              <a:rPr lang="nb-NO" sz="1100" dirty="0"/>
              <a:t> </a:t>
            </a:r>
          </a:p>
          <a:p>
            <a:r>
              <a:rPr lang="nb-NO" sz="1100" dirty="0"/>
              <a:t>Et par informative </a:t>
            </a:r>
            <a:r>
              <a:rPr lang="nb-NO" sz="1100" b="1" dirty="0"/>
              <a:t>anmeldelser</a:t>
            </a:r>
            <a:r>
              <a:rPr lang="nb-NO" sz="1100" dirty="0"/>
              <a:t> av boka:</a:t>
            </a:r>
          </a:p>
          <a:p>
            <a:r>
              <a:rPr lang="nb-NO" sz="1100" dirty="0"/>
              <a:t>* </a:t>
            </a:r>
            <a:r>
              <a:rPr lang="nb-NO" sz="1100" u="sng" dirty="0">
                <a:hlinkClick r:id="rId8"/>
              </a:rPr>
              <a:t>Anmeldelse 1</a:t>
            </a:r>
            <a:r>
              <a:rPr lang="nb-NO" sz="1100" dirty="0"/>
              <a:t> * </a:t>
            </a:r>
            <a:r>
              <a:rPr lang="nb-NO" sz="1100" u="sng" dirty="0">
                <a:hlinkClick r:id="rId9"/>
              </a:rPr>
              <a:t>Anmeldelse 2</a:t>
            </a:r>
            <a:r>
              <a:rPr lang="nb-NO" sz="1100" dirty="0"/>
              <a:t> </a:t>
            </a:r>
            <a:br>
              <a:rPr lang="nb-NO" sz="1100" dirty="0"/>
            </a:br>
            <a:br>
              <a:rPr lang="nb-NO" sz="1100" dirty="0"/>
            </a:br>
            <a:r>
              <a:rPr lang="nb-NO" sz="1100" b="1" dirty="0"/>
              <a:t>Tre informative artikler</a:t>
            </a:r>
            <a:br>
              <a:rPr lang="nb-NO" sz="1100" b="1" dirty="0"/>
            </a:br>
            <a:r>
              <a:rPr lang="nb-NO" sz="1100" dirty="0"/>
              <a:t>a) </a:t>
            </a:r>
            <a:r>
              <a:rPr lang="nb-NO" sz="1100" b="1" u="sng" dirty="0">
                <a:hlinkClick r:id="rId10"/>
              </a:rPr>
              <a:t>Kids </a:t>
            </a:r>
            <a:r>
              <a:rPr lang="nb-NO" sz="1100" b="1" u="sng" dirty="0" err="1">
                <a:hlinkClick r:id="rId10"/>
              </a:rPr>
              <a:t>Need</a:t>
            </a:r>
            <a:r>
              <a:rPr lang="nb-NO" sz="1100" b="1" u="sng" dirty="0">
                <a:hlinkClick r:id="rId10"/>
              </a:rPr>
              <a:t> a </a:t>
            </a:r>
            <a:r>
              <a:rPr lang="nb-NO" sz="1100" b="1" u="sng" dirty="0" err="1">
                <a:hlinkClick r:id="rId10"/>
              </a:rPr>
              <a:t>Mom</a:t>
            </a:r>
            <a:r>
              <a:rPr lang="nb-NO" sz="1100" b="1" u="sng" dirty="0">
                <a:hlinkClick r:id="rId10"/>
              </a:rPr>
              <a:t> and a </a:t>
            </a:r>
            <a:r>
              <a:rPr lang="nb-NO" sz="1100" b="1" u="sng" dirty="0" err="1">
                <a:hlinkClick r:id="rId10"/>
              </a:rPr>
              <a:t>Dad</a:t>
            </a:r>
            <a:r>
              <a:rPr lang="nb-NO" sz="1100" b="1" u="sng" dirty="0">
                <a:hlinkClick r:id="rId10"/>
              </a:rPr>
              <a:t> – </a:t>
            </a:r>
            <a:r>
              <a:rPr lang="nb-NO" sz="1100" b="1" u="sng" dirty="0" err="1">
                <a:hlinkClick r:id="rId10"/>
              </a:rPr>
              <a:t>That’s</a:t>
            </a:r>
            <a:r>
              <a:rPr lang="nb-NO" sz="1100" b="1" u="sng" dirty="0">
                <a:hlinkClick r:id="rId10"/>
              </a:rPr>
              <a:t> </a:t>
            </a:r>
            <a:r>
              <a:rPr lang="nb-NO" sz="1100" b="1" u="sng" dirty="0" err="1">
                <a:hlinkClick r:id="rId10"/>
              </a:rPr>
              <a:t>What</a:t>
            </a:r>
            <a:r>
              <a:rPr lang="nb-NO" sz="1100" b="1" u="sng" dirty="0">
                <a:hlinkClick r:id="rId10"/>
              </a:rPr>
              <a:t> </a:t>
            </a:r>
            <a:r>
              <a:rPr lang="nb-NO" sz="1100" b="1" u="sng" dirty="0" err="1">
                <a:hlinkClick r:id="rId10"/>
              </a:rPr>
              <a:t>the</a:t>
            </a:r>
            <a:r>
              <a:rPr lang="nb-NO" sz="1100" b="1" u="sng" dirty="0">
                <a:hlinkClick r:id="rId10"/>
              </a:rPr>
              <a:t> Research Shows</a:t>
            </a:r>
            <a:r>
              <a:rPr lang="en-US" sz="1100" b="1" dirty="0"/>
              <a:t> </a:t>
            </a:r>
            <a:br>
              <a:rPr lang="nb-NO" sz="1100" b="1" dirty="0"/>
            </a:br>
            <a:r>
              <a:rPr lang="nb-NO" sz="1100" dirty="0"/>
              <a:t>En lettlest oversiktsartikkel som også inneholder mange nyttige linker.</a:t>
            </a:r>
          </a:p>
          <a:p>
            <a:r>
              <a:rPr lang="nb-NO" sz="1100" dirty="0"/>
              <a:t>b) </a:t>
            </a:r>
            <a:r>
              <a:rPr lang="nb-NO" sz="1100" b="1" u="sng" dirty="0">
                <a:hlinkClick r:id="rId11"/>
              </a:rPr>
              <a:t>Vast </a:t>
            </a:r>
            <a:r>
              <a:rPr lang="nb-NO" sz="1100" b="1" u="sng" dirty="0" err="1">
                <a:hlinkClick r:id="rId11"/>
              </a:rPr>
              <a:t>Differences</a:t>
            </a:r>
            <a:r>
              <a:rPr lang="nb-NO" sz="1100" dirty="0"/>
              <a:t>. En artikkel som gjengir funn i to oversiktsstudier der situasjonen for barn med likekjønnede foreldre blir sammenlignet med barn som h</a:t>
            </a:r>
          </a:p>
          <a:p>
            <a:r>
              <a:rPr lang="nb-NO" sz="1100" dirty="0"/>
              <a:t>ar mor og far.</a:t>
            </a:r>
          </a:p>
          <a:p>
            <a:r>
              <a:rPr lang="nb-NO" sz="1100" dirty="0"/>
              <a:t>c) </a:t>
            </a:r>
            <a:r>
              <a:rPr lang="nb-NO" sz="1100" b="1" u="sng" dirty="0">
                <a:hlinkClick r:id="rId12"/>
              </a:rPr>
              <a:t>En tankevekkende artikkel</a:t>
            </a:r>
            <a:r>
              <a:rPr lang="nb-NO" sz="1100" dirty="0"/>
              <a:t> som illustrerer hvordan ideologiske forutsetninger påvirker forskningen og debatten omkring tematikken. </a:t>
            </a:r>
          </a:p>
          <a:p>
            <a:r>
              <a:rPr lang="nb-NO" sz="1100" dirty="0"/>
              <a:t> </a:t>
            </a:r>
          </a:p>
          <a:p>
            <a:r>
              <a:rPr lang="nb-NO" sz="1100" dirty="0">
                <a:sym typeface="Wingdings 2"/>
              </a:rPr>
              <a:t></a:t>
            </a:r>
            <a:r>
              <a:rPr lang="nb-NO" sz="1100" dirty="0"/>
              <a:t> De fleste barn i Norge med enslig mor eller far (på grunn av skilsmisse eller andre årsaker) kjenner den andre forelderen, og mange har jevnlig kontakt med ham/henne – dersom vedkommende ikke er død. </a:t>
            </a:r>
          </a:p>
          <a:p>
            <a:r>
              <a:rPr lang="nb-NO" sz="1100" dirty="0"/>
              <a:t> </a:t>
            </a:r>
          </a:p>
          <a:p>
            <a:r>
              <a:rPr lang="nb-NO" sz="1100" dirty="0"/>
              <a:t>Dette er ikke tilfelle med barn som blir født planlagt farløse ved hjelp av assistert befruktning. Disse barna vokser opp uten å vite noe som helst om far og hans slekt. Ikke en gang et bilde av pappa vil de ha, og heller ikke noen farmor og farfar, eller onkler og tanter, fettere og kusiner på farssiden. </a:t>
            </a:r>
          </a:p>
          <a:p>
            <a:r>
              <a:rPr lang="nb-NO" sz="1100" dirty="0"/>
              <a:t> </a:t>
            </a:r>
          </a:p>
          <a:p>
            <a:r>
              <a:rPr lang="nb-NO" sz="1100" dirty="0"/>
              <a:t>Når de fyller 15 år, har barn som er unnfanget med sæd fra en norsk donor, rett til å oppsøke statens donorregister å få vite navn og personnummer på sin far. Fram til 2020 var aldersgrensen 18 år. Ifølge norsk lov kan denne mannen også være far til en rekke andre barn i inntil seks familier – kanskje 10-15 barn.</a:t>
            </a:r>
          </a:p>
          <a:p>
            <a:r>
              <a:rPr lang="nb-NO" sz="1100" dirty="0"/>
              <a:t> </a:t>
            </a:r>
          </a:p>
          <a:p>
            <a:r>
              <a:rPr lang="nb-NO" sz="1100" dirty="0">
                <a:sym typeface="Wingdings 2"/>
              </a:rPr>
              <a:t></a:t>
            </a:r>
            <a:r>
              <a:rPr lang="nb-NO" sz="1100" dirty="0"/>
              <a:t> Er assistert befruktning for single kvinner i tråd med barns rettigheter? Er det til barns beste å bli født uten far, og med enslig mor som eneste omsorgsperson? Er det statens oppgave å legge til rette for og delvis finansiere assistert befruktning for enslige kvinner? </a:t>
            </a:r>
          </a:p>
          <a:p>
            <a:r>
              <a:rPr lang="nb-NO" sz="1100" dirty="0"/>
              <a:t> </a:t>
            </a:r>
          </a:p>
          <a:p>
            <a:r>
              <a:rPr lang="nb-NO" sz="1100" dirty="0"/>
              <a:t>Oppsiktsvekkende nok svarer flertallet på Stortinget «ja» på disse spørsmålene. I mai 2020 ble det derfor vedtatt at single kvinner har rett til assistert befruktning med sæd fra en donor. Barn er nå blitt en rettighet for alle norske kvinner som ønsker seg et barn, dersom fastlegen deres vurderer at de er skikket til å være enslig mor. Inntil videre kreves det at kvinnen må bidra med eget egg, men det er trolig bare et tidsspørsmål før single kvinner kan få både sæd og egg fra staten, dersom hun er ufruktbar. Da er hun ikke i slekt med sitt eget barn.</a:t>
            </a:r>
          </a:p>
          <a:p>
            <a:r>
              <a:rPr lang="nb-NO" sz="1100" dirty="0"/>
              <a:t> </a:t>
            </a:r>
          </a:p>
          <a:p>
            <a:r>
              <a:rPr lang="nb-NO" sz="1100" dirty="0"/>
              <a:t>- Se flere momenter om assistert befruktning for single kvinner i artikkelen </a:t>
            </a:r>
            <a:r>
              <a:rPr lang="nb-NO" sz="1100" u="sng" dirty="0">
                <a:hlinkClick r:id="rId13"/>
              </a:rPr>
              <a:t>Familiepolitikk på ville veier</a:t>
            </a:r>
            <a:r>
              <a:rPr lang="nb-NO" sz="1100" dirty="0"/>
              <a:t>.</a:t>
            </a:r>
          </a:p>
          <a:p>
            <a:r>
              <a:rPr lang="nb-NO" sz="1100" dirty="0"/>
              <a:t> </a:t>
            </a:r>
          </a:p>
          <a:p>
            <a:r>
              <a:rPr lang="nb-NO" sz="1100" dirty="0">
                <a:sym typeface="Wingdings 2"/>
              </a:rPr>
              <a:t></a:t>
            </a:r>
            <a:r>
              <a:rPr lang="nb-NO" sz="1100" dirty="0"/>
              <a:t> Klikk på tittelen og les hele artikkelen «</a:t>
            </a:r>
            <a:r>
              <a:rPr lang="nb-NO" sz="1100" u="sng" dirty="0">
                <a:hlinkClick r:id="rId14"/>
              </a:rPr>
              <a:t>Kjøper seg drømmebarnet</a:t>
            </a:r>
            <a:r>
              <a:rPr lang="nb-NO" sz="1100" dirty="0"/>
              <a:t>».</a:t>
            </a:r>
          </a:p>
          <a:p>
            <a:r>
              <a:rPr lang="nb-NO" sz="1100" dirty="0"/>
              <a:t> </a:t>
            </a:r>
          </a:p>
          <a:p>
            <a:r>
              <a:rPr lang="nb-NO" sz="1100" dirty="0">
                <a:sym typeface="Wingdings 2"/>
              </a:rPr>
              <a:t></a:t>
            </a:r>
            <a:r>
              <a:rPr lang="nb-NO" sz="1100" dirty="0"/>
              <a:t> </a:t>
            </a:r>
            <a:r>
              <a:rPr lang="nb-NO" sz="1100" b="1" dirty="0"/>
              <a:t>Søknad om </a:t>
            </a:r>
            <a:r>
              <a:rPr lang="nb-NO" sz="1100" b="1" dirty="0" err="1"/>
              <a:t>medmorskap</a:t>
            </a:r>
            <a:r>
              <a:rPr lang="nb-NO" sz="1100" b="1" dirty="0"/>
              <a:t>. </a:t>
            </a:r>
            <a:endParaRPr lang="nb-NO" sz="1100" dirty="0"/>
          </a:p>
          <a:p>
            <a:r>
              <a:rPr lang="nb-NO" sz="1100" dirty="0"/>
              <a:t>På linken nedenfor til Skatteetaten finner man litt info om hvordan en kvinne blir </a:t>
            </a:r>
            <a:r>
              <a:rPr lang="nb-NO" sz="1100" dirty="0" err="1"/>
              <a:t>medmor</a:t>
            </a:r>
            <a:r>
              <a:rPr lang="nb-NO" sz="1100" dirty="0"/>
              <a:t>, inkludert søknadsskjemaet som må fylles ut og sendes inn til myndighetene. På grunnlag av underskriften på dette skjemaet blir kvinnen </a:t>
            </a:r>
            <a:r>
              <a:rPr lang="nb-NO" sz="1100" dirty="0" err="1"/>
              <a:t>medmor</a:t>
            </a:r>
            <a:r>
              <a:rPr lang="nb-NO" sz="1100" dirty="0"/>
              <a:t> for resten av livet. Hun får en livsarving som kan arve slektsgården, dersom hun er odelsjente. </a:t>
            </a:r>
          </a:p>
          <a:p>
            <a:r>
              <a:rPr lang="nb-NO" sz="1100" u="sng" dirty="0">
                <a:hlinkClick r:id="rId15"/>
              </a:rPr>
              <a:t>https://www.skatteetaten.no/person/folkeregister/fodsel-og-navnevalg/soknad-om-medmorskap/</a:t>
            </a:r>
            <a:endParaRPr lang="nb-NO" sz="1100" dirty="0"/>
          </a:p>
          <a:p>
            <a:r>
              <a:rPr lang="nb-NO" sz="1100" dirty="0"/>
              <a:t> </a:t>
            </a:r>
          </a:p>
          <a:p>
            <a:r>
              <a:rPr lang="nb-NO" sz="1100" dirty="0"/>
              <a:t>En kvinne kan i prinsippet </a:t>
            </a:r>
            <a:r>
              <a:rPr lang="nb-NO" sz="1100" i="1" dirty="0"/>
              <a:t>aldri</a:t>
            </a:r>
            <a:r>
              <a:rPr lang="nb-NO" sz="1100" dirty="0"/>
              <a:t> si fra seg rollen som </a:t>
            </a:r>
            <a:r>
              <a:rPr lang="nb-NO" sz="1100" dirty="0" err="1"/>
              <a:t>medmor</a:t>
            </a:r>
            <a:r>
              <a:rPr lang="nb-NO" sz="1100" dirty="0"/>
              <a:t>, dersom hun har signert dokumentet. Fordi svært mange kvinnelige par skiller lag – også de med barn – kan det bli mange som i framtiden ønsker å frasi seg </a:t>
            </a:r>
            <a:r>
              <a:rPr lang="nb-NO" sz="1100" dirty="0" err="1"/>
              <a:t>medmorskapet</a:t>
            </a:r>
            <a:r>
              <a:rPr lang="nb-NO" sz="1100" dirty="0"/>
              <a:t> og derfor gå til rettssak. Hun må i så fall prøve å bevise at hun ble presset, utnyttet, handlet i uvitenhet e.l. da hun signerte søknaden om å bli </a:t>
            </a:r>
            <a:r>
              <a:rPr lang="nb-NO" sz="1100" dirty="0" err="1"/>
              <a:t>medmor</a:t>
            </a:r>
            <a:r>
              <a:rPr lang="nb-NO" sz="1100" dirty="0"/>
              <a:t>.</a:t>
            </a:r>
          </a:p>
          <a:p>
            <a:r>
              <a:rPr lang="nb-NO" sz="1100" dirty="0"/>
              <a:t> </a:t>
            </a:r>
          </a:p>
          <a:p>
            <a:r>
              <a:rPr lang="nb-NO" sz="1100" dirty="0">
                <a:sym typeface="Wingdings 2"/>
              </a:rPr>
              <a:t></a:t>
            </a:r>
            <a:r>
              <a:rPr lang="nb-NO" sz="1100" dirty="0"/>
              <a:t> </a:t>
            </a:r>
            <a:r>
              <a:rPr lang="nb-NO" sz="1100" b="1" dirty="0"/>
              <a:t>To informative og tankevekkende artikler om </a:t>
            </a:r>
            <a:r>
              <a:rPr lang="nb-NO" sz="1100" b="1" dirty="0" err="1"/>
              <a:t>medmor</a:t>
            </a:r>
            <a:r>
              <a:rPr lang="nb-NO" sz="1100" b="1" dirty="0"/>
              <a:t>-institusjonen. </a:t>
            </a:r>
            <a:endParaRPr lang="nb-NO" sz="1100" dirty="0"/>
          </a:p>
          <a:p>
            <a:r>
              <a:rPr lang="nb-NO" sz="1100" b="1" i="1" dirty="0"/>
              <a:t>Kjell Skartveit</a:t>
            </a:r>
            <a:r>
              <a:rPr lang="nb-NO" sz="1100" dirty="0"/>
              <a:t> gir i disse to artiklene nyttig stoff til refleksjon og undervisning om ulike aspekter ved </a:t>
            </a:r>
            <a:r>
              <a:rPr lang="nb-NO" sz="1100" dirty="0" err="1"/>
              <a:t>medmor</a:t>
            </a:r>
            <a:r>
              <a:rPr lang="nb-NO" sz="1100" dirty="0"/>
              <a:t>-ordningen:</a:t>
            </a:r>
            <a:br>
              <a:rPr lang="nb-NO" sz="1100" dirty="0"/>
            </a:br>
            <a:endParaRPr lang="nb-NO" sz="1100" dirty="0"/>
          </a:p>
          <a:p>
            <a:r>
              <a:rPr lang="nb-NO" sz="1100" b="1" dirty="0"/>
              <a:t>* </a:t>
            </a:r>
            <a:r>
              <a:rPr lang="nb-NO" sz="1100" b="1" u="sng" dirty="0" err="1">
                <a:hlinkClick r:id="rId16"/>
              </a:rPr>
              <a:t>Medmor</a:t>
            </a:r>
            <a:r>
              <a:rPr lang="nb-NO" sz="1100" b="1" u="sng" dirty="0">
                <a:hlinkClick r:id="rId16"/>
              </a:rPr>
              <a:t> er her, hva nå?</a:t>
            </a:r>
            <a:endParaRPr lang="nb-NO" sz="1100" dirty="0"/>
          </a:p>
          <a:p>
            <a:r>
              <a:rPr lang="nb-NO" sz="1100" b="1" dirty="0"/>
              <a:t>* </a:t>
            </a:r>
            <a:r>
              <a:rPr lang="nb-NO" sz="1100" b="1" u="sng" dirty="0">
                <a:hlinkClick r:id="rId17"/>
              </a:rPr>
              <a:t>På søndag feirer vi mor, men hvem feirer </a:t>
            </a:r>
            <a:r>
              <a:rPr lang="nb-NO" sz="1100" b="1" u="sng" dirty="0" err="1">
                <a:hlinkClick r:id="rId17"/>
              </a:rPr>
              <a:t>medmor</a:t>
            </a:r>
            <a:r>
              <a:rPr lang="nb-NO" sz="1100" b="1" u="sng" dirty="0">
                <a:hlinkClick r:id="rId17"/>
              </a:rPr>
              <a:t>?</a:t>
            </a:r>
            <a:br>
              <a:rPr lang="nb-NO" sz="3300" b="1" dirty="0"/>
            </a:br>
            <a:endParaRPr lang="nb-NO" sz="3300" dirty="0"/>
          </a:p>
          <a:p>
            <a:pPr marL="90137"/>
            <a:endParaRPr lang="nb-NO" dirty="0"/>
          </a:p>
        </p:txBody>
      </p:sp>
      <p:sp>
        <p:nvSpPr>
          <p:cNvPr id="4" name="Plassholder for topptekst 3"/>
          <p:cNvSpPr>
            <a:spLocks noGrp="1"/>
          </p:cNvSpPr>
          <p:nvPr>
            <p:ph type="hdr" sz="quarter"/>
          </p:nvPr>
        </p:nvSpPr>
        <p:spPr/>
        <p:txBody>
          <a:bodyPr/>
          <a:lstStyle/>
          <a:p>
            <a:r>
              <a:rPr lang="nb-NO"/>
              <a:t>SAMLIVSREVOLUSJON - Tro, kjønn og samlivsetikk</a:t>
            </a:r>
          </a:p>
        </p:txBody>
      </p:sp>
      <p:sp>
        <p:nvSpPr>
          <p:cNvPr id="5" name="Plassholder for bunntekst 4"/>
          <p:cNvSpPr>
            <a:spLocks noGrp="1"/>
          </p:cNvSpPr>
          <p:nvPr>
            <p:ph type="ftr" sz="quarter" idx="4"/>
          </p:nvPr>
        </p:nvSpPr>
        <p:spPr/>
        <p:txBody>
          <a:bodyPr/>
          <a:lstStyle/>
          <a:p>
            <a:endParaRPr lang="nb-NO"/>
          </a:p>
        </p:txBody>
      </p:sp>
      <p:sp>
        <p:nvSpPr>
          <p:cNvPr id="6" name="Plassholder for lysbildenummer 5"/>
          <p:cNvSpPr>
            <a:spLocks noGrp="1"/>
          </p:cNvSpPr>
          <p:nvPr>
            <p:ph type="sldNum" sz="quarter" idx="5"/>
          </p:nvPr>
        </p:nvSpPr>
        <p:spPr/>
        <p:txBody>
          <a:bodyPr/>
          <a:lstStyle/>
          <a:p>
            <a:fld id="{C8593401-7213-4FA8-8723-86291B2E8693}" type="slidenum">
              <a:rPr lang="nb-NO" smtClean="0"/>
              <a:t>13</a:t>
            </a:fld>
            <a:endParaRPr lang="nb-NO"/>
          </a:p>
        </p:txBody>
      </p:sp>
      <p:sp>
        <p:nvSpPr>
          <p:cNvPr id="7" name="Plassholder for dato 6"/>
          <p:cNvSpPr>
            <a:spLocks noGrp="1"/>
          </p:cNvSpPr>
          <p:nvPr>
            <p:ph type="dt" idx="10"/>
          </p:nvPr>
        </p:nvSpPr>
        <p:spPr/>
        <p:txBody>
          <a:bodyPr/>
          <a:lstStyle/>
          <a:p>
            <a:fld id="{79F76221-E2D4-48ED-A8BD-D4583A45DCAA}" type="datetime6">
              <a:rPr lang="nb-NO" smtClean="0"/>
              <a:t>april 21</a:t>
            </a:fld>
            <a:endParaRPr lang="nb-NO"/>
          </a:p>
        </p:txBody>
      </p:sp>
    </p:spTree>
    <p:extLst>
      <p:ext uri="{BB962C8B-B14F-4D97-AF65-F5344CB8AC3E}">
        <p14:creationId xmlns:p14="http://schemas.microsoft.com/office/powerpoint/2010/main" val="3745451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50793">
              <a:defRPr/>
            </a:pPr>
            <a:r>
              <a:rPr lang="nb-NO" b="1" i="1" dirty="0">
                <a:latin typeface="Calibri" panose="020F0502020204030204" pitchFamily="34" charset="0"/>
                <a:ea typeface="Times New Roman" panose="02020603050405020304" pitchFamily="18" charset="0"/>
              </a:rPr>
              <a:t>NB: </a:t>
            </a:r>
            <a:r>
              <a:rPr lang="nb-NO" i="1" dirty="0">
                <a:latin typeface="Calibri" panose="020F0502020204030204" pitchFamily="34" charset="0"/>
                <a:ea typeface="Times New Roman" panose="02020603050405020304" pitchFamily="18" charset="0"/>
              </a:rPr>
              <a:t>I kommentarfeltet under det siste lysbildet i denne PowerPoint-presentasjonen ligger alle fotnotene som man finner i kommentarene under hvert lysbilde. Alle disse kommentarene er for øvrig samlet i et eget dokument som man finner på Samlivsbanken.no med tittelen «</a:t>
            </a:r>
            <a:r>
              <a:rPr lang="nb-NO" b="1" i="1" dirty="0">
                <a:latin typeface="Calibri" panose="020F0502020204030204" pitchFamily="34" charset="0"/>
                <a:ea typeface="Times New Roman" panose="02020603050405020304" pitchFamily="18" charset="0"/>
              </a:rPr>
              <a:t>Detaljert bakgrunnsstoff</a:t>
            </a:r>
            <a:r>
              <a:rPr lang="nb-NO" i="1" dirty="0">
                <a:latin typeface="Calibri" panose="020F0502020204030204" pitchFamily="34" charset="0"/>
                <a:ea typeface="Times New Roman" panose="02020603050405020304" pitchFamily="18" charset="0"/>
              </a:rPr>
              <a:t>».</a:t>
            </a:r>
          </a:p>
          <a:p>
            <a:pPr defTabSz="950793">
              <a:defRPr/>
            </a:pPr>
            <a:endParaRPr lang="nb-NO" i="1" dirty="0">
              <a:latin typeface="Calibri" panose="020F0502020204030204" pitchFamily="34" charset="0"/>
              <a:ea typeface="Times New Roman" panose="02020603050405020304" pitchFamily="18" charset="0"/>
            </a:endParaRPr>
          </a:p>
          <a:p>
            <a:r>
              <a:rPr lang="nb-NO" sz="1700" b="1" dirty="0"/>
              <a:t>FAR-BARN-RELASJONENS SÆRSTILLING</a:t>
            </a:r>
            <a:endParaRPr lang="nb-NO" sz="1700" dirty="0"/>
          </a:p>
          <a:p>
            <a:r>
              <a:rPr lang="nb-NO" dirty="0"/>
              <a:t> </a:t>
            </a:r>
          </a:p>
          <a:p>
            <a:r>
              <a:rPr lang="nb-NO" dirty="0"/>
              <a:t>Alle mennesker har sitt opphav i én mor og én far. Biologisk slektskap er av grunnleggende betydning for enkeltmennesket og for samfunnet.</a:t>
            </a:r>
          </a:p>
          <a:p>
            <a:r>
              <a:rPr lang="nb-NO" dirty="0"/>
              <a:t> </a:t>
            </a:r>
          </a:p>
          <a:p>
            <a:r>
              <a:rPr lang="nb-NO" b="1" dirty="0"/>
              <a:t>1. GRUNNCELLEN</a:t>
            </a:r>
            <a:endParaRPr lang="nb-NO" dirty="0"/>
          </a:p>
          <a:p>
            <a:r>
              <a:rPr lang="nb-NO" dirty="0"/>
              <a:t>Triangelet mor, far og barn er grunncellen i alle samfunn. Det har vært den sentrale og viktigste enheten i så å si alle sivilisasjoner og kulturer fra tidenes morgen, og er det fortsatt. </a:t>
            </a:r>
          </a:p>
          <a:p>
            <a:r>
              <a:rPr lang="nb-NO" dirty="0"/>
              <a:t>  </a:t>
            </a:r>
          </a:p>
          <a:p>
            <a:r>
              <a:rPr lang="nb-NO" b="1" dirty="0"/>
              <a:t>2. SAMFUNNSEKSPERIMENT</a:t>
            </a:r>
            <a:endParaRPr lang="nb-NO" dirty="0"/>
          </a:p>
          <a:p>
            <a:r>
              <a:rPr lang="nb-NO" dirty="0"/>
              <a:t>Det som Norge og flere vestlige land nå gjør – å oppløse den unike betydningen av relasjonen mellom mor, far og barn – er et samfunnseksperiment av omfattende dimensjoner, og med uante konsekvenser. Det har sannsynligvis aldri vært gjennomført i noen sivilisasjon før oss. </a:t>
            </a:r>
          </a:p>
          <a:p>
            <a:r>
              <a:rPr lang="nb-NO" dirty="0"/>
              <a:t> </a:t>
            </a:r>
          </a:p>
          <a:p>
            <a:r>
              <a:rPr lang="nb-NO" dirty="0"/>
              <a:t>For at single kvinner og likekjønnede par skal få mulighet og rett til barn, er fertilitetsmarkedet (barnemarkedet) en nødvendighet. Kjøp og salg av sæd og egg, donorer og surrogatmødre er derfor en integrert del av den nye familietenkningen. Ifølge denne tenkningen/ideologien betyr verken kjønn eller biologisk slektskap noe for barn og voksne, familie, slekt og samfunn. Det eneste som er viktig, er at barn har gode omsorgspersoner. Et eksempel på en slik familietenkning er et kort dokument på </a:t>
            </a:r>
            <a:r>
              <a:rPr lang="nb-NO" dirty="0" err="1"/>
              <a:t>ca</a:t>
            </a:r>
            <a:r>
              <a:rPr lang="nb-NO" dirty="0"/>
              <a:t> én side som Foreningen FRI har vedtatt: «Familiepolitisk strategi». </a:t>
            </a:r>
            <a:r>
              <a:rPr lang="nb-NO" dirty="0">
                <a:sym typeface="Wingdings 2"/>
              </a:rPr>
              <a:t></a:t>
            </a:r>
            <a:endParaRPr lang="nb-NO" dirty="0"/>
          </a:p>
          <a:p>
            <a:br>
              <a:rPr lang="nb-NO" dirty="0"/>
            </a:br>
            <a:r>
              <a:rPr lang="nb-NO" b="1" dirty="0"/>
              <a:t>3. KOLLISJON</a:t>
            </a:r>
            <a:endParaRPr lang="nb-NO" dirty="0"/>
          </a:p>
          <a:p>
            <a:r>
              <a:rPr lang="nb-NO" dirty="0"/>
              <a:t>Når lovverket i Norge nå legger til rette for – og sidestiller – at biologisk mor eller far kan byttes ut med en omsorgsperson av motsatt kjønn, og at enslige kvinner skal få statens hjelp til å føde farløse barn – kolliderer dette med biologiske realiteter, barns rettigheter, Bibelen og årtuseners erfaring angående betydningen av mor og far, og betydningen av slektskap og tilhørighet basert på biologiske røtter og identitet. </a:t>
            </a:r>
          </a:p>
          <a:p>
            <a:r>
              <a:rPr lang="nb-NO" dirty="0"/>
              <a:t> </a:t>
            </a:r>
          </a:p>
          <a:p>
            <a:r>
              <a:rPr lang="nb-NO" dirty="0"/>
              <a:t>Den nye familietenkningen og barns tap av retten til sine egne foreldre strider etter manges mening mot prinsippene i FNs Barnekonvensjon. Den nye tenkningen er ikke et resultat av ny innsikt i Barnekonvensjonens prinsipp om «barnets beste» og barns rettigheter, men er drevet fram av en rettighetstenkning som setter </a:t>
            </a:r>
            <a:r>
              <a:rPr lang="nb-NO" i="1" dirty="0"/>
              <a:t>voksnes</a:t>
            </a:r>
            <a:r>
              <a:rPr lang="nb-NO" dirty="0"/>
              <a:t> krav, ønsker og behov i sentrum.</a:t>
            </a:r>
          </a:p>
          <a:p>
            <a:r>
              <a:rPr lang="nb-NO" dirty="0"/>
              <a:t> </a:t>
            </a:r>
          </a:p>
          <a:p>
            <a:r>
              <a:rPr lang="nb-NO" b="1" dirty="0"/>
              <a:t>■</a:t>
            </a:r>
            <a:r>
              <a:rPr lang="nb-NO" dirty="0"/>
              <a:t> Se tre interessante artikler fra VG og NRK som løfter fram betydningen av fars og mannens rolle i barns oppvekst. </a:t>
            </a:r>
            <a:r>
              <a:rPr lang="nb-NO" dirty="0">
                <a:sym typeface="Wingdings 2"/>
              </a:rPr>
              <a:t></a:t>
            </a:r>
            <a:endParaRPr lang="nb-NO" dirty="0"/>
          </a:p>
          <a:p>
            <a:r>
              <a:rPr lang="nb-NO" dirty="0"/>
              <a:t> </a:t>
            </a:r>
          </a:p>
          <a:p>
            <a:r>
              <a:rPr lang="nb-NO" dirty="0"/>
              <a:t>* Illustrasjonen på lysbildet er hentet fra dokumentet </a:t>
            </a:r>
            <a:r>
              <a:rPr lang="nb-NO" u="sng" dirty="0">
                <a:hlinkClick r:id="rId3"/>
              </a:rPr>
              <a:t>Ekteskapserklæring</a:t>
            </a:r>
            <a:r>
              <a:rPr lang="nb-NO" dirty="0"/>
              <a:t>.</a:t>
            </a:r>
            <a:br>
              <a:rPr lang="nb-NO" dirty="0"/>
            </a:br>
            <a:endParaRPr lang="nb-NO"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2</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
        <p:nvSpPr>
          <p:cNvPr id="6" name="Plassholder for dato 5"/>
          <p:cNvSpPr>
            <a:spLocks noGrp="1"/>
          </p:cNvSpPr>
          <p:nvPr>
            <p:ph type="dt" idx="12"/>
          </p:nvPr>
        </p:nvSpPr>
        <p:spPr/>
        <p:txBody>
          <a:bodyPr/>
          <a:lstStyle/>
          <a:p>
            <a:fld id="{15D8832A-6418-4693-BC3B-5902B121015F}" type="datetime6">
              <a:rPr lang="nb-NO" smtClean="0"/>
              <a:t>april 21</a:t>
            </a:fld>
            <a:endParaRPr lang="nb-NO"/>
          </a:p>
        </p:txBody>
      </p:sp>
      <p:sp>
        <p:nvSpPr>
          <p:cNvPr id="7" name="Plassholder for topptekst 6"/>
          <p:cNvSpPr>
            <a:spLocks noGrp="1"/>
          </p:cNvSpPr>
          <p:nvPr>
            <p:ph type="hdr" sz="quarter" idx="13"/>
          </p:nvPr>
        </p:nvSpPr>
        <p:spPr/>
        <p:txBody>
          <a:bodyPr/>
          <a:lstStyle/>
          <a:p>
            <a:r>
              <a:rPr lang="nb-NO"/>
              <a:t>SAMLIVSREVOLUSJON - Tro, kjønn og samlivsetikk</a:t>
            </a:r>
          </a:p>
        </p:txBody>
      </p:sp>
    </p:spTree>
    <p:extLst>
      <p:ext uri="{BB962C8B-B14F-4D97-AF65-F5344CB8AC3E}">
        <p14:creationId xmlns:p14="http://schemas.microsoft.com/office/powerpoint/2010/main" val="3294853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700" b="1" dirty="0"/>
              <a:t>MORS OG FARS BETYDNING</a:t>
            </a:r>
            <a:endParaRPr lang="nb-NO" sz="1700" dirty="0"/>
          </a:p>
          <a:p>
            <a:r>
              <a:rPr lang="nb-NO" dirty="0"/>
              <a:t> </a:t>
            </a:r>
          </a:p>
          <a:p>
            <a:r>
              <a:rPr lang="nb-NO" b="1" dirty="0"/>
              <a:t>1. FORSKNING, PSYKOLOGI OG ERFARING.</a:t>
            </a:r>
            <a:endParaRPr lang="nb-NO" dirty="0"/>
          </a:p>
          <a:p>
            <a:r>
              <a:rPr lang="nb-NO" dirty="0"/>
              <a:t>En familie med en god mor og far som er de biologiske foreldrene, er det naturlige og beste utgangspunktet for barns oppvekst, deres identitetsutvikling som kvinne eller mann, og for tilhørighet i en </a:t>
            </a:r>
            <a:r>
              <a:rPr lang="nb-NO" dirty="0" err="1"/>
              <a:t>slektssammenheng</a:t>
            </a:r>
            <a:r>
              <a:rPr lang="nb-NO" dirty="0"/>
              <a:t> og samhørighet med tidligere generasjoner.</a:t>
            </a:r>
          </a:p>
          <a:p>
            <a:r>
              <a:rPr lang="nb-NO" dirty="0"/>
              <a:t> </a:t>
            </a:r>
          </a:p>
          <a:p>
            <a:r>
              <a:rPr lang="nb-NO" dirty="0"/>
              <a:t>100 års familieforskning, utviklings- og barnepsykologi, og årtuseners erfaring bekrefter dette. </a:t>
            </a:r>
            <a:r>
              <a:rPr lang="nb-NO" dirty="0">
                <a:sym typeface="Wingdings 2"/>
              </a:rPr>
              <a:t></a:t>
            </a:r>
            <a:endParaRPr lang="nb-NO" dirty="0"/>
          </a:p>
          <a:p>
            <a:r>
              <a:rPr lang="nb-NO" dirty="0"/>
              <a:t> </a:t>
            </a:r>
          </a:p>
          <a:p>
            <a:r>
              <a:rPr lang="nb-NO" dirty="0"/>
              <a:t>Dette betyr selvsagt ikke at det ikke finnes mange individuelle unntak, og tallrike «løvetannbarn», og at mange barn fra ulike typer </a:t>
            </a:r>
            <a:r>
              <a:rPr lang="nb-NO" dirty="0" err="1"/>
              <a:t>oppvekstvilkår</a:t>
            </a:r>
            <a:r>
              <a:rPr lang="nb-NO" dirty="0"/>
              <a:t> kan greie seg bra i livet. Én ting er imidlertid hvilke valg enkeltpersoner tar i forhold til barn og familie. Noe helt annet er hva staten legger til rette for gjennom lovgivning og holdningsskapende påvirkning i skole, kultur og samfunn. </a:t>
            </a:r>
          </a:p>
          <a:p>
            <a:r>
              <a:rPr lang="nb-NO" dirty="0"/>
              <a:t> </a:t>
            </a:r>
          </a:p>
          <a:p>
            <a:r>
              <a:rPr lang="nb-NO" b="1" dirty="0"/>
              <a:t>2. MOR OG FAR. </a:t>
            </a:r>
            <a:endParaRPr lang="nb-NO" dirty="0"/>
          </a:p>
          <a:p>
            <a:r>
              <a:rPr lang="nb-NO" dirty="0"/>
              <a:t>Som kvinne og mann er mor og far viktige identifikasjonspersoner, forbilder og rollemodeller i barnets liv. I samspill med hverandre og med barnet gir mor og far hvert sitt unike bidrag i utviklingen av et barns identitet, personlighet og selvbilde. Mann og kvinne, mor og far er forskjellige på mange ulike måter. De kompletterer og utfyller hverandre. Dette er viktig både for gutter og jenter. </a:t>
            </a:r>
          </a:p>
          <a:p>
            <a:endParaRPr lang="nb-NO" dirty="0"/>
          </a:p>
          <a:p>
            <a:r>
              <a:rPr lang="nb-NO" dirty="0"/>
              <a:t>Det er et stort paradoks i dagens norske samfunn at man mener det er viktig å få inn flere menn som lærere i skoler og barnehager, og at det må være både menn og kvinner på så mange samfunns-arenaer som mulig. Men på den arenaen som uten sammenlikning er viktigst for barn og deres oppvekst og utvikling, nemlig familien, regnes kjønn som uvesentlig. Er ikke dette en selvmotsigelse? </a:t>
            </a:r>
          </a:p>
          <a:p>
            <a:r>
              <a:rPr lang="nb-NO" dirty="0"/>
              <a:t> </a:t>
            </a:r>
          </a:p>
          <a:p>
            <a:r>
              <a:rPr lang="nb-NO" b="1" dirty="0"/>
              <a:t>3. GUDS GODE SKAPERORDNING</a:t>
            </a:r>
            <a:endParaRPr lang="nb-NO" dirty="0"/>
          </a:p>
          <a:p>
            <a:r>
              <a:rPr lang="nb-NO" dirty="0"/>
              <a:t>Enslige foreldre, likekjønnede foreldre, adoptivforeldre og fosterforeldre kan selvsagt gjøre en stor, viktig og verdifull innsats for barna som vokser opp hos dem. Men dette oppløser ikke sannheten og betydningen av at mor-far-barn-relasjonen er Guds grunnleggende skaperordning, plan og design for barn og voksne, for familie og slekt. Det finnes mange typer unntak og varianter (f.eks. adopsjon for å løse en nødssituasjon), men disse variantene kan ikke brukes som argument for å avskaffe mor-far-barn-relasjonens særstilling og unike betydning – verken i kristen teologi og lære om familien, eller i samfunnets lovgivning. </a:t>
            </a:r>
          </a:p>
          <a:p>
            <a:r>
              <a:rPr lang="nb-NO" b="1" dirty="0"/>
              <a:t> </a:t>
            </a:r>
            <a:endParaRPr lang="nb-NO" dirty="0"/>
          </a:p>
          <a:p>
            <a:r>
              <a:rPr lang="nb-NO" b="1" dirty="0"/>
              <a:t>4. BIOLOGISK FORANKRET</a:t>
            </a:r>
            <a:r>
              <a:rPr lang="nb-NO" dirty="0"/>
              <a:t> </a:t>
            </a:r>
          </a:p>
          <a:p>
            <a:r>
              <a:rPr lang="nb-NO" dirty="0"/>
              <a:t>Mor-far-barn-relasjonen er ikke en «sosial konstruksjon», formet og blitt til på grunn av sosiale konvensjoner eller tradisjoner. Den er det biologiske utgangspunkt for alle menneskers tilblivelse. Å gjøre denne relasjonen til en «normalvariant» blant andre likestilte varianter, er både ulogisk, uholdbart og uansvarlig. Mor-far-barn-relasjonen står i en særstilling og er vesensforskjellig fra alle andre relasjoner.</a:t>
            </a:r>
          </a:p>
          <a:p>
            <a:r>
              <a:rPr lang="nb-NO" dirty="0"/>
              <a:t> </a:t>
            </a:r>
          </a:p>
          <a:p>
            <a:r>
              <a:rPr lang="nb-NO" b="1" dirty="0"/>
              <a:t>■</a:t>
            </a:r>
            <a:r>
              <a:rPr lang="nb-NO" dirty="0"/>
              <a:t> Det finnes unntakssituasjoner der barn av ulike grunner ikke vokser opp med både mor og far. Men flertallet av befolkningen anerkjenner trolig fortsatt at det ikke er ideelt å vokse opp uten sin egen mor eller far, og kanskje aldri ha rett eller mulighet til å få vite hvem mor eller far er. </a:t>
            </a:r>
            <a:r>
              <a:rPr lang="nb-NO" dirty="0">
                <a:sym typeface="Wingdings 2"/>
              </a:rPr>
              <a:t></a:t>
            </a:r>
            <a:endParaRPr lang="nb-NO" dirty="0"/>
          </a:p>
          <a:p>
            <a:r>
              <a:rPr lang="nb-NO" dirty="0"/>
              <a:t> </a:t>
            </a:r>
          </a:p>
          <a:p>
            <a:r>
              <a:rPr lang="nb-NO" b="1" dirty="0"/>
              <a:t>■</a:t>
            </a:r>
            <a:r>
              <a:rPr lang="nb-NO" dirty="0"/>
              <a:t> Hva med assistert befruktning for enslige kvinner, der barn blir født planlagt farløse og med en enslig mor?  </a:t>
            </a:r>
            <a:r>
              <a:rPr lang="nb-NO" dirty="0">
                <a:sym typeface="Wingdings 2"/>
              </a:rPr>
              <a:t></a:t>
            </a:r>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3</a:t>
            </a:fld>
            <a:endParaRPr lang="nb-NO"/>
          </a:p>
        </p:txBody>
      </p:sp>
      <p:sp>
        <p:nvSpPr>
          <p:cNvPr id="6" name="Plassholder for dato 5"/>
          <p:cNvSpPr>
            <a:spLocks noGrp="1"/>
          </p:cNvSpPr>
          <p:nvPr>
            <p:ph type="dt" idx="12"/>
          </p:nvPr>
        </p:nvSpPr>
        <p:spPr/>
        <p:txBody>
          <a:bodyPr/>
          <a:lstStyle/>
          <a:p>
            <a:fld id="{A0B5E3D9-4F6D-4388-9228-66F4B49C5E5E}" type="datetime6">
              <a:rPr lang="nb-NO" smtClean="0"/>
              <a:t>april 21</a:t>
            </a:fld>
            <a:endParaRPr lang="nb-NO"/>
          </a:p>
        </p:txBody>
      </p:sp>
      <p:sp>
        <p:nvSpPr>
          <p:cNvPr id="7" name="Plassholder for topptekst 6"/>
          <p:cNvSpPr>
            <a:spLocks noGrp="1"/>
          </p:cNvSpPr>
          <p:nvPr>
            <p:ph type="hdr" sz="quarter" idx="13"/>
          </p:nvPr>
        </p:nvSpPr>
        <p:spPr/>
        <p:txBody>
          <a:bodyPr/>
          <a:lstStyle/>
          <a:p>
            <a:r>
              <a:rPr lang="nb-NO"/>
              <a:t>SAMLIVSREVOLUSJON - Tro, kjønn og samlivsetikk</a:t>
            </a:r>
          </a:p>
        </p:txBody>
      </p:sp>
    </p:spTree>
    <p:extLst>
      <p:ext uri="{BB962C8B-B14F-4D97-AF65-F5344CB8AC3E}">
        <p14:creationId xmlns:p14="http://schemas.microsoft.com/office/powerpoint/2010/main" val="2939115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latin typeface="Arial" panose="020B0604020202020204" pitchFamily="34" charset="0"/>
                <a:cs typeface="Arial" panose="020B0604020202020204" pitchFamily="34" charset="0"/>
                <a:sym typeface="Wingdings"/>
              </a:rPr>
              <a:t>HVA STÅR PÅ SPILL?</a:t>
            </a:r>
          </a:p>
          <a:p>
            <a:endParaRPr lang="nb-NO" dirty="0"/>
          </a:p>
          <a:p>
            <a:r>
              <a:rPr lang="nb-NO" baseline="0" dirty="0" err="1"/>
              <a:t>Reflektér</a:t>
            </a:r>
            <a:r>
              <a:rPr lang="nb-NO" baseline="0" dirty="0"/>
              <a:t> over innholdet på lysbildet. </a:t>
            </a:r>
          </a:p>
          <a:p>
            <a:endParaRPr lang="nb-NO" b="0" baseline="0" dirty="0"/>
          </a:p>
          <a:p>
            <a:r>
              <a:rPr lang="nb-NO" b="0" baseline="0" dirty="0"/>
              <a:t>Hvilke tanker, følelser og assosiasjoner får du?</a:t>
            </a:r>
            <a:endParaRPr lang="nb-NO" b="0"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4</a:t>
            </a:fld>
            <a:endParaRPr lang="nb-NO"/>
          </a:p>
        </p:txBody>
      </p:sp>
    </p:spTree>
    <p:extLst>
      <p:ext uri="{BB962C8B-B14F-4D97-AF65-F5344CB8AC3E}">
        <p14:creationId xmlns:p14="http://schemas.microsoft.com/office/powerpoint/2010/main" val="1649668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 </a:t>
            </a:r>
            <a:endParaRPr lang="nb-NO" dirty="0"/>
          </a:p>
          <a:p>
            <a:r>
              <a:rPr lang="nb-NO" sz="1700" b="1" dirty="0"/>
              <a:t>- FINN FRAM KREDITTKORTET OG BESTILL DRØMMEBABYEN</a:t>
            </a:r>
            <a:endParaRPr lang="nb-NO" sz="1700" dirty="0"/>
          </a:p>
          <a:p>
            <a:r>
              <a:rPr lang="nb-NO" dirty="0"/>
              <a:t> </a:t>
            </a:r>
          </a:p>
          <a:p>
            <a:r>
              <a:rPr lang="nb-NO" dirty="0"/>
              <a:t>Dette lysbildet er en skjermdump fra en artikkel på nettet. Det viser på en dramatisk måte hvordan synet på unnfangelse, barn og foreldreskap er i rask og radikal endring. Budskapet i den avbildede artikkelen står i skarp kontrast til hele den kristne teologien om ekteskap, familie og barn. </a:t>
            </a:r>
          </a:p>
          <a:p>
            <a:r>
              <a:rPr lang="nb-NO" dirty="0"/>
              <a:t> </a:t>
            </a:r>
          </a:p>
          <a:p>
            <a:r>
              <a:rPr lang="nb-NO" dirty="0"/>
              <a:t>Artikkelen gir instruktiv og tankevekkende info om hvordan fertilitetsmarkedet fungerer. Helt konkret handler teksten om hvordan norske kvinner kan dra til Danmark og få barn med sæd fra en donor som de har valgt ut på internett. Mange norske kvinner som drar til Danmark, velger anonym sæddonor. Dermed vil barnet aldri ha noen mulighet til å få vite noen om hvem deres far er.</a:t>
            </a:r>
          </a:p>
          <a:p>
            <a:r>
              <a:rPr lang="nb-NO" dirty="0"/>
              <a:t> </a:t>
            </a:r>
          </a:p>
          <a:p>
            <a:r>
              <a:rPr lang="nb-NO" b="1" dirty="0"/>
              <a:t>Artikkelens innledning og to første avsnitt: </a:t>
            </a:r>
            <a:endParaRPr lang="nb-NO" dirty="0"/>
          </a:p>
          <a:p>
            <a:r>
              <a:rPr lang="nb-NO" dirty="0"/>
              <a:t> </a:t>
            </a:r>
          </a:p>
          <a:p>
            <a:r>
              <a:rPr lang="nb-NO" i="1" dirty="0"/>
              <a:t>«Ønsker du et barn med en kjekkas med høy utdannelse og mørkt hår? Eller vil du ha en lys og blåøyd baby? Det er bare å finne frem kredittkortet og bestille drømmebabyen.</a:t>
            </a:r>
            <a:endParaRPr lang="nb-NO" dirty="0"/>
          </a:p>
          <a:p>
            <a:r>
              <a:rPr lang="nb-NO" i="1" dirty="0"/>
              <a:t>      I Norge får du ikke vite så mye mer om sæddonor enn alder og rase, men kjøper du sæd fra Danmark, er det bare å finne frem kredittkortet og bestille drømmebabyen.   </a:t>
            </a:r>
            <a:endParaRPr lang="nb-NO" dirty="0"/>
          </a:p>
          <a:p>
            <a:r>
              <a:rPr lang="nb-NO" i="1" dirty="0"/>
              <a:t>      Det er mange måter å få barn på. De fleste blir til ved naturmetoden, mens andre unnfanges på andre måter, som å få barn med en donor. Kjøper du sæd fra en dansk sædbank, kan du velge og vrake mellom donorer ut fra både utdanningsnivå, personlighet og babybilder.»</a:t>
            </a:r>
            <a:br>
              <a:rPr lang="nb-NO" i="1" dirty="0"/>
            </a:br>
            <a:endParaRPr lang="nb-NO" dirty="0"/>
          </a:p>
          <a:p>
            <a:r>
              <a:rPr lang="nb-NO" dirty="0"/>
              <a:t>* Se link til hele artikkelen.</a:t>
            </a:r>
            <a:r>
              <a:rPr lang="nb-NO" dirty="0">
                <a:sym typeface="Wingdings 2"/>
              </a:rPr>
              <a:t></a:t>
            </a:r>
            <a:endParaRPr lang="nb-NO" dirty="0"/>
          </a:p>
          <a:p>
            <a:r>
              <a:rPr lang="nb-NO" b="1" dirty="0" err="1"/>
              <a:t>Science-fiction</a:t>
            </a:r>
            <a:r>
              <a:rPr lang="nb-NO" b="1" dirty="0"/>
              <a:t> blir virkelighet</a:t>
            </a:r>
            <a:endParaRPr lang="nb-NO" dirty="0"/>
          </a:p>
          <a:p>
            <a:r>
              <a:rPr lang="nb-NO" dirty="0"/>
              <a:t>Det som de fleste for 15-20 år siden så på som et urealistisk </a:t>
            </a:r>
            <a:r>
              <a:rPr lang="nb-NO" dirty="0" err="1"/>
              <a:t>science</a:t>
            </a:r>
            <a:r>
              <a:rPr lang="nb-NO" dirty="0"/>
              <a:t> </a:t>
            </a:r>
            <a:r>
              <a:rPr lang="nb-NO" dirty="0" err="1"/>
              <a:t>fiction</a:t>
            </a:r>
            <a:r>
              <a:rPr lang="nb-NO" dirty="0"/>
              <a:t>-scenario, og som lovgiverne og befolkningen aldri ville godta, er nå blitt virkelighet. Det internasjonale fertilitetsmarkedet (barnemarkedet) er blitt milliardindustri og </a:t>
            </a:r>
            <a:r>
              <a:rPr lang="nb-NO" dirty="0" err="1"/>
              <a:t>big</a:t>
            </a:r>
            <a:r>
              <a:rPr lang="nb-NO" dirty="0"/>
              <a:t> business.</a:t>
            </a:r>
          </a:p>
          <a:p>
            <a:r>
              <a:rPr lang="nb-NO" dirty="0"/>
              <a:t> </a:t>
            </a:r>
          </a:p>
          <a:p>
            <a:r>
              <a:rPr lang="nb-NO" dirty="0"/>
              <a:t>Et avgjørende vendepunkt i norsk sammenheng fant sted da Stortinget vedtok at ekteskapet er kjønnsnøytralt, og at likekjønnede kvinnelige par har rett til å få barn med statens hjelp. Barn ble en rettighet for kvinner. Ettersom likekjønnede par ikke kan få felles barn, ble det nødvendig å godta at fertilitetsmarkedets tjenester er nødvendige og nyttige – både for likekjønnede par, men også for single kvinner og andre som ønsker seg barn.</a:t>
            </a:r>
          </a:p>
          <a:p>
            <a:r>
              <a:rPr lang="nb-NO" dirty="0"/>
              <a:t> </a:t>
            </a:r>
          </a:p>
          <a:p>
            <a:r>
              <a:rPr lang="nb-NO" b="1" dirty="0"/>
              <a:t>■ </a:t>
            </a:r>
            <a:r>
              <a:rPr lang="nb-NO" dirty="0" err="1"/>
              <a:t>Reflektér</a:t>
            </a:r>
            <a:r>
              <a:rPr lang="nb-NO" dirty="0"/>
              <a:t> gjerne litt over hvordan vi som enkeltmennesker og som kristent fellesskap best kan forholde oss til personer som mener at barn er en rettighet. Dilemmaene er uten tvil mange.</a:t>
            </a:r>
          </a:p>
          <a:p>
            <a:endParaRPr lang="nb-NO" baseline="0"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5</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
        <p:nvSpPr>
          <p:cNvPr id="6" name="Plassholder for dato 5"/>
          <p:cNvSpPr>
            <a:spLocks noGrp="1"/>
          </p:cNvSpPr>
          <p:nvPr>
            <p:ph type="dt" idx="12"/>
          </p:nvPr>
        </p:nvSpPr>
        <p:spPr/>
        <p:txBody>
          <a:bodyPr/>
          <a:lstStyle/>
          <a:p>
            <a:fld id="{E28F1E2F-3DAB-4D17-89C9-2DED1D1DC6B2}" type="datetime6">
              <a:rPr lang="nb-NO" smtClean="0"/>
              <a:t>april 21</a:t>
            </a:fld>
            <a:endParaRPr lang="nb-NO"/>
          </a:p>
        </p:txBody>
      </p:sp>
      <p:sp>
        <p:nvSpPr>
          <p:cNvPr id="7" name="Plassholder for topptekst 6"/>
          <p:cNvSpPr>
            <a:spLocks noGrp="1"/>
          </p:cNvSpPr>
          <p:nvPr>
            <p:ph type="hdr" sz="quarter" idx="13"/>
          </p:nvPr>
        </p:nvSpPr>
        <p:spPr/>
        <p:txBody>
          <a:bodyPr/>
          <a:lstStyle/>
          <a:p>
            <a:r>
              <a:rPr lang="nb-NO"/>
              <a:t>SAMLIVSREVOLUSJON - Tro, kjønn og samlivsetikk</a:t>
            </a:r>
          </a:p>
        </p:txBody>
      </p:sp>
    </p:spTree>
    <p:extLst>
      <p:ext uri="{BB962C8B-B14F-4D97-AF65-F5344CB8AC3E}">
        <p14:creationId xmlns:p14="http://schemas.microsoft.com/office/powerpoint/2010/main" val="2937793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700" b="1" dirty="0"/>
              <a:t>«LITE STAS Å VÆRE UFRIVILLIG FARLØS»</a:t>
            </a:r>
            <a:endParaRPr lang="nb-NO" sz="1700" dirty="0"/>
          </a:p>
          <a:p>
            <a:r>
              <a:rPr lang="nb-NO" dirty="0"/>
              <a:t> </a:t>
            </a:r>
          </a:p>
          <a:p>
            <a:r>
              <a:rPr lang="nb-NO" dirty="0"/>
              <a:t>* Dette personlige leserinnlegget stod på trykk i Aftenposten for noen år siden.</a:t>
            </a:r>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6</a:t>
            </a:fld>
            <a:endParaRPr lang="nb-NO"/>
          </a:p>
        </p:txBody>
      </p:sp>
      <p:sp>
        <p:nvSpPr>
          <p:cNvPr id="6" name="Plassholder for dato 5"/>
          <p:cNvSpPr>
            <a:spLocks noGrp="1"/>
          </p:cNvSpPr>
          <p:nvPr>
            <p:ph type="dt" idx="12"/>
          </p:nvPr>
        </p:nvSpPr>
        <p:spPr/>
        <p:txBody>
          <a:bodyPr/>
          <a:lstStyle/>
          <a:p>
            <a:fld id="{BB533940-3704-4FC1-A91F-C96392CB0920}" type="datetime6">
              <a:rPr lang="nb-NO" smtClean="0"/>
              <a:t>april 21</a:t>
            </a:fld>
            <a:endParaRPr lang="nb-NO"/>
          </a:p>
        </p:txBody>
      </p:sp>
      <p:sp>
        <p:nvSpPr>
          <p:cNvPr id="7" name="Plassholder for topptekst 6"/>
          <p:cNvSpPr>
            <a:spLocks noGrp="1"/>
          </p:cNvSpPr>
          <p:nvPr>
            <p:ph type="hdr" sz="quarter" idx="13"/>
          </p:nvPr>
        </p:nvSpPr>
        <p:spPr/>
        <p:txBody>
          <a:bodyPr/>
          <a:lstStyle/>
          <a:p>
            <a:r>
              <a:rPr lang="nb-NO"/>
              <a:t>SAMLIVSREVOLUSJON - Tro, kjønn og samlivsetikk</a:t>
            </a:r>
          </a:p>
        </p:txBody>
      </p:sp>
    </p:spTree>
    <p:extLst>
      <p:ext uri="{BB962C8B-B14F-4D97-AF65-F5344CB8AC3E}">
        <p14:creationId xmlns:p14="http://schemas.microsoft.com/office/powerpoint/2010/main" val="1403609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700" b="1" dirty="0"/>
              <a:t>ALLE BARN ER ELSKET AV GUD</a:t>
            </a:r>
            <a:endParaRPr lang="nb-NO" sz="1700" dirty="0"/>
          </a:p>
          <a:p>
            <a:r>
              <a:rPr lang="nb-NO" dirty="0"/>
              <a:t> </a:t>
            </a:r>
          </a:p>
          <a:p>
            <a:r>
              <a:rPr lang="nb-NO" dirty="0"/>
              <a:t>Et lysbilde med viktige sannheter som det er vel verdt å reflektere over.</a:t>
            </a:r>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7</a:t>
            </a:fld>
            <a:endParaRPr lang="nb-NO"/>
          </a:p>
        </p:txBody>
      </p:sp>
      <p:sp>
        <p:nvSpPr>
          <p:cNvPr id="6" name="Plassholder for dato 5"/>
          <p:cNvSpPr>
            <a:spLocks noGrp="1"/>
          </p:cNvSpPr>
          <p:nvPr>
            <p:ph type="dt" idx="12"/>
          </p:nvPr>
        </p:nvSpPr>
        <p:spPr/>
        <p:txBody>
          <a:bodyPr/>
          <a:lstStyle/>
          <a:p>
            <a:fld id="{2EE34A82-0867-4705-BCB7-48F2F5E3CB96}" type="datetime6">
              <a:rPr lang="nb-NO" smtClean="0"/>
              <a:t>april 21</a:t>
            </a:fld>
            <a:endParaRPr lang="nb-NO"/>
          </a:p>
        </p:txBody>
      </p:sp>
      <p:sp>
        <p:nvSpPr>
          <p:cNvPr id="7" name="Plassholder for topptekst 6"/>
          <p:cNvSpPr>
            <a:spLocks noGrp="1"/>
          </p:cNvSpPr>
          <p:nvPr>
            <p:ph type="hdr" sz="quarter" idx="13"/>
          </p:nvPr>
        </p:nvSpPr>
        <p:spPr/>
        <p:txBody>
          <a:bodyPr/>
          <a:lstStyle/>
          <a:p>
            <a:r>
              <a:rPr lang="nb-NO"/>
              <a:t>SAMLIVSREVOLUSJON - Tro, kjønn og samlivsetikk</a:t>
            </a:r>
          </a:p>
        </p:txBody>
      </p:sp>
    </p:spTree>
    <p:extLst>
      <p:ext uri="{BB962C8B-B14F-4D97-AF65-F5344CB8AC3E}">
        <p14:creationId xmlns:p14="http://schemas.microsoft.com/office/powerpoint/2010/main" val="4147315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700" b="1" dirty="0"/>
              <a:t>FNs BARNEKONVENSJON</a:t>
            </a:r>
            <a:endParaRPr lang="nb-NO" sz="1700" dirty="0"/>
          </a:p>
          <a:p>
            <a:r>
              <a:rPr lang="nb-NO" b="1" dirty="0"/>
              <a:t> </a:t>
            </a:r>
            <a:endParaRPr lang="nb-NO" dirty="0"/>
          </a:p>
          <a:p>
            <a:r>
              <a:rPr lang="nb-NO" dirty="0"/>
              <a:t>* I FNs Barnekonvensjon er biologisk mor og far den naturlige tolkningen av begrepet «foreldre», selv om konvensjonen ikke bruker begrepet «biologiske foreldre». </a:t>
            </a:r>
          </a:p>
          <a:p>
            <a:r>
              <a:rPr lang="nb-NO" dirty="0"/>
              <a:t> </a:t>
            </a:r>
          </a:p>
          <a:p>
            <a:r>
              <a:rPr lang="nb-NO" dirty="0"/>
              <a:t>* Internasjonalt er det vanlig oppfatning at «foreldre» i Barnekonvensjonen skal forstås som «biologiske foreldre». </a:t>
            </a:r>
          </a:p>
          <a:p>
            <a:r>
              <a:rPr lang="nb-NO" dirty="0"/>
              <a:t> </a:t>
            </a:r>
          </a:p>
          <a:p>
            <a:r>
              <a:rPr lang="nb-NO" dirty="0"/>
              <a:t>* I Barnekonvensjonen finner vi ulike benevnelser på voksenpersoner i et barns liv som ikke er biologiske foreldre. </a:t>
            </a:r>
            <a:r>
              <a:rPr lang="nb-NO" dirty="0" err="1"/>
              <a:t>Ca</a:t>
            </a:r>
            <a:r>
              <a:rPr lang="nb-NO" dirty="0"/>
              <a:t> 10 ganger finner vi formuleringer av denne type: «… foreldre, verger eller andre enkeltpersoner som har det juridiske ansvaret for ham eller henne» (Art 3.2). Barnekonvensjonen skjelner altså klart mellom barnets (biologiske) foreldre og andre voksenpersoner i barnets liv. </a:t>
            </a:r>
          </a:p>
          <a:p>
            <a:r>
              <a:rPr lang="nb-NO" dirty="0"/>
              <a:t> </a:t>
            </a:r>
          </a:p>
          <a:p>
            <a:r>
              <a:rPr lang="nb-NO" b="1" dirty="0"/>
              <a:t>3.</a:t>
            </a:r>
            <a:r>
              <a:rPr lang="nb-NO" dirty="0"/>
              <a:t>  38 ganger bruker konvensjonen ordene «foreldrene», «foreldre» og «begge foreldre» — altså i flertall. Barns foreldre står aldri i entall. At Stortinget nå har vedtatt at enslige kvinner skal få statens hjelp til å unnfange og føde barn, er etter manges mening et klart brudd på FNs Barnekonvensjon, blant annet fordi det bryter prinsippet om «barnets beste» og barns rett til to foreldre. </a:t>
            </a:r>
          </a:p>
          <a:p>
            <a:r>
              <a:rPr lang="nb-NO" dirty="0"/>
              <a:t> </a:t>
            </a:r>
          </a:p>
          <a:p>
            <a:r>
              <a:rPr lang="nb-NO" dirty="0"/>
              <a:t>* Flere partier på Stortinget ønsker å legge til rette for at barn kan ha flere enn to juridiske foreldre. Også dette kan forstås som et brudd på FNs Barnekonvensjon, ettersom konvensjonen konsekvent forutsetter at barn har </a:t>
            </a:r>
            <a:r>
              <a:rPr lang="nb-NO" b="1" dirty="0"/>
              <a:t>to </a:t>
            </a:r>
            <a:r>
              <a:rPr lang="nb-NO" dirty="0"/>
              <a:t>foreldre, aldri tre eller flere.</a:t>
            </a:r>
          </a:p>
          <a:p>
            <a:pPr defTabSz="950793">
              <a:defRPr/>
            </a:pPr>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8</a:t>
            </a:fld>
            <a:endParaRPr lang="nb-NO"/>
          </a:p>
        </p:txBody>
      </p:sp>
      <p:sp>
        <p:nvSpPr>
          <p:cNvPr id="6" name="Plassholder for dato 5"/>
          <p:cNvSpPr>
            <a:spLocks noGrp="1"/>
          </p:cNvSpPr>
          <p:nvPr>
            <p:ph type="dt" idx="12"/>
          </p:nvPr>
        </p:nvSpPr>
        <p:spPr/>
        <p:txBody>
          <a:bodyPr/>
          <a:lstStyle/>
          <a:p>
            <a:fld id="{08C891DC-102F-4511-AB1D-C5C31CBACBB6}" type="datetime6">
              <a:rPr lang="nb-NO" smtClean="0"/>
              <a:t>april 21</a:t>
            </a:fld>
            <a:endParaRPr lang="nb-NO"/>
          </a:p>
        </p:txBody>
      </p:sp>
      <p:sp>
        <p:nvSpPr>
          <p:cNvPr id="7" name="Plassholder for topptekst 6"/>
          <p:cNvSpPr>
            <a:spLocks noGrp="1"/>
          </p:cNvSpPr>
          <p:nvPr>
            <p:ph type="hdr" sz="quarter" idx="13"/>
          </p:nvPr>
        </p:nvSpPr>
        <p:spPr/>
        <p:txBody>
          <a:bodyPr/>
          <a:lstStyle/>
          <a:p>
            <a:r>
              <a:rPr lang="nb-NO"/>
              <a:t>SAMLIVSREVOLUSJON - Tro, kjønn og samlivsetikk</a:t>
            </a:r>
          </a:p>
        </p:txBody>
      </p:sp>
    </p:spTree>
    <p:extLst>
      <p:ext uri="{BB962C8B-B14F-4D97-AF65-F5344CB8AC3E}">
        <p14:creationId xmlns:p14="http://schemas.microsoft.com/office/powerpoint/2010/main" val="299608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700" b="1" dirty="0"/>
              <a:t>ADOPSJON</a:t>
            </a:r>
            <a:endParaRPr lang="nb-NO" sz="1700" dirty="0"/>
          </a:p>
          <a:p>
            <a:r>
              <a:rPr lang="nb-NO" dirty="0"/>
              <a:t> </a:t>
            </a:r>
          </a:p>
          <a:p>
            <a:r>
              <a:rPr lang="nb-NO" b="1" dirty="0"/>
              <a:t>1.</a:t>
            </a:r>
            <a:r>
              <a:rPr lang="nb-NO" dirty="0"/>
              <a:t> Når barn har havnet i en alvorlig nødssituasjon, vil adopsjon ofte være den beste løsningen. </a:t>
            </a:r>
          </a:p>
          <a:p>
            <a:r>
              <a:rPr lang="nb-NO" dirty="0"/>
              <a:t> </a:t>
            </a:r>
          </a:p>
          <a:p>
            <a:r>
              <a:rPr lang="nb-NO" b="1" dirty="0"/>
              <a:t>2.</a:t>
            </a:r>
            <a:r>
              <a:rPr lang="nb-NO" dirty="0"/>
              <a:t> Det er bred internasjonal enighet om at barn som blir adoptert bort, har rett til å få vokse opp i en familiesammenheng der adoptivforeldrene er en mor og en far. De fleste adoptivbarn har hatt en svært krevende start på livet og bør få en familiesituasjon som er så naturlig og normal som mulig. Hittil er det bare to land i verden som er villig til å sende adoptivbarn til likekjønnede par i andre land: Colombia og Brasil.</a:t>
            </a:r>
          </a:p>
          <a:p>
            <a:r>
              <a:rPr lang="nb-NO" dirty="0"/>
              <a:t> </a:t>
            </a:r>
          </a:p>
          <a:p>
            <a:r>
              <a:rPr lang="nb-NO" b="1" dirty="0"/>
              <a:t>3. </a:t>
            </a:r>
            <a:r>
              <a:rPr lang="nb-NO" dirty="0"/>
              <a:t>Adopsjon i Norge (og i andre land) har gått kraftig tilbake de siste årene. Årsaken er at de fleste land er blitt mer tilbakeholdende og restriktive med å sende barn ut av landet. De prøver i stedet å finne løsninger nasjonalt. Både i Norge og i mange andre land er det i dag lange køer av par som ønsker å adoptere, fordi mangelen på barn til adopsjon er stor. </a:t>
            </a:r>
          </a:p>
          <a:p>
            <a:r>
              <a:rPr lang="nb-NO" dirty="0"/>
              <a:t> </a:t>
            </a:r>
          </a:p>
          <a:p>
            <a:r>
              <a:rPr lang="nb-NO" dirty="0">
                <a:sym typeface="Wingdings"/>
              </a:rPr>
              <a:t></a:t>
            </a:r>
            <a:r>
              <a:rPr lang="nb-NO" dirty="0"/>
              <a:t> Et vanlig argument som ofte blir framført lyder slik: «Er det ikke bedre for et barn å bli adoptert av to voksne med samme kjønn enn å vokse opp på et barnehjem eller på gata?» Fordi det både i Norge og internasjonalt er stor mangel på barn til adopsjon, er dette en uaktuell problemstilling og i praksis et nesten irrelevant argument.</a:t>
            </a:r>
          </a:p>
          <a:p>
            <a:r>
              <a:rPr lang="nb-NO" dirty="0"/>
              <a:t> </a:t>
            </a:r>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9</a:t>
            </a:fld>
            <a:endParaRPr lang="nb-NO"/>
          </a:p>
        </p:txBody>
      </p:sp>
      <p:sp>
        <p:nvSpPr>
          <p:cNvPr id="6" name="Plassholder for dato 5"/>
          <p:cNvSpPr>
            <a:spLocks noGrp="1"/>
          </p:cNvSpPr>
          <p:nvPr>
            <p:ph type="dt" idx="12"/>
          </p:nvPr>
        </p:nvSpPr>
        <p:spPr/>
        <p:txBody>
          <a:bodyPr/>
          <a:lstStyle/>
          <a:p>
            <a:fld id="{A6CDB30C-5E45-48DB-BC95-EA9EBDB27A49}" type="datetime6">
              <a:rPr lang="nb-NO" smtClean="0"/>
              <a:t>april 21</a:t>
            </a:fld>
            <a:endParaRPr lang="nb-NO"/>
          </a:p>
        </p:txBody>
      </p:sp>
      <p:sp>
        <p:nvSpPr>
          <p:cNvPr id="7" name="Plassholder for topptekst 6"/>
          <p:cNvSpPr>
            <a:spLocks noGrp="1"/>
          </p:cNvSpPr>
          <p:nvPr>
            <p:ph type="hdr" sz="quarter" idx="13"/>
          </p:nvPr>
        </p:nvSpPr>
        <p:spPr/>
        <p:txBody>
          <a:bodyPr/>
          <a:lstStyle/>
          <a:p>
            <a:r>
              <a:rPr lang="nb-NO"/>
              <a:t>SAMLIVSREVOLUSJON - Tro, kjønn og samlivsetikk</a:t>
            </a:r>
          </a:p>
        </p:txBody>
      </p:sp>
    </p:spTree>
    <p:extLst>
      <p:ext uri="{BB962C8B-B14F-4D97-AF65-F5344CB8AC3E}">
        <p14:creationId xmlns:p14="http://schemas.microsoft.com/office/powerpoint/2010/main" val="2386685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nb-NO"/>
              <a:t>Klikk for å redigere tittelstil</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7" name="Date Placeholder 6"/>
          <p:cNvSpPr>
            <a:spLocks noGrp="1"/>
          </p:cNvSpPr>
          <p:nvPr>
            <p:ph type="dt" sz="half" idx="10"/>
          </p:nvPr>
        </p:nvSpPr>
        <p:spPr/>
        <p:txBody>
          <a:bodyPr/>
          <a:lstStyle/>
          <a:p>
            <a:fld id="{9151522B-943B-48D1-B75F-BB8FE964F4B4}" type="datetimeFigureOut">
              <a:rPr lang="nb-NO" smtClean="0"/>
              <a:t>10.04.2021</a:t>
            </a:fld>
            <a:endParaRPr lang="nb-NO"/>
          </a:p>
        </p:txBody>
      </p:sp>
      <p:sp>
        <p:nvSpPr>
          <p:cNvPr id="8" name="Slide Number Placeholder 7"/>
          <p:cNvSpPr>
            <a:spLocks noGrp="1"/>
          </p:cNvSpPr>
          <p:nvPr>
            <p:ph type="sldNum" sz="quarter" idx="11"/>
          </p:nvPr>
        </p:nvSpPr>
        <p:spPr/>
        <p:txBody>
          <a:bodyPr/>
          <a:lstStyle/>
          <a:p>
            <a:fld id="{A5E7F069-71CF-4026-95C5-5A3D859F4E40}" type="slidenum">
              <a:rPr lang="nb-NO" smtClean="0"/>
              <a:t>‹#›</a:t>
            </a:fld>
            <a:endParaRPr lang="nb-NO"/>
          </a:p>
        </p:txBody>
      </p:sp>
      <p:sp>
        <p:nvSpPr>
          <p:cNvPr id="9" name="Footer Placeholder 8"/>
          <p:cNvSpPr>
            <a:spLocks noGrp="1"/>
          </p:cNvSpPr>
          <p:nvPr>
            <p:ph type="ftr" sz="quarter" idx="12"/>
          </p:nvPr>
        </p:nvSpPr>
        <p:spPr/>
        <p:txBody>
          <a:bodyPr/>
          <a:lstStyle/>
          <a:p>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9151522B-943B-48D1-B75F-BB8FE964F4B4}" type="datetimeFigureOut">
              <a:rPr lang="nb-NO" smtClean="0"/>
              <a:t>10.04.2021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9151522B-943B-48D1-B75F-BB8FE964F4B4}" type="datetimeFigureOut">
              <a:rPr lang="nb-NO" smtClean="0"/>
              <a:t>10.04.2021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151522B-943B-48D1-B75F-BB8FE964F4B4}" type="datetimeFigureOut">
              <a:rPr lang="nb-NO" smtClean="0"/>
              <a:t>10.04.2021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nb-NO"/>
              <a:t>Klikk for å redigere tittelstil</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9151522B-943B-48D1-B75F-BB8FE964F4B4}" type="datetimeFigureOut">
              <a:rPr lang="nb-NO" smtClean="0"/>
              <a:t>10.04.2021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9151522B-943B-48D1-B75F-BB8FE964F4B4}" type="datetimeFigureOut">
              <a:rPr lang="nb-NO" smtClean="0"/>
              <a:t>10.04.2021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5E7F069-71CF-4026-95C5-5A3D859F4E40}" type="slidenum">
              <a:rPr lang="nb-NO" smtClean="0"/>
              <a:t>‹#›</a:t>
            </a:fld>
            <a:endParaRPr lang="nb-NO"/>
          </a:p>
        </p:txBody>
      </p:sp>
      <p:sp>
        <p:nvSpPr>
          <p:cNvPr id="9" name="Content Placeholder 8"/>
          <p:cNvSpPr>
            <a:spLocks noGrp="1"/>
          </p:cNvSpPr>
          <p:nvPr>
            <p:ph sz="quarter" idx="13"/>
          </p:nvPr>
        </p:nvSpPr>
        <p:spPr>
          <a:xfrm>
            <a:off x="365760" y="1600200"/>
            <a:ext cx="4041648" cy="452628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9151522B-943B-48D1-B75F-BB8FE964F4B4}" type="datetimeFigureOut">
              <a:rPr lang="nb-NO" smtClean="0"/>
              <a:t>10.04.2021</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A5E7F069-71CF-4026-95C5-5A3D859F4E40}" type="slidenum">
              <a:rPr lang="nb-NO" smtClean="0"/>
              <a:t>‹#›</a:t>
            </a:fld>
            <a:endParaRPr lang="nb-NO"/>
          </a:p>
        </p:txBody>
      </p:sp>
      <p:sp>
        <p:nvSpPr>
          <p:cNvPr id="11" name="Content Placeholder 10"/>
          <p:cNvSpPr>
            <a:spLocks noGrp="1"/>
          </p:cNvSpPr>
          <p:nvPr>
            <p:ph sz="quarter" idx="13"/>
          </p:nvPr>
        </p:nvSpPr>
        <p:spPr>
          <a:xfrm>
            <a:off x="457200" y="2212848"/>
            <a:ext cx="4041648" cy="391363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9151522B-943B-48D1-B75F-BB8FE964F4B4}" type="datetimeFigureOut">
              <a:rPr lang="nb-NO" smtClean="0"/>
              <a:t>10.04.2021</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51522B-943B-48D1-B75F-BB8FE964F4B4}" type="datetimeFigureOut">
              <a:rPr lang="nb-NO" smtClean="0"/>
              <a:t>10.04.2021</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nb-NO"/>
              <a:t>Klikk for å redigere tittelstil</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151522B-943B-48D1-B75F-BB8FE964F4B4}" type="datetimeFigureOut">
              <a:rPr lang="nb-NO" smtClean="0"/>
              <a:t>10.04.2021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nb-NO"/>
              <a:t>Klikk for å redigere tittelstil</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151522B-943B-48D1-B75F-BB8FE964F4B4}" type="datetimeFigureOut">
              <a:rPr lang="nb-NO" smtClean="0"/>
              <a:t>10.04.2021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nb-NO"/>
              <a:t>Klikk for å redigere tittelstil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151522B-943B-48D1-B75F-BB8FE964F4B4}" type="datetimeFigureOut">
              <a:rPr lang="nb-NO" smtClean="0"/>
              <a:t>10.04.2021</a:t>
            </a:fld>
            <a:endParaRPr lang="nb-NO"/>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nb-NO"/>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5E7F069-71CF-4026-95C5-5A3D859F4E40}" type="slidenum">
              <a:rPr lang="nb-NO" smtClean="0"/>
              <a:t>‹#›</a:t>
            </a:fld>
            <a:endParaRPr lang="nb-NO"/>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395536" y="836712"/>
            <a:ext cx="8496944" cy="1754326"/>
          </a:xfrm>
          <a:prstGeom prst="rect">
            <a:avLst/>
          </a:prstGeom>
          <a:noFill/>
        </p:spPr>
        <p:txBody>
          <a:bodyPr wrap="square" rtlCol="0">
            <a:spAutoFit/>
          </a:bodyPr>
          <a:lstStyle/>
          <a:p>
            <a:pPr algn="ctr"/>
            <a:r>
              <a:rPr lang="nb-NO" sz="5400" dirty="0">
                <a:solidFill>
                  <a:srgbClr val="7030A0"/>
                </a:solidFill>
                <a:latin typeface="Arial Black" panose="020B0A04020102020204" pitchFamily="34" charset="0"/>
              </a:rPr>
              <a:t>Mor-far-barn-</a:t>
            </a:r>
            <a:br>
              <a:rPr lang="nb-NO" sz="5400" dirty="0">
                <a:solidFill>
                  <a:srgbClr val="7030A0"/>
                </a:solidFill>
                <a:latin typeface="Arial Black" panose="020B0A04020102020204" pitchFamily="34" charset="0"/>
              </a:rPr>
            </a:br>
            <a:r>
              <a:rPr lang="nb-NO" sz="5400" dirty="0">
                <a:solidFill>
                  <a:srgbClr val="7030A0"/>
                </a:solidFill>
                <a:latin typeface="Arial Black" panose="020B0A04020102020204" pitchFamily="34" charset="0"/>
              </a:rPr>
              <a:t>relasjonen er unik</a:t>
            </a:r>
            <a:endParaRPr lang="nb-NO" sz="1100" dirty="0">
              <a:solidFill>
                <a:srgbClr val="7030A0"/>
              </a:solidFill>
              <a:latin typeface="Arial Black" panose="020B0A04020102020204" pitchFamily="34" charset="0"/>
            </a:endParaRP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968738" y="2924944"/>
            <a:ext cx="3259446" cy="2172964"/>
          </a:xfrm>
          <a:prstGeom prst="rect">
            <a:avLst/>
          </a:prstGeom>
        </p:spPr>
      </p:pic>
      <p:sp>
        <p:nvSpPr>
          <p:cNvPr id="3" name="TekstSylinder 2"/>
          <p:cNvSpPr txBox="1"/>
          <p:nvPr/>
        </p:nvSpPr>
        <p:spPr>
          <a:xfrm>
            <a:off x="2915816" y="5517232"/>
            <a:ext cx="3528392" cy="769441"/>
          </a:xfrm>
          <a:prstGeom prst="rect">
            <a:avLst/>
          </a:prstGeom>
          <a:noFill/>
        </p:spPr>
        <p:txBody>
          <a:bodyPr wrap="square" rtlCol="0">
            <a:spAutoFit/>
          </a:bodyPr>
          <a:lstStyle/>
          <a:p>
            <a:pPr algn="ctr"/>
            <a:r>
              <a:rPr lang="nb-NO" sz="4400" dirty="0">
                <a:solidFill>
                  <a:srgbClr val="7030A0"/>
                </a:solidFill>
                <a:latin typeface="Arial Black" panose="020B0A04020102020204" pitchFamily="34" charset="0"/>
                <a:cs typeface="Arial" panose="020B0604020202020204" pitchFamily="34" charset="0"/>
              </a:rPr>
              <a:t>Tema 4</a:t>
            </a:r>
          </a:p>
        </p:txBody>
      </p:sp>
    </p:spTree>
    <p:extLst>
      <p:ext uri="{BB962C8B-B14F-4D97-AF65-F5344CB8AC3E}">
        <p14:creationId xmlns:p14="http://schemas.microsoft.com/office/powerpoint/2010/main" val="1869972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539552" y="188640"/>
            <a:ext cx="8064896" cy="830997"/>
          </a:xfrm>
          <a:prstGeom prst="rect">
            <a:avLst/>
          </a:prstGeom>
          <a:noFill/>
        </p:spPr>
        <p:txBody>
          <a:bodyPr wrap="square" rtlCol="0">
            <a:spAutoFit/>
          </a:bodyPr>
          <a:lstStyle/>
          <a:p>
            <a:pPr algn="ctr"/>
            <a:r>
              <a:rPr lang="nb-NO" sz="4800" dirty="0">
                <a:solidFill>
                  <a:srgbClr val="7030A0"/>
                </a:solidFill>
                <a:latin typeface="Arial Black" panose="020B0A04020102020204" pitchFamily="34" charset="0"/>
              </a:rPr>
              <a:t>Far og «</a:t>
            </a:r>
            <a:r>
              <a:rPr lang="nb-NO" sz="4800" dirty="0" err="1">
                <a:solidFill>
                  <a:srgbClr val="7030A0"/>
                </a:solidFill>
                <a:latin typeface="Arial Black" panose="020B0A04020102020204" pitchFamily="34" charset="0"/>
              </a:rPr>
              <a:t>medmor</a:t>
            </a:r>
            <a:r>
              <a:rPr lang="nb-NO" sz="4800" dirty="0">
                <a:solidFill>
                  <a:srgbClr val="7030A0"/>
                </a:solidFill>
                <a:latin typeface="Arial Black" panose="020B0A04020102020204" pitchFamily="34" charset="0"/>
              </a:rPr>
              <a:t>»</a:t>
            </a:r>
          </a:p>
        </p:txBody>
      </p:sp>
      <p:sp>
        <p:nvSpPr>
          <p:cNvPr id="5" name="TekstSylinder 4"/>
          <p:cNvSpPr txBox="1"/>
          <p:nvPr/>
        </p:nvSpPr>
        <p:spPr>
          <a:xfrm>
            <a:off x="395536" y="1179904"/>
            <a:ext cx="8568952" cy="5401479"/>
          </a:xfrm>
          <a:prstGeom prst="rect">
            <a:avLst/>
          </a:prstGeom>
          <a:noFill/>
        </p:spPr>
        <p:txBody>
          <a:bodyPr wrap="square" rtlCol="0">
            <a:spAutoFit/>
          </a:bodyPr>
          <a:lstStyle/>
          <a:p>
            <a:r>
              <a:rPr lang="nb-NO" sz="2400" b="1" dirty="0">
                <a:latin typeface="Arial" panose="020B0604020202020204" pitchFamily="34" charset="0"/>
                <a:cs typeface="Arial" panose="020B0604020202020204" pitchFamily="34" charset="0"/>
                <a:sym typeface="Wingdings"/>
              </a:rPr>
              <a:t>1.</a:t>
            </a:r>
            <a:r>
              <a:rPr lang="nb-NO" sz="2400" dirty="0">
                <a:latin typeface="Arial" panose="020B0604020202020204" pitchFamily="34" charset="0"/>
                <a:cs typeface="Arial" panose="020B0604020202020204" pitchFamily="34" charset="0"/>
                <a:sym typeface="Wingdings"/>
              </a:rPr>
              <a:t> P</a:t>
            </a:r>
            <a:r>
              <a:rPr lang="nb-NO" sz="2400" dirty="0">
                <a:latin typeface="Arial" panose="020B0604020202020204" pitchFamily="34" charset="0"/>
                <a:cs typeface="Arial" panose="020B0604020202020204" pitchFamily="34" charset="0"/>
              </a:rPr>
              <a:t>lanlagt farløshet eller </a:t>
            </a:r>
            <a:r>
              <a:rPr lang="nb-NO" sz="2400" dirty="0" err="1">
                <a:latin typeface="Arial" panose="020B0604020202020204" pitchFamily="34" charset="0"/>
                <a:cs typeface="Arial" panose="020B0604020202020204" pitchFamily="34" charset="0"/>
              </a:rPr>
              <a:t>morløshet</a:t>
            </a:r>
            <a:r>
              <a:rPr lang="nb-NO" sz="2400" dirty="0">
                <a:latin typeface="Arial" panose="020B0604020202020204" pitchFamily="34" charset="0"/>
                <a:cs typeface="Arial" panose="020B0604020202020204" pitchFamily="34" charset="0"/>
              </a:rPr>
              <a:t> strider mot barns rettigheter formulert i FNs Barnekonvensjon, mot biologiske realiteter og mot Guds skapervilje.</a:t>
            </a:r>
            <a:br>
              <a:rPr lang="nb-NO" sz="2400" dirty="0">
                <a:latin typeface="Arial" panose="020B0604020202020204" pitchFamily="34" charset="0"/>
                <a:cs typeface="Arial" panose="020B0604020202020204" pitchFamily="34" charset="0"/>
              </a:rPr>
            </a:br>
            <a:endParaRPr lang="nb-NO" sz="12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sym typeface="Wingdings"/>
              </a:rPr>
              <a:t>2.</a:t>
            </a:r>
            <a:r>
              <a:rPr lang="nb-NO" sz="2400" dirty="0">
                <a:latin typeface="Arial" panose="020B0604020202020204" pitchFamily="34" charset="0"/>
                <a:cs typeface="Arial" panose="020B0604020202020204" pitchFamily="34" charset="0"/>
                <a:sym typeface="Wingdings"/>
              </a:rPr>
              <a:t> </a:t>
            </a:r>
            <a:r>
              <a:rPr lang="nb-NO" sz="2400" dirty="0">
                <a:latin typeface="Arial" panose="020B0604020202020204" pitchFamily="34" charset="0"/>
                <a:cs typeface="Arial" panose="020B0604020202020204" pitchFamily="34" charset="0"/>
              </a:rPr>
              <a:t>Barneloven §4a bygger på en usannhet når den erklærer at barn som har fått en «medmor», ikke har far: </a:t>
            </a:r>
            <a:r>
              <a:rPr lang="nb-NO" sz="2400" b="1" i="1" dirty="0">
                <a:latin typeface="Arial" panose="020B0604020202020204" pitchFamily="34" charset="0"/>
                <a:cs typeface="Arial" panose="020B0604020202020204" pitchFamily="34" charset="0"/>
              </a:rPr>
              <a:t>«</a:t>
            </a:r>
            <a:r>
              <a:rPr lang="nb-NO" sz="2400" b="1" i="1" dirty="0" err="1">
                <a:latin typeface="Arial" panose="020B0604020202020204" pitchFamily="34" charset="0"/>
                <a:cs typeface="Arial" panose="020B0604020202020204" pitchFamily="34" charset="0"/>
              </a:rPr>
              <a:t>Eit</a:t>
            </a:r>
            <a:r>
              <a:rPr lang="nb-NO" sz="2400" b="1" i="1" dirty="0">
                <a:latin typeface="Arial" panose="020B0604020202020204" pitchFamily="34" charset="0"/>
                <a:cs typeface="Arial" panose="020B0604020202020204" pitchFamily="34" charset="0"/>
              </a:rPr>
              <a:t> barn kan </a:t>
            </a:r>
            <a:r>
              <a:rPr lang="nb-NO" sz="2400" b="1" i="1" dirty="0" err="1">
                <a:latin typeface="Arial" panose="020B0604020202020204" pitchFamily="34" charset="0"/>
                <a:cs typeface="Arial" panose="020B0604020202020204" pitchFamily="34" charset="0"/>
              </a:rPr>
              <a:t>ikkje</a:t>
            </a:r>
            <a:r>
              <a:rPr lang="nb-NO" sz="2400" b="1" i="1" dirty="0">
                <a:latin typeface="Arial" panose="020B0604020202020204" pitchFamily="34" charset="0"/>
                <a:cs typeface="Arial" panose="020B0604020202020204" pitchFamily="34" charset="0"/>
              </a:rPr>
              <a:t> ha både </a:t>
            </a:r>
            <a:r>
              <a:rPr lang="nb-NO" sz="2400" b="1" i="1" dirty="0" err="1">
                <a:latin typeface="Arial" panose="020B0604020202020204" pitchFamily="34" charset="0"/>
                <a:cs typeface="Arial" panose="020B0604020202020204" pitchFamily="34" charset="0"/>
              </a:rPr>
              <a:t>ein</a:t>
            </a:r>
            <a:r>
              <a:rPr lang="nb-NO" sz="2400" b="1" i="1" dirty="0">
                <a:latin typeface="Arial" panose="020B0604020202020204" pitchFamily="34" charset="0"/>
                <a:cs typeface="Arial" panose="020B0604020202020204" pitchFamily="34" charset="0"/>
              </a:rPr>
              <a:t> far og ei medmor.» </a:t>
            </a:r>
            <a:r>
              <a:rPr lang="nb-NO" sz="2400" dirty="0">
                <a:latin typeface="Arial" panose="020B0604020202020204" pitchFamily="34" charset="0"/>
                <a:cs typeface="Arial" panose="020B0604020202020204" pitchFamily="34" charset="0"/>
                <a:sym typeface="Wingdings"/>
              </a:rPr>
              <a:t>Alle barn har en far. </a:t>
            </a:r>
            <a:br>
              <a:rPr lang="nb-NO" sz="2400" b="1" i="1" dirty="0">
                <a:latin typeface="Arial" panose="020B0604020202020204" pitchFamily="34" charset="0"/>
                <a:cs typeface="Arial" panose="020B0604020202020204" pitchFamily="34" charset="0"/>
              </a:rPr>
            </a:br>
            <a:endParaRPr lang="nb-NO" sz="1200" b="1" i="1" dirty="0">
              <a:latin typeface="Arial" panose="020B0604020202020204" pitchFamily="34" charset="0"/>
              <a:cs typeface="Arial" panose="020B0604020202020204" pitchFamily="34" charset="0"/>
            </a:endParaRPr>
          </a:p>
          <a:p>
            <a:r>
              <a:rPr lang="nb-NO" altLang="nb-NO" sz="2400" b="1" dirty="0">
                <a:latin typeface="Arial" panose="020B0604020202020204" pitchFamily="34" charset="0"/>
                <a:cs typeface="Arial" panose="020B0604020202020204" pitchFamily="34" charset="0"/>
              </a:rPr>
              <a:t>			3.</a:t>
            </a:r>
            <a:r>
              <a:rPr lang="nb-NO" altLang="nb-NO" sz="2400" dirty="0">
                <a:latin typeface="Arial" panose="020B0604020202020204" pitchFamily="34" charset="0"/>
                <a:cs typeface="Arial" panose="020B0604020202020204" pitchFamily="34" charset="0"/>
              </a:rPr>
              <a:t> Medmor overtar alle fars rettigheter </a:t>
            </a:r>
            <a:br>
              <a:rPr lang="nb-NO" altLang="nb-NO" sz="2400" dirty="0">
                <a:latin typeface="Arial" panose="020B0604020202020204" pitchFamily="34" charset="0"/>
                <a:cs typeface="Arial" panose="020B0604020202020204" pitchFamily="34" charset="0"/>
              </a:rPr>
            </a:br>
            <a:r>
              <a:rPr lang="nb-NO" altLang="nb-NO" sz="2400" dirty="0">
                <a:latin typeface="Arial" panose="020B0604020202020204" pitchFamily="34" charset="0"/>
                <a:cs typeface="Arial" panose="020B0604020202020204" pitchFamily="34" charset="0"/>
              </a:rPr>
              <a:t>			og plikter overfor barnet for all framtid. </a:t>
            </a:r>
            <a:br>
              <a:rPr lang="nb-NO" altLang="nb-NO" sz="2400" dirty="0">
                <a:latin typeface="Arial" panose="020B0604020202020204" pitchFamily="34" charset="0"/>
                <a:cs typeface="Arial" panose="020B0604020202020204" pitchFamily="34" charset="0"/>
              </a:rPr>
            </a:br>
            <a:r>
              <a:rPr lang="nb-NO" altLang="nb-NO" sz="2400" dirty="0">
                <a:latin typeface="Arial" panose="020B0604020202020204" pitchFamily="34" charset="0"/>
                <a:cs typeface="Arial" panose="020B0604020202020204" pitchFamily="34" charset="0"/>
              </a:rPr>
              <a:t>			Barnet er medmors livsarving. </a:t>
            </a:r>
            <a:br>
              <a:rPr lang="nb-NO" altLang="nb-NO" sz="2400" dirty="0">
                <a:latin typeface="Arial" panose="020B0604020202020204" pitchFamily="34" charset="0"/>
                <a:cs typeface="Arial" panose="020B0604020202020204" pitchFamily="34" charset="0"/>
              </a:rPr>
            </a:br>
            <a:endParaRPr lang="nb-NO" sz="1200" dirty="0">
              <a:latin typeface="Arial" panose="020B0604020202020204" pitchFamily="34" charset="0"/>
              <a:cs typeface="Arial" panose="020B0604020202020204" pitchFamily="34" charset="0"/>
              <a:sym typeface="Wingdings"/>
            </a:endParaRPr>
          </a:p>
          <a:p>
            <a:r>
              <a:rPr lang="nb-NO" sz="2400" b="1" dirty="0">
                <a:latin typeface="Arial" panose="020B0604020202020204" pitchFamily="34" charset="0"/>
                <a:cs typeface="Arial" panose="020B0604020202020204" pitchFamily="34" charset="0"/>
                <a:sym typeface="Wingdings"/>
              </a:rPr>
              <a:t>4.</a:t>
            </a:r>
            <a:r>
              <a:rPr lang="nb-NO" sz="2400" dirty="0">
                <a:latin typeface="Arial" panose="020B0604020202020204" pitchFamily="34" charset="0"/>
                <a:cs typeface="Arial" panose="020B0604020202020204" pitchFamily="34" charset="0"/>
                <a:sym typeface="Wingdings"/>
              </a:rPr>
              <a:t> F</a:t>
            </a:r>
            <a:r>
              <a:rPr lang="nb-NO" sz="2400" dirty="0">
                <a:latin typeface="Arial" panose="020B0604020202020204" pitchFamily="34" charset="0"/>
                <a:cs typeface="Arial" panose="020B0604020202020204" pitchFamily="34" charset="0"/>
              </a:rPr>
              <a:t>ar blir redusert til en «sædcelle» eller en «donor».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Han </a:t>
            </a:r>
            <a:r>
              <a:rPr lang="nb-NO" altLang="nb-NO" sz="2400" dirty="0">
                <a:latin typeface="Arial" panose="020B0604020202020204" pitchFamily="34" charset="0"/>
                <a:cs typeface="Arial" panose="020B0604020202020204" pitchFamily="34" charset="0"/>
              </a:rPr>
              <a:t>har ingen plikter eller rettigheter i forhold til barnet.</a:t>
            </a:r>
            <a:br>
              <a:rPr lang="nb-NO" altLang="nb-NO" sz="2400" dirty="0">
                <a:latin typeface="Arial" panose="020B0604020202020204" pitchFamily="34" charset="0"/>
                <a:cs typeface="Arial" panose="020B0604020202020204" pitchFamily="34" charset="0"/>
              </a:rPr>
            </a:br>
            <a:endParaRPr lang="nb-NO" sz="12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sym typeface="Wingdings"/>
              </a:rPr>
              <a:t>5.</a:t>
            </a:r>
            <a:r>
              <a:rPr lang="nb-NO" sz="2400" dirty="0">
                <a:latin typeface="Arial" panose="020B0604020202020204" pitchFamily="34" charset="0"/>
                <a:cs typeface="Arial" panose="020B0604020202020204" pitchFamily="34" charset="0"/>
                <a:sym typeface="Wingdings"/>
              </a:rPr>
              <a:t> TV-program: «Tore på sporet» og «Hvem tror du at du er?»</a:t>
            </a:r>
            <a:endParaRPr lang="nb-NO" sz="20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39595" y="3789040"/>
            <a:ext cx="2048229"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27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539552" y="272842"/>
            <a:ext cx="8064896" cy="769441"/>
          </a:xfrm>
          <a:prstGeom prst="rect">
            <a:avLst/>
          </a:prstGeom>
          <a:noFill/>
        </p:spPr>
        <p:txBody>
          <a:bodyPr wrap="square" rtlCol="0">
            <a:spAutoFit/>
          </a:bodyPr>
          <a:lstStyle/>
          <a:p>
            <a:pPr algn="ctr"/>
            <a:r>
              <a:rPr lang="nb-NO" sz="4400" dirty="0">
                <a:solidFill>
                  <a:srgbClr val="7030A0"/>
                </a:solidFill>
                <a:latin typeface="Arial Black" panose="020B0A04020102020204" pitchFamily="34" charset="0"/>
              </a:rPr>
              <a:t>Fundamentale sannheter</a:t>
            </a:r>
          </a:p>
        </p:txBody>
      </p:sp>
      <p:pic>
        <p:nvPicPr>
          <p:cNvPr id="3" name="Bil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05560">
            <a:off x="840000" y="4194228"/>
            <a:ext cx="3312195" cy="2208130"/>
          </a:xfrm>
          <a:prstGeom prst="rect">
            <a:avLst/>
          </a:prstGeom>
          <a:ln>
            <a:solidFill>
              <a:schemeClr val="tx1"/>
            </a:solidFill>
          </a:ln>
        </p:spPr>
      </p:pic>
      <p:sp>
        <p:nvSpPr>
          <p:cNvPr id="6" name="TekstSylinder 5"/>
          <p:cNvSpPr txBox="1"/>
          <p:nvPr/>
        </p:nvSpPr>
        <p:spPr>
          <a:xfrm>
            <a:off x="539552" y="1052736"/>
            <a:ext cx="8208912" cy="2862322"/>
          </a:xfrm>
          <a:prstGeom prst="rect">
            <a:avLst/>
          </a:prstGeom>
          <a:noFill/>
        </p:spPr>
        <p:txBody>
          <a:bodyPr wrap="square" rtlCol="0">
            <a:spAutoFit/>
          </a:bodyPr>
          <a:lstStyle/>
          <a:p>
            <a:r>
              <a:rPr lang="nb-NO" sz="2400" b="1" dirty="0">
                <a:latin typeface="Arial" panose="020B0604020202020204" pitchFamily="34" charset="0"/>
                <a:cs typeface="Arial" panose="020B0604020202020204" pitchFamily="34" charset="0"/>
                <a:sym typeface="Wingdings"/>
              </a:rPr>
              <a:t>Den radikale kjønnsideologien utfordrer fundamentale sannheter relatert til mor-far-barn-relasjonen, bl.a.:</a:t>
            </a:r>
          </a:p>
          <a:p>
            <a:endParaRPr lang="nb-NO" sz="1200" dirty="0">
              <a:latin typeface="Arial" panose="020B0604020202020204" pitchFamily="34" charset="0"/>
              <a:cs typeface="Arial" panose="020B0604020202020204" pitchFamily="34" charset="0"/>
              <a:sym typeface="Wingdings"/>
            </a:endParaRPr>
          </a:p>
          <a:p>
            <a:r>
              <a:rPr lang="nb-NO" sz="2400" dirty="0">
                <a:latin typeface="Arial" panose="020B0604020202020204" pitchFamily="34" charset="0"/>
                <a:cs typeface="Arial" panose="020B0604020202020204" pitchFamily="34" charset="0"/>
                <a:sym typeface="Wingdings"/>
              </a:rPr>
              <a:t> </a:t>
            </a:r>
            <a:r>
              <a:rPr lang="nb-NO" sz="2400" dirty="0">
                <a:latin typeface="Arial" panose="020B0604020202020204" pitchFamily="34" charset="0"/>
                <a:cs typeface="Arial" panose="020B0604020202020204" pitchFamily="34" charset="0"/>
              </a:rPr>
              <a:t>Betydningen av kjønn</a:t>
            </a:r>
          </a:p>
          <a:p>
            <a:r>
              <a:rPr lang="nb-NO" sz="2400" dirty="0">
                <a:latin typeface="Arial" panose="020B0604020202020204" pitchFamily="34" charset="0"/>
                <a:cs typeface="Arial" panose="020B0604020202020204" pitchFamily="34" charset="0"/>
                <a:sym typeface="Wingdings"/>
              </a:rPr>
              <a:t> </a:t>
            </a:r>
            <a:r>
              <a:rPr lang="nb-NO" sz="2400" dirty="0">
                <a:latin typeface="Arial" panose="020B0604020202020204" pitchFamily="34" charset="0"/>
                <a:cs typeface="Arial" panose="020B0604020202020204" pitchFamily="34" charset="0"/>
              </a:rPr>
              <a:t>Forståelsen av kvinne og mann, mor og far</a:t>
            </a:r>
          </a:p>
          <a:p>
            <a:r>
              <a:rPr lang="nb-NO" sz="2400" dirty="0">
                <a:latin typeface="Arial" panose="020B0604020202020204" pitchFamily="34" charset="0"/>
                <a:cs typeface="Arial" panose="020B0604020202020204" pitchFamily="34" charset="0"/>
                <a:sym typeface="Wingdings"/>
              </a:rPr>
              <a:t> </a:t>
            </a:r>
            <a:r>
              <a:rPr lang="nb-NO" sz="2400" dirty="0">
                <a:latin typeface="Arial" panose="020B0604020202020204" pitchFamily="34" charset="0"/>
                <a:cs typeface="Arial" panose="020B0604020202020204" pitchFamily="34" charset="0"/>
              </a:rPr>
              <a:t>Seksualitetens mening og rammer</a:t>
            </a:r>
          </a:p>
          <a:p>
            <a:r>
              <a:rPr lang="nb-NO" sz="2400" dirty="0">
                <a:latin typeface="Arial" panose="020B0604020202020204" pitchFamily="34" charset="0"/>
                <a:cs typeface="Arial" panose="020B0604020202020204" pitchFamily="34" charset="0"/>
                <a:sym typeface="Wingdings"/>
              </a:rPr>
              <a:t> </a:t>
            </a:r>
            <a:r>
              <a:rPr lang="nb-NO" sz="2400" dirty="0">
                <a:latin typeface="Arial" panose="020B0604020202020204" pitchFamily="34" charset="0"/>
                <a:cs typeface="Arial" panose="020B0604020202020204" pitchFamily="34" charset="0"/>
              </a:rPr>
              <a:t>Forplantning og foreldreskap</a:t>
            </a:r>
          </a:p>
          <a:p>
            <a:r>
              <a:rPr lang="nb-NO" sz="2400" dirty="0">
                <a:latin typeface="Arial" panose="020B0604020202020204" pitchFamily="34" charset="0"/>
                <a:cs typeface="Arial" panose="020B0604020202020204" pitchFamily="34" charset="0"/>
                <a:sym typeface="Wingdings"/>
              </a:rPr>
              <a:t> </a:t>
            </a:r>
            <a:r>
              <a:rPr lang="nb-NO" sz="2400" dirty="0">
                <a:latin typeface="Arial" panose="020B0604020202020204" pitchFamily="34" charset="0"/>
                <a:cs typeface="Arial" panose="020B0604020202020204" pitchFamily="34" charset="0"/>
              </a:rPr>
              <a:t>Mor-far-barn-relasjonens særstilling og unike betydning</a:t>
            </a:r>
          </a:p>
        </p:txBody>
      </p:sp>
      <p:sp>
        <p:nvSpPr>
          <p:cNvPr id="5" name="TekstSylinder 4"/>
          <p:cNvSpPr txBox="1"/>
          <p:nvPr/>
        </p:nvSpPr>
        <p:spPr>
          <a:xfrm>
            <a:off x="4427984" y="3869174"/>
            <a:ext cx="4752528" cy="3016210"/>
          </a:xfrm>
          <a:prstGeom prst="rect">
            <a:avLst/>
          </a:prstGeom>
          <a:noFill/>
        </p:spPr>
        <p:txBody>
          <a:bodyPr wrap="square" rtlCol="0">
            <a:spAutoFit/>
          </a:bodyPr>
          <a:lstStyle/>
          <a:p>
            <a:r>
              <a:rPr lang="nb-NO" sz="2400" dirty="0">
                <a:latin typeface="Arial" panose="020B0604020202020204" pitchFamily="34" charset="0"/>
                <a:cs typeface="Arial" panose="020B0604020202020204" pitchFamily="34" charset="0"/>
                <a:sym typeface="Wingdings"/>
              </a:rPr>
              <a:t> </a:t>
            </a:r>
            <a:r>
              <a:rPr lang="nb-NO" sz="2400" dirty="0">
                <a:latin typeface="Arial" panose="020B0604020202020204" pitchFamily="34" charset="0"/>
                <a:cs typeface="Arial" panose="020B0604020202020204" pitchFamily="34" charset="0"/>
              </a:rPr>
              <a:t>Barns rett til å kjenne sitt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   biologiske opphav</a:t>
            </a:r>
          </a:p>
          <a:p>
            <a:r>
              <a:rPr lang="nb-NO" sz="2400" dirty="0">
                <a:latin typeface="Arial" panose="020B0604020202020204" pitchFamily="34" charset="0"/>
                <a:cs typeface="Arial" panose="020B0604020202020204" pitchFamily="34" charset="0"/>
                <a:sym typeface="Wingdings"/>
              </a:rPr>
              <a:t> Familielovgivningen</a:t>
            </a:r>
            <a:endParaRPr lang="nb-NO" sz="2400" dirty="0">
              <a:latin typeface="Arial" panose="020B0604020202020204" pitchFamily="34" charset="0"/>
              <a:cs typeface="Arial" panose="020B0604020202020204" pitchFamily="34" charset="0"/>
            </a:endParaRPr>
          </a:p>
          <a:p>
            <a:r>
              <a:rPr lang="nb-NO" sz="2400" dirty="0">
                <a:latin typeface="Arial" panose="020B0604020202020204" pitchFamily="34" charset="0"/>
                <a:cs typeface="Arial" panose="020B0604020202020204" pitchFamily="34" charset="0"/>
                <a:sym typeface="Wingdings"/>
              </a:rPr>
              <a:t> </a:t>
            </a:r>
            <a:r>
              <a:rPr lang="nb-NO" sz="2400" dirty="0">
                <a:latin typeface="Arial" panose="020B0604020202020204" pitchFamily="34" charset="0"/>
                <a:cs typeface="Arial" panose="020B0604020202020204" pitchFamily="34" charset="0"/>
              </a:rPr>
              <a:t>Betydningen av slekt og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   biologiske relasjoner</a:t>
            </a:r>
          </a:p>
          <a:p>
            <a:r>
              <a:rPr lang="nb-NO" sz="2400" dirty="0">
                <a:latin typeface="Arial" panose="020B0604020202020204" pitchFamily="34" charset="0"/>
                <a:cs typeface="Arial" panose="020B0604020202020204" pitchFamily="34" charset="0"/>
                <a:sym typeface="Wingdings"/>
              </a:rPr>
              <a:t> </a:t>
            </a:r>
            <a:r>
              <a:rPr lang="nb-NO" sz="2400" dirty="0">
                <a:latin typeface="Arial" panose="020B0604020202020204" pitchFamily="34" charset="0"/>
                <a:cs typeface="Arial" panose="020B0604020202020204" pitchFamily="34" charset="0"/>
              </a:rPr>
              <a:t>Ekteskapets definisjon,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   særpreg og kjennetegn</a:t>
            </a:r>
          </a:p>
          <a:p>
            <a:endParaRPr lang="nb-NO"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986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lassholder for innhold 2"/>
          <p:cNvSpPr txBox="1">
            <a:spLocks/>
          </p:cNvSpPr>
          <p:nvPr/>
        </p:nvSpPr>
        <p:spPr>
          <a:xfrm>
            <a:off x="374307" y="1512466"/>
            <a:ext cx="8532564" cy="4868862"/>
          </a:xfrm>
          <a:prstGeom prst="rect">
            <a:avLst/>
          </a:prstGeom>
        </p:spPr>
        <p:txBody>
          <a:bodyPr lIns="45720" rIns="45720">
            <a:normAutofit fontScale="92500" lnSpcReduction="20000"/>
          </a:bodyPr>
          <a:lstStyle/>
          <a:p>
            <a:pPr fontAlgn="auto">
              <a:lnSpc>
                <a:spcPct val="110000"/>
              </a:lnSpc>
              <a:spcBef>
                <a:spcPct val="20000"/>
              </a:spcBef>
              <a:spcAft>
                <a:spcPts val="0"/>
              </a:spcAft>
              <a:buClr>
                <a:schemeClr val="accent3"/>
              </a:buClr>
              <a:buSzPct val="95000"/>
              <a:buFont typeface="Wingdings 2" pitchFamily="18" charset="2"/>
              <a:buNone/>
              <a:defRPr/>
            </a:pPr>
            <a:r>
              <a:rPr lang="nb-NO" sz="2400" b="1" dirty="0">
                <a:latin typeface="Maiandra GD" pitchFamily="34" charset="0"/>
                <a:cs typeface="Arial" charset="0"/>
              </a:rPr>
              <a:t>■</a:t>
            </a:r>
            <a:r>
              <a:rPr lang="nb-NO" sz="2000" b="1" dirty="0">
                <a:latin typeface="Maiandra GD" pitchFamily="34" charset="0"/>
                <a:cs typeface="Arial" charset="0"/>
              </a:rPr>
              <a:t> </a:t>
            </a:r>
            <a:r>
              <a:rPr lang="nb-NO" sz="2400" b="1" dirty="0">
                <a:solidFill>
                  <a:srgbClr val="C00000"/>
                </a:solidFill>
                <a:latin typeface="Arial" panose="020B0604020202020204" pitchFamily="34" charset="0"/>
                <a:cs typeface="Arial" panose="020B0604020202020204" pitchFamily="34" charset="0"/>
              </a:rPr>
              <a:t>Biologien</a:t>
            </a:r>
            <a:r>
              <a:rPr lang="nb-NO" sz="2400" dirty="0">
                <a:solidFill>
                  <a:srgbClr val="FFFF00"/>
                </a:solidFill>
                <a:latin typeface="Arial" panose="020B0604020202020204" pitchFamily="34" charset="0"/>
                <a:cs typeface="Arial" panose="020B0604020202020204" pitchFamily="34" charset="0"/>
              </a:rPr>
              <a:t> </a:t>
            </a:r>
            <a:r>
              <a:rPr lang="nb-NO" sz="2000" dirty="0">
                <a:latin typeface="Arial" panose="020B0604020202020204" pitchFamily="34" charset="0"/>
                <a:cs typeface="Arial" panose="020B0604020202020204" pitchFamily="34" charset="0"/>
              </a:rPr>
              <a:t>	</a:t>
            </a:r>
            <a:r>
              <a:rPr lang="nb-NO" sz="2400" dirty="0">
                <a:latin typeface="Arial" panose="020B0604020202020204" pitchFamily="34" charset="0"/>
                <a:cs typeface="Arial" panose="020B0604020202020204" pitchFamily="34" charset="0"/>
              </a:rPr>
              <a:t>Det er kun én mann og én kvinne som kan få 			barn sammen. Mor-far-barn-relasjonen er unik 			og vesensforskjellig fra alle andre relasjoner. Å 			oppheve sammenhengen mellom seksualitet, 			fruktbarhet og barn er irrasjonelt og fornuftsstridig.</a:t>
            </a:r>
            <a:br>
              <a:rPr lang="nb-NO" sz="2400" dirty="0">
                <a:latin typeface="Arial" panose="020B0604020202020204" pitchFamily="34" charset="0"/>
                <a:cs typeface="Arial" panose="020B0604020202020204" pitchFamily="34" charset="0"/>
              </a:rPr>
            </a:br>
            <a:endParaRPr lang="nb-NO" sz="1000" dirty="0">
              <a:latin typeface="Arial" panose="020B0604020202020204" pitchFamily="34" charset="0"/>
              <a:cs typeface="Arial" panose="020B0604020202020204" pitchFamily="34" charset="0"/>
            </a:endParaRPr>
          </a:p>
          <a:p>
            <a:pPr fontAlgn="auto">
              <a:lnSpc>
                <a:spcPct val="110000"/>
              </a:lnSpc>
              <a:spcBef>
                <a:spcPct val="20000"/>
              </a:spcBef>
              <a:spcAft>
                <a:spcPts val="0"/>
              </a:spcAft>
              <a:buClr>
                <a:schemeClr val="accent3"/>
              </a:buClr>
              <a:buSzPct val="95000"/>
              <a:buFont typeface="Wingdings 2" pitchFamily="18" charset="2"/>
              <a:buNone/>
              <a:defRPr/>
            </a:pPr>
            <a:r>
              <a:rPr lang="nb-NO" sz="2400" b="1" dirty="0">
                <a:latin typeface="Arial" panose="020B0604020202020204" pitchFamily="34" charset="0"/>
                <a:cs typeface="Arial" panose="020B0604020202020204" pitchFamily="34" charset="0"/>
              </a:rPr>
              <a:t>■</a:t>
            </a:r>
            <a:r>
              <a:rPr lang="nb-NO" sz="2000" b="1" dirty="0">
                <a:latin typeface="Arial" panose="020B0604020202020204" pitchFamily="34" charset="0"/>
                <a:cs typeface="Arial" panose="020B0604020202020204" pitchFamily="34" charset="0"/>
              </a:rPr>
              <a:t> </a:t>
            </a:r>
            <a:r>
              <a:rPr lang="nb-NO" sz="2400" b="1" dirty="0">
                <a:solidFill>
                  <a:srgbClr val="C00000"/>
                </a:solidFill>
                <a:latin typeface="Arial" panose="020B0604020202020204" pitchFamily="34" charset="0"/>
                <a:cs typeface="Arial" panose="020B0604020202020204" pitchFamily="34" charset="0"/>
              </a:rPr>
              <a:t>Barnet </a:t>
            </a:r>
            <a:r>
              <a:rPr lang="nb-NO" sz="2000" dirty="0">
                <a:latin typeface="Arial" panose="020B0604020202020204" pitchFamily="34" charset="0"/>
                <a:cs typeface="Arial" panose="020B0604020202020204" pitchFamily="34" charset="0"/>
              </a:rPr>
              <a:t>	</a:t>
            </a:r>
            <a:r>
              <a:rPr lang="nb-NO" sz="2400" dirty="0">
                <a:latin typeface="Arial" panose="020B0604020202020204" pitchFamily="34" charset="0"/>
                <a:cs typeface="Arial" panose="020B0604020202020204" pitchFamily="34" charset="0"/>
              </a:rPr>
              <a:t>Det er en menneskerett for barn "å kjenne sine 			foreldre og få omsorg fra dem" (FNs Barne-				konvensjon 7.1). Barn har en naturgitt og gudgitt 			rett til sine egne foreldre. Verken mor eller far er 			overflødig.</a:t>
            </a:r>
          </a:p>
          <a:p>
            <a:pPr fontAlgn="auto">
              <a:spcBef>
                <a:spcPct val="20000"/>
              </a:spcBef>
              <a:spcAft>
                <a:spcPts val="0"/>
              </a:spcAft>
              <a:buClr>
                <a:schemeClr val="accent3"/>
              </a:buClr>
              <a:buSzPct val="95000"/>
              <a:buFont typeface="Wingdings 2" pitchFamily="18" charset="2"/>
              <a:buNone/>
              <a:defRPr/>
            </a:pPr>
            <a:endParaRPr lang="nb-NO" sz="800" dirty="0">
              <a:latin typeface="Arial" panose="020B0604020202020204" pitchFamily="34" charset="0"/>
              <a:cs typeface="Arial" panose="020B0604020202020204" pitchFamily="34" charset="0"/>
            </a:endParaRPr>
          </a:p>
          <a:p>
            <a:pPr fontAlgn="auto">
              <a:lnSpc>
                <a:spcPct val="120000"/>
              </a:lnSpc>
              <a:spcBef>
                <a:spcPct val="20000"/>
              </a:spcBef>
              <a:spcAft>
                <a:spcPts val="0"/>
              </a:spcAft>
              <a:buClr>
                <a:schemeClr val="accent3"/>
              </a:buClr>
              <a:buSzPct val="95000"/>
              <a:buFont typeface="Wingdings 2" pitchFamily="18" charset="2"/>
              <a:buNone/>
              <a:defRPr/>
            </a:pPr>
            <a:r>
              <a:rPr lang="nb-NO" sz="2400" b="1" dirty="0">
                <a:latin typeface="Arial" panose="020B0604020202020204" pitchFamily="34" charset="0"/>
                <a:cs typeface="Arial" panose="020B0604020202020204" pitchFamily="34" charset="0"/>
              </a:rPr>
              <a:t>■</a:t>
            </a:r>
            <a:r>
              <a:rPr lang="nb-NO" sz="2000" b="1" dirty="0">
                <a:latin typeface="Arial" panose="020B0604020202020204" pitchFamily="34" charset="0"/>
                <a:cs typeface="Arial" panose="020B0604020202020204" pitchFamily="34" charset="0"/>
              </a:rPr>
              <a:t> </a:t>
            </a:r>
            <a:r>
              <a:rPr lang="nb-NO" sz="2400" b="1" dirty="0">
                <a:solidFill>
                  <a:srgbClr val="C00000"/>
                </a:solidFill>
                <a:latin typeface="Arial" panose="020B0604020202020204" pitchFamily="34" charset="0"/>
                <a:cs typeface="Arial" panose="020B0604020202020204" pitchFamily="34" charset="0"/>
              </a:rPr>
              <a:t>Bibelen</a:t>
            </a:r>
            <a:r>
              <a:rPr lang="nb-NO" sz="2400" dirty="0">
                <a:solidFill>
                  <a:srgbClr val="C00000"/>
                </a:solidFill>
                <a:latin typeface="Arial" panose="020B0604020202020204" pitchFamily="34" charset="0"/>
                <a:cs typeface="Arial" panose="020B0604020202020204" pitchFamily="34" charset="0"/>
              </a:rPr>
              <a:t> </a:t>
            </a:r>
            <a:r>
              <a:rPr lang="nb-NO" sz="2000" dirty="0">
                <a:latin typeface="Arial" panose="020B0604020202020204" pitchFamily="34" charset="0"/>
                <a:cs typeface="Arial" panose="020B0604020202020204" pitchFamily="34" charset="0"/>
              </a:rPr>
              <a:t>	</a:t>
            </a:r>
            <a:r>
              <a:rPr lang="nb-NO" sz="2400" dirty="0">
                <a:latin typeface="Arial" panose="020B0604020202020204" pitchFamily="34" charset="0"/>
                <a:cs typeface="Arial" panose="020B0604020202020204" pitchFamily="34" charset="0"/>
              </a:rPr>
              <a:t>Fra første til siste side er Bibelen helt klar</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		på at ekteskapet mellom mann og kvinne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		og mor-far-barn-relasjonen er en av Guds 				grunnleggende skaperordninger. </a:t>
            </a:r>
            <a:endParaRPr lang="nb-NO" sz="2200" dirty="0">
              <a:latin typeface="+mn-lt"/>
            </a:endParaRPr>
          </a:p>
        </p:txBody>
      </p:sp>
      <p:sp>
        <p:nvSpPr>
          <p:cNvPr id="2" name="TekstSylinder 1"/>
          <p:cNvSpPr txBox="1"/>
          <p:nvPr/>
        </p:nvSpPr>
        <p:spPr>
          <a:xfrm>
            <a:off x="-1016" y="325105"/>
            <a:ext cx="9145016" cy="1015663"/>
          </a:xfrm>
          <a:prstGeom prst="rect">
            <a:avLst/>
          </a:prstGeom>
          <a:noFill/>
        </p:spPr>
        <p:txBody>
          <a:bodyPr wrap="square" rtlCol="0">
            <a:spAutoFit/>
          </a:bodyPr>
          <a:lstStyle/>
          <a:p>
            <a:pPr algn="ctr"/>
            <a:r>
              <a:rPr lang="nb-NO" sz="2400" dirty="0">
                <a:solidFill>
                  <a:srgbClr val="7030A0"/>
                </a:solidFill>
                <a:latin typeface="Arial Black" panose="020B0A04020102020204" pitchFamily="34" charset="0"/>
              </a:rPr>
              <a:t>Oppsummering og konklusjon:</a:t>
            </a:r>
          </a:p>
          <a:p>
            <a:pPr algn="ctr"/>
            <a:r>
              <a:rPr lang="nb-NO" sz="3600" dirty="0">
                <a:solidFill>
                  <a:srgbClr val="7030A0"/>
                </a:solidFill>
                <a:latin typeface="Arial Black" panose="020B0A04020102020204" pitchFamily="34" charset="0"/>
              </a:rPr>
              <a:t>3 </a:t>
            </a:r>
            <a:r>
              <a:rPr lang="nb-NO" sz="3600" dirty="0" err="1">
                <a:solidFill>
                  <a:srgbClr val="7030A0"/>
                </a:solidFill>
                <a:latin typeface="Arial Black" panose="020B0A04020102020204" pitchFamily="34" charset="0"/>
              </a:rPr>
              <a:t>B’er</a:t>
            </a:r>
            <a:r>
              <a:rPr lang="nb-NO" sz="3600" dirty="0">
                <a:solidFill>
                  <a:srgbClr val="7030A0"/>
                </a:solidFill>
                <a:latin typeface="Arial Black" panose="020B0A04020102020204" pitchFamily="34" charset="0"/>
              </a:rPr>
              <a:t> for mor-far-barn-relasjonen</a:t>
            </a:r>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267" y="1916832"/>
            <a:ext cx="1355841" cy="951191"/>
          </a:xfrm>
          <a:prstGeom prst="rect">
            <a:avLst/>
          </a:prstGeom>
        </p:spPr>
      </p:pic>
      <p:pic>
        <p:nvPicPr>
          <p:cNvPr id="4" name="Bild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267" y="3645024"/>
            <a:ext cx="1047389" cy="1047389"/>
          </a:xfrm>
          <a:prstGeom prst="rect">
            <a:avLst/>
          </a:prstGeom>
        </p:spPr>
      </p:pic>
      <p:pic>
        <p:nvPicPr>
          <p:cNvPr id="6" name="Bild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267" y="5334544"/>
            <a:ext cx="1290157" cy="1032126"/>
          </a:xfrm>
          <a:prstGeom prst="rect">
            <a:avLst/>
          </a:prstGeom>
        </p:spPr>
      </p:pic>
    </p:spTree>
    <p:extLst>
      <p:ext uri="{BB962C8B-B14F-4D97-AF65-F5344CB8AC3E}">
        <p14:creationId xmlns:p14="http://schemas.microsoft.com/office/powerpoint/2010/main" val="4176015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4FB3F33B-0366-4DB8-8FDA-E9B101063E6D}"/>
              </a:ext>
            </a:extLst>
          </p:cNvPr>
          <p:cNvSpPr txBox="1"/>
          <p:nvPr/>
        </p:nvSpPr>
        <p:spPr>
          <a:xfrm>
            <a:off x="323528" y="980728"/>
            <a:ext cx="8496944" cy="4832092"/>
          </a:xfrm>
          <a:prstGeom prst="rect">
            <a:avLst/>
          </a:prstGeom>
          <a:noFill/>
        </p:spPr>
        <p:txBody>
          <a:bodyPr wrap="square" rtlCol="0">
            <a:spAutoFit/>
          </a:bodyPr>
          <a:lstStyle/>
          <a:p>
            <a:pPr algn="ctr"/>
            <a:r>
              <a:rPr lang="nb-NO" sz="4400" dirty="0">
                <a:solidFill>
                  <a:srgbClr val="7030A0"/>
                </a:solidFill>
                <a:latin typeface="Arial Black" panose="020B0A04020102020204" pitchFamily="34" charset="0"/>
              </a:rPr>
              <a:t>Fotnotene </a:t>
            </a:r>
            <a:br>
              <a:rPr lang="nb-NO" sz="4400" dirty="0">
                <a:solidFill>
                  <a:srgbClr val="7030A0"/>
                </a:solidFill>
                <a:latin typeface="Arial Black" panose="020B0A04020102020204" pitchFamily="34" charset="0"/>
              </a:rPr>
            </a:br>
            <a:r>
              <a:rPr lang="nb-NO" sz="4400" dirty="0">
                <a:solidFill>
                  <a:srgbClr val="7030A0"/>
                </a:solidFill>
                <a:latin typeface="Arial Black" panose="020B0A04020102020204" pitchFamily="34" charset="0"/>
              </a:rPr>
              <a:t>og mange linker til </a:t>
            </a:r>
          </a:p>
          <a:p>
            <a:pPr algn="ctr"/>
            <a:r>
              <a:rPr lang="nb-NO" sz="4400" dirty="0">
                <a:solidFill>
                  <a:srgbClr val="7030A0"/>
                </a:solidFill>
                <a:latin typeface="Arial Black" panose="020B0A04020102020204" pitchFamily="34" charset="0"/>
              </a:rPr>
              <a:t>bakgrunnsstoffet i Tema 4</a:t>
            </a:r>
          </a:p>
          <a:p>
            <a:pPr algn="ctr"/>
            <a:endParaRPr lang="nb-NO" sz="4400" dirty="0">
              <a:solidFill>
                <a:srgbClr val="7030A0"/>
              </a:solidFill>
              <a:latin typeface="Arial Black" panose="020B0A04020102020204" pitchFamily="34" charset="0"/>
            </a:endParaRPr>
          </a:p>
          <a:p>
            <a:pPr algn="ctr"/>
            <a:r>
              <a:rPr lang="nb-NO" sz="2400" b="1" dirty="0">
                <a:latin typeface="+mj-lt"/>
              </a:rPr>
              <a:t>Alle fotnotene finnes </a:t>
            </a:r>
            <a:br>
              <a:rPr lang="nb-NO" sz="2400" b="1" dirty="0">
                <a:latin typeface="+mj-lt"/>
              </a:rPr>
            </a:br>
            <a:r>
              <a:rPr lang="nb-NO" sz="2400" b="1" dirty="0">
                <a:solidFill>
                  <a:srgbClr val="C00000"/>
                </a:solidFill>
                <a:latin typeface="+mj-lt"/>
              </a:rPr>
              <a:t>i kommentarfeltet under dette lysbildet.</a:t>
            </a:r>
          </a:p>
          <a:p>
            <a:pPr algn="ctr"/>
            <a:endParaRPr lang="nb-NO" sz="2400" b="1" dirty="0">
              <a:latin typeface="+mj-lt"/>
            </a:endParaRPr>
          </a:p>
          <a:p>
            <a:pPr algn="ctr"/>
            <a:r>
              <a:rPr lang="nb-NO" sz="2000" b="1" dirty="0">
                <a:latin typeface="+mj-lt"/>
              </a:rPr>
              <a:t>Fotnotene og dokumentet </a:t>
            </a:r>
            <a:r>
              <a:rPr lang="nb-NO" sz="2000" b="1" i="1" dirty="0">
                <a:latin typeface="+mj-lt"/>
              </a:rPr>
              <a:t>Detaljert bakgrunnsstoff  </a:t>
            </a:r>
            <a:r>
              <a:rPr lang="nb-NO" sz="2000" b="1" dirty="0">
                <a:latin typeface="+mj-lt"/>
              </a:rPr>
              <a:t>til Tema 4 </a:t>
            </a:r>
            <a:br>
              <a:rPr lang="nb-NO" sz="2000" b="1" dirty="0">
                <a:latin typeface="+mj-lt"/>
              </a:rPr>
            </a:br>
            <a:r>
              <a:rPr lang="nb-NO" sz="2000" b="1" dirty="0">
                <a:latin typeface="+mj-lt"/>
              </a:rPr>
              <a:t>er også samlet i et PDF- og i et Word-dokument </a:t>
            </a:r>
          </a:p>
          <a:p>
            <a:pPr algn="ctr"/>
            <a:r>
              <a:rPr lang="nb-NO" sz="2000" b="1" dirty="0">
                <a:latin typeface="+mj-lt"/>
              </a:rPr>
              <a:t>som ligger på Samlivsbanken.no</a:t>
            </a:r>
          </a:p>
        </p:txBody>
      </p:sp>
    </p:spTree>
    <p:extLst>
      <p:ext uri="{BB962C8B-B14F-4D97-AF65-F5344CB8AC3E}">
        <p14:creationId xmlns:p14="http://schemas.microsoft.com/office/powerpoint/2010/main" val="2448974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7167">
            <a:off x="6152831" y="1720257"/>
            <a:ext cx="3828550" cy="2694616"/>
          </a:xfrm>
          <a:prstGeom prst="rect">
            <a:avLst/>
          </a:prstGeom>
          <a:ln>
            <a:solidFill>
              <a:schemeClr val="tx1"/>
            </a:solidFill>
          </a:ln>
        </p:spPr>
      </p:pic>
      <p:sp>
        <p:nvSpPr>
          <p:cNvPr id="3" name="TekstSylinder 2"/>
          <p:cNvSpPr txBox="1"/>
          <p:nvPr/>
        </p:nvSpPr>
        <p:spPr>
          <a:xfrm>
            <a:off x="323528" y="356463"/>
            <a:ext cx="8568952" cy="1200329"/>
          </a:xfrm>
          <a:prstGeom prst="rect">
            <a:avLst/>
          </a:prstGeom>
          <a:noFill/>
        </p:spPr>
        <p:txBody>
          <a:bodyPr wrap="square" rtlCol="0">
            <a:spAutoFit/>
          </a:bodyPr>
          <a:lstStyle/>
          <a:p>
            <a:pPr algn="ctr"/>
            <a:r>
              <a:rPr lang="nb-NO" sz="3600" dirty="0">
                <a:solidFill>
                  <a:srgbClr val="7030A0"/>
                </a:solidFill>
                <a:latin typeface="Arial Black" panose="020B0A04020102020204" pitchFamily="34" charset="0"/>
              </a:rPr>
              <a:t>Relasjonen mellom mor, </a:t>
            </a:r>
            <a:br>
              <a:rPr lang="nb-NO" sz="3600" dirty="0">
                <a:solidFill>
                  <a:srgbClr val="7030A0"/>
                </a:solidFill>
                <a:latin typeface="Arial Black" panose="020B0A04020102020204" pitchFamily="34" charset="0"/>
              </a:rPr>
            </a:br>
            <a:r>
              <a:rPr lang="nb-NO" sz="3600" dirty="0">
                <a:solidFill>
                  <a:srgbClr val="7030A0"/>
                </a:solidFill>
                <a:latin typeface="Arial Black" panose="020B0A04020102020204" pitchFamily="34" charset="0"/>
              </a:rPr>
              <a:t>far og barn står i en særstilling</a:t>
            </a:r>
          </a:p>
        </p:txBody>
      </p:sp>
      <p:sp>
        <p:nvSpPr>
          <p:cNvPr id="4" name="TekstSylinder 3"/>
          <p:cNvSpPr txBox="1"/>
          <p:nvPr/>
        </p:nvSpPr>
        <p:spPr>
          <a:xfrm>
            <a:off x="539552" y="1876757"/>
            <a:ext cx="8280920" cy="4524315"/>
          </a:xfrm>
          <a:prstGeom prst="rect">
            <a:avLst/>
          </a:prstGeom>
          <a:noFill/>
        </p:spPr>
        <p:txBody>
          <a:bodyPr wrap="square" rtlCol="0">
            <a:spAutoFit/>
          </a:bodyPr>
          <a:lstStyle/>
          <a:p>
            <a:r>
              <a:rPr lang="nb-NO" sz="2400" b="1" dirty="0">
                <a:latin typeface="Arial" panose="020B0604020202020204" pitchFamily="34" charset="0"/>
                <a:cs typeface="Arial" panose="020B0604020202020204" pitchFamily="34" charset="0"/>
                <a:sym typeface="Wingdings"/>
              </a:rPr>
              <a:t>GRUNNCELLEN</a:t>
            </a:r>
          </a:p>
          <a:p>
            <a:br>
              <a:rPr lang="nb-NO" sz="1600" b="1" dirty="0">
                <a:latin typeface="Arial" panose="020B0604020202020204" pitchFamily="34" charset="0"/>
                <a:cs typeface="Arial" panose="020B0604020202020204" pitchFamily="34" charset="0"/>
                <a:sym typeface="Wingdings"/>
              </a:rPr>
            </a:br>
            <a:r>
              <a:rPr lang="nb-NO" sz="2400" b="1" dirty="0">
                <a:latin typeface="Arial" panose="020B0604020202020204" pitchFamily="34" charset="0"/>
                <a:cs typeface="Arial" panose="020B0604020202020204" pitchFamily="34" charset="0"/>
                <a:sym typeface="Wingdings"/>
              </a:rPr>
              <a:t>1.</a:t>
            </a:r>
            <a:r>
              <a:rPr lang="nb-NO" sz="2400" dirty="0">
                <a:latin typeface="Arial" panose="020B0604020202020204" pitchFamily="34" charset="0"/>
                <a:cs typeface="Arial" panose="020B0604020202020204" pitchFamily="34" charset="0"/>
                <a:sym typeface="Wingdings"/>
              </a:rPr>
              <a:t> </a:t>
            </a:r>
            <a:r>
              <a:rPr lang="nb-NO" sz="2400" dirty="0">
                <a:latin typeface="Arial" panose="020B0604020202020204" pitchFamily="34" charset="0"/>
                <a:cs typeface="Arial" panose="020B0604020202020204" pitchFamily="34" charset="0"/>
              </a:rPr>
              <a:t>Triangelet mor, far og barn: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Grunncellen i alle samfunn. </a:t>
            </a:r>
          </a:p>
          <a:p>
            <a:br>
              <a:rPr lang="nb-NO" sz="1600" dirty="0">
                <a:latin typeface="Arial" panose="020B0604020202020204" pitchFamily="34" charset="0"/>
                <a:cs typeface="Arial" panose="020B0604020202020204" pitchFamily="34" charset="0"/>
                <a:sym typeface="Wingdings"/>
              </a:rPr>
            </a:br>
            <a:r>
              <a:rPr lang="nb-NO" sz="2400" b="1" dirty="0">
                <a:latin typeface="Arial" panose="020B0604020202020204" pitchFamily="34" charset="0"/>
                <a:cs typeface="Arial" panose="020B0604020202020204" pitchFamily="34" charset="0"/>
                <a:sym typeface="Wingdings"/>
              </a:rPr>
              <a:t>2. </a:t>
            </a:r>
            <a:r>
              <a:rPr lang="nb-NO" sz="2400" dirty="0">
                <a:latin typeface="Arial" panose="020B0604020202020204" pitchFamily="34" charset="0"/>
                <a:cs typeface="Arial" panose="020B0604020202020204" pitchFamily="34" charset="0"/>
                <a:sym typeface="Wingdings"/>
              </a:rPr>
              <a:t>Å avvikle mor-far-barn-relasjonens </a:t>
            </a:r>
            <a:br>
              <a:rPr lang="nb-NO" sz="2400" dirty="0">
                <a:latin typeface="Arial" panose="020B0604020202020204" pitchFamily="34" charset="0"/>
                <a:cs typeface="Arial" panose="020B0604020202020204" pitchFamily="34" charset="0"/>
                <a:sym typeface="Wingdings"/>
              </a:rPr>
            </a:br>
            <a:r>
              <a:rPr lang="nb-NO" sz="2400" dirty="0">
                <a:latin typeface="Arial" panose="020B0604020202020204" pitchFamily="34" charset="0"/>
                <a:cs typeface="Arial" panose="020B0604020202020204" pitchFamily="34" charset="0"/>
                <a:sym typeface="Wingdings"/>
              </a:rPr>
              <a:t>unike betydning er e</a:t>
            </a:r>
            <a:r>
              <a:rPr lang="nb-NO" sz="2400" dirty="0">
                <a:latin typeface="Arial" panose="020B0604020202020204" pitchFamily="34" charset="0"/>
                <a:cs typeface="Arial" panose="020B0604020202020204" pitchFamily="34" charset="0"/>
              </a:rPr>
              <a:t>t samfunns-</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eksperiment av store dimensjoner,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med uante konsekvenser og med barn i hovedrollen.</a:t>
            </a:r>
          </a:p>
          <a:p>
            <a:br>
              <a:rPr lang="nb-NO" sz="1600" dirty="0">
                <a:latin typeface="Arial" panose="020B0604020202020204" pitchFamily="34" charset="0"/>
                <a:cs typeface="Arial" panose="020B0604020202020204" pitchFamily="34" charset="0"/>
                <a:sym typeface="Wingdings"/>
              </a:rPr>
            </a:br>
            <a:r>
              <a:rPr lang="nb-NO" sz="2400" b="1" dirty="0">
                <a:latin typeface="Arial" panose="020B0604020202020204" pitchFamily="34" charset="0"/>
                <a:cs typeface="Arial" panose="020B0604020202020204" pitchFamily="34" charset="0"/>
                <a:sym typeface="Wingdings"/>
              </a:rPr>
              <a:t>3.</a:t>
            </a:r>
            <a:r>
              <a:rPr lang="nb-NO" sz="2400" dirty="0">
                <a:latin typeface="Arial" panose="020B0604020202020204" pitchFamily="34" charset="0"/>
                <a:cs typeface="Arial" panose="020B0604020202020204" pitchFamily="34" charset="0"/>
                <a:sym typeface="Wingdings"/>
              </a:rPr>
              <a:t> Kollisjon med biologiske realiteter, barns rettigheter, årtuseners erfaring og Bibelen angående betydningen av slektskap, tilhørighet og identitet. </a:t>
            </a:r>
            <a:endParaRPr lang="nb-NO" sz="2400" b="1" dirty="0">
              <a:latin typeface="Arial" panose="020B0604020202020204" pitchFamily="34" charset="0"/>
              <a:cs typeface="Arial" panose="020B0604020202020204" pitchFamily="34" charset="0"/>
            </a:endParaRPr>
          </a:p>
        </p:txBody>
      </p:sp>
      <p:sp>
        <p:nvSpPr>
          <p:cNvPr id="5" name="Ellipse 4"/>
          <p:cNvSpPr/>
          <p:nvPr/>
        </p:nvSpPr>
        <p:spPr>
          <a:xfrm>
            <a:off x="6285626" y="1990305"/>
            <a:ext cx="1382718" cy="1157352"/>
          </a:xfrm>
          <a:prstGeom prst="ellipse">
            <a:avLst/>
          </a:prstGeom>
          <a:noFill/>
          <a:ln w="127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29125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539552" y="355303"/>
            <a:ext cx="8064896" cy="769441"/>
          </a:xfrm>
          <a:prstGeom prst="rect">
            <a:avLst/>
          </a:prstGeom>
          <a:noFill/>
        </p:spPr>
        <p:txBody>
          <a:bodyPr wrap="square" rtlCol="0">
            <a:spAutoFit/>
          </a:bodyPr>
          <a:lstStyle/>
          <a:p>
            <a:pPr algn="ctr"/>
            <a:r>
              <a:rPr lang="nb-NO" sz="4400" dirty="0">
                <a:solidFill>
                  <a:srgbClr val="7030A0"/>
                </a:solidFill>
                <a:latin typeface="Arial Black" panose="020B0A04020102020204" pitchFamily="34" charset="0"/>
              </a:rPr>
              <a:t>Mors og fars betydning</a:t>
            </a:r>
          </a:p>
        </p:txBody>
      </p:sp>
      <p:sp>
        <p:nvSpPr>
          <p:cNvPr id="5" name="TekstSylinder 4"/>
          <p:cNvSpPr txBox="1"/>
          <p:nvPr/>
        </p:nvSpPr>
        <p:spPr>
          <a:xfrm>
            <a:off x="517176" y="1340768"/>
            <a:ext cx="8015264" cy="5539978"/>
          </a:xfrm>
          <a:prstGeom prst="rect">
            <a:avLst/>
          </a:prstGeom>
          <a:noFill/>
        </p:spPr>
        <p:txBody>
          <a:bodyPr wrap="square" rtlCol="0">
            <a:spAutoFit/>
          </a:bodyPr>
          <a:lstStyle/>
          <a:p>
            <a:r>
              <a:rPr lang="nb-NO" sz="2800" b="1" dirty="0">
                <a:latin typeface="Arial" panose="020B0604020202020204" pitchFamily="34" charset="0"/>
                <a:cs typeface="Arial" panose="020B0604020202020204" pitchFamily="34" charset="0"/>
                <a:sym typeface="Wingdings"/>
              </a:rPr>
              <a:t>Det naturlige utgangspunkt</a:t>
            </a:r>
            <a:br>
              <a:rPr lang="nb-NO" sz="2000" dirty="0">
                <a:latin typeface="Arial" panose="020B0604020202020204" pitchFamily="34" charset="0"/>
                <a:cs typeface="Arial" panose="020B0604020202020204" pitchFamily="34" charset="0"/>
                <a:sym typeface="Wingdings"/>
              </a:rPr>
            </a:br>
            <a:br>
              <a:rPr lang="nb-NO" sz="1400" dirty="0">
                <a:latin typeface="Arial" panose="020B0604020202020204" pitchFamily="34" charset="0"/>
                <a:cs typeface="Arial" panose="020B0604020202020204" pitchFamily="34" charset="0"/>
                <a:sym typeface="Wingdings"/>
              </a:rPr>
            </a:br>
            <a:r>
              <a:rPr lang="nb-NO" sz="2400" b="1" dirty="0">
                <a:latin typeface="Arial" panose="020B0604020202020204" pitchFamily="34" charset="0"/>
                <a:cs typeface="Arial" panose="020B0604020202020204" pitchFamily="34" charset="0"/>
                <a:sym typeface="Wingdings"/>
              </a:rPr>
              <a:t>1.</a:t>
            </a:r>
            <a:r>
              <a:rPr lang="nb-NO" sz="2400" dirty="0">
                <a:latin typeface="Arial" panose="020B0604020202020204" pitchFamily="34" charset="0"/>
                <a:cs typeface="Arial" panose="020B0604020202020204" pitchFamily="34" charset="0"/>
                <a:sym typeface="Wingdings"/>
              </a:rPr>
              <a:t> </a:t>
            </a:r>
            <a:r>
              <a:rPr lang="nb-NO" sz="2400" dirty="0">
                <a:latin typeface="Arial" panose="020B0604020202020204" pitchFamily="34" charset="0"/>
                <a:cs typeface="Arial" panose="020B0604020202020204" pitchFamily="34" charset="0"/>
              </a:rPr>
              <a:t>100 års familieforskning, utviklings-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og barnepsykologi, og årtuseners erfaring.</a:t>
            </a:r>
          </a:p>
          <a:p>
            <a:endParaRPr lang="nb-NO" sz="16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sym typeface="Wingdings"/>
              </a:rPr>
              <a:t>2.</a:t>
            </a:r>
            <a:r>
              <a:rPr lang="nb-NO" sz="2400" dirty="0">
                <a:latin typeface="Arial" panose="020B0604020202020204" pitchFamily="34" charset="0"/>
                <a:cs typeface="Arial" panose="020B0604020202020204" pitchFamily="34" charset="0"/>
                <a:sym typeface="Wingdings"/>
              </a:rPr>
              <a:t> </a:t>
            </a:r>
            <a:r>
              <a:rPr lang="nb-NO" sz="2400" b="1" dirty="0">
                <a:latin typeface="Arial" panose="020B0604020202020204" pitchFamily="34" charset="0"/>
                <a:cs typeface="Arial" panose="020B0604020202020204" pitchFamily="34" charset="0"/>
                <a:sym typeface="Wingdings"/>
              </a:rPr>
              <a:t>Mor og far: </a:t>
            </a:r>
            <a:r>
              <a:rPr lang="nb-NO" sz="2400" dirty="0">
                <a:latin typeface="Arial" panose="020B0604020202020204" pitchFamily="34" charset="0"/>
                <a:cs typeface="Arial" panose="020B0604020202020204" pitchFamily="34" charset="0"/>
                <a:sym typeface="Wingdings"/>
              </a:rPr>
              <a:t>I</a:t>
            </a:r>
            <a:r>
              <a:rPr lang="nb-NO" sz="2400" dirty="0">
                <a:latin typeface="Arial" panose="020B0604020202020204" pitchFamily="34" charset="0"/>
                <a:cs typeface="Arial" panose="020B0604020202020204" pitchFamily="34" charset="0"/>
              </a:rPr>
              <a:t>dentifikasjonspersoner,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forbilder og rollemodeller i barnets liv. </a:t>
            </a:r>
          </a:p>
          <a:p>
            <a:endParaRPr lang="nb-NO" sz="16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sym typeface="Wingdings"/>
              </a:rPr>
              <a:t>3.</a:t>
            </a:r>
            <a:r>
              <a:rPr lang="nb-NO" sz="2400" dirty="0">
                <a:latin typeface="Arial" panose="020B0604020202020204" pitchFamily="34" charset="0"/>
                <a:cs typeface="Arial" panose="020B0604020202020204" pitchFamily="34" charset="0"/>
                <a:sym typeface="Wingdings"/>
              </a:rPr>
              <a:t> Mor-far-barn-relasjonen: </a:t>
            </a:r>
            <a:r>
              <a:rPr lang="nb-NO" sz="2400" b="1" dirty="0">
                <a:latin typeface="Arial" panose="020B0604020202020204" pitchFamily="34" charset="0"/>
                <a:cs typeface="Arial" panose="020B0604020202020204" pitchFamily="34" charset="0"/>
              </a:rPr>
              <a:t>Guds gode skaperordning </a:t>
            </a:r>
            <a:r>
              <a:rPr lang="nb-NO" sz="2400" dirty="0">
                <a:latin typeface="Arial" panose="020B0604020202020204" pitchFamily="34" charset="0"/>
                <a:cs typeface="Arial" panose="020B0604020202020204" pitchFamily="34" charset="0"/>
              </a:rPr>
              <a:t>for barns unnfangelse, fødsel, oppvekst, modning og tilhørighet.</a:t>
            </a:r>
          </a:p>
          <a:p>
            <a:endParaRPr lang="nb-NO" sz="16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sym typeface="Wingdings"/>
              </a:rPr>
              <a:t>4.</a:t>
            </a:r>
            <a:r>
              <a:rPr lang="nb-NO" sz="2400" dirty="0">
                <a:latin typeface="Arial" panose="020B0604020202020204" pitchFamily="34" charset="0"/>
                <a:cs typeface="Arial" panose="020B0604020202020204" pitchFamily="34" charset="0"/>
                <a:sym typeface="Wingdings"/>
              </a:rPr>
              <a:t> Mor-far-barn-relasjonen er </a:t>
            </a:r>
            <a:r>
              <a:rPr lang="nb-NO" sz="2400" b="1" dirty="0">
                <a:latin typeface="Arial" panose="020B0604020202020204" pitchFamily="34" charset="0"/>
                <a:cs typeface="Arial" panose="020B0604020202020204" pitchFamily="34" charset="0"/>
                <a:sym typeface="Wingdings"/>
              </a:rPr>
              <a:t>biologisk forankret</a:t>
            </a:r>
            <a:r>
              <a:rPr lang="nb-NO" sz="2400" dirty="0">
                <a:latin typeface="Arial" panose="020B0604020202020204" pitchFamily="34" charset="0"/>
                <a:cs typeface="Arial" panose="020B0604020202020204" pitchFamily="34" charset="0"/>
                <a:sym typeface="Wingdings"/>
              </a:rPr>
              <a:t>. </a:t>
            </a:r>
            <a:br>
              <a:rPr lang="nb-NO" sz="2400" dirty="0">
                <a:latin typeface="Arial" panose="020B0604020202020204" pitchFamily="34" charset="0"/>
                <a:cs typeface="Arial" panose="020B0604020202020204" pitchFamily="34" charset="0"/>
                <a:sym typeface="Wingdings"/>
              </a:rPr>
            </a:br>
            <a:r>
              <a:rPr lang="nb-NO" sz="2400" dirty="0">
                <a:latin typeface="Arial" panose="020B0604020202020204" pitchFamily="34" charset="0"/>
                <a:cs typeface="Arial" panose="020B0604020202020204" pitchFamily="34" charset="0"/>
                <a:sym typeface="Wingdings"/>
              </a:rPr>
              <a:t>Den naturlige grunncellen i alle sivilisasjoner, samfunn og religioner gjennom alle tider.</a:t>
            </a:r>
            <a:br>
              <a:rPr lang="nb-NO" sz="1600" dirty="0">
                <a:latin typeface="Arial" panose="020B0604020202020204" pitchFamily="34" charset="0"/>
                <a:cs typeface="Arial" panose="020B0604020202020204" pitchFamily="34" charset="0"/>
              </a:rPr>
            </a:br>
            <a:endParaRPr lang="nb-NO" sz="2400" dirty="0">
              <a:latin typeface="Arial" panose="020B0604020202020204" pitchFamily="34" charset="0"/>
              <a:cs typeface="Arial" panose="020B0604020202020204" pitchFamily="34" charset="0"/>
            </a:endParaRPr>
          </a:p>
        </p:txBody>
      </p:sp>
      <p:pic>
        <p:nvPicPr>
          <p:cNvPr id="6" name="Bilde 5"/>
          <p:cNvPicPr>
            <a:picLocks noChangeAspect="1"/>
          </p:cNvPicPr>
          <p:nvPr/>
        </p:nvPicPr>
        <p:blipFill rotWithShape="1">
          <a:blip r:embed="rId3" cstate="print">
            <a:extLst>
              <a:ext uri="{28A0092B-C50C-407E-A947-70E740481C1C}">
                <a14:useLocalDpi xmlns:a14="http://schemas.microsoft.com/office/drawing/2010/main" val="0"/>
              </a:ext>
            </a:extLst>
          </a:blip>
          <a:srcRect l="2565" t="-470" r="7691" b="485"/>
          <a:stretch/>
        </p:blipFill>
        <p:spPr>
          <a:xfrm>
            <a:off x="6429456" y="1556792"/>
            <a:ext cx="2887522" cy="2145017"/>
          </a:xfrm>
          <a:prstGeom prst="rect">
            <a:avLst/>
          </a:prstGeom>
        </p:spPr>
      </p:pic>
    </p:spTree>
    <p:extLst>
      <p:ext uri="{BB962C8B-B14F-4D97-AF65-F5344CB8AC3E}">
        <p14:creationId xmlns:p14="http://schemas.microsoft.com/office/powerpoint/2010/main" val="127422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467544" y="1196752"/>
            <a:ext cx="8568952" cy="5755422"/>
          </a:xfrm>
          <a:prstGeom prst="rect">
            <a:avLst/>
          </a:prstGeom>
          <a:noFill/>
        </p:spPr>
        <p:txBody>
          <a:bodyPr wrap="square" rtlCol="0">
            <a:spAutoFit/>
          </a:bodyPr>
          <a:lstStyle/>
          <a:p>
            <a:r>
              <a:rPr lang="nb-NO" sz="2200" b="1" dirty="0">
                <a:latin typeface="Arial" panose="020B0604020202020204" pitchFamily="34" charset="0"/>
                <a:cs typeface="Arial" panose="020B0604020202020204" pitchFamily="34" charset="0"/>
                <a:sym typeface="Wingdings"/>
              </a:rPr>
              <a:t></a:t>
            </a:r>
            <a:r>
              <a:rPr lang="nb-NO" sz="2200" b="1" dirty="0">
                <a:latin typeface="Arial" panose="020B0604020202020204" pitchFamily="34" charset="0"/>
                <a:cs typeface="Arial" panose="020B0604020202020204" pitchFamily="34" charset="0"/>
              </a:rPr>
              <a:t> Dramatisk endring:</a:t>
            </a:r>
            <a:r>
              <a:rPr lang="nb-NO" sz="2200" dirty="0">
                <a:latin typeface="Arial" panose="020B0604020202020204" pitchFamily="34" charset="0"/>
                <a:cs typeface="Arial" panose="020B0604020202020204" pitchFamily="34" charset="0"/>
              </a:rPr>
              <a:t> Å oppløse den unike betydningen av mor-far-barn-relasjonen er den mest dramatiske endringen man kan gjøre i spørsmålet om familie og barn. Når mor og far mister sin unike betydning i statens lovgivning (og </a:t>
            </a:r>
            <a:r>
              <a:rPr lang="nb-NO" sz="2200" dirty="0" err="1">
                <a:latin typeface="Arial" panose="020B0604020202020204" pitchFamily="34" charset="0"/>
                <a:cs typeface="Arial" panose="020B0604020202020204" pitchFamily="34" charset="0"/>
              </a:rPr>
              <a:t>evt</a:t>
            </a:r>
            <a:r>
              <a:rPr lang="nb-NO" sz="2200" dirty="0">
                <a:latin typeface="Arial" panose="020B0604020202020204" pitchFamily="34" charset="0"/>
                <a:cs typeface="Arial" panose="020B0604020202020204" pitchFamily="34" charset="0"/>
              </a:rPr>
              <a:t> i kristen teologi), åpnes det en demning som fører til alvorlige konsekvenser, bl.a. disse:</a:t>
            </a:r>
            <a:br>
              <a:rPr lang="nb-NO" sz="2200" dirty="0">
                <a:latin typeface="Arial" panose="020B0604020202020204" pitchFamily="34" charset="0"/>
                <a:cs typeface="Arial" panose="020B0604020202020204" pitchFamily="34" charset="0"/>
              </a:rPr>
            </a:br>
            <a:endParaRPr lang="nb-NO" sz="1400" dirty="0">
              <a:latin typeface="Arial" panose="020B0604020202020204" pitchFamily="34" charset="0"/>
              <a:cs typeface="Arial" panose="020B0604020202020204" pitchFamily="34" charset="0"/>
            </a:endParaRPr>
          </a:p>
          <a:p>
            <a:r>
              <a:rPr lang="nb-NO" sz="2200" b="1" dirty="0">
                <a:latin typeface="Arial" panose="020B0604020202020204" pitchFamily="34" charset="0"/>
                <a:cs typeface="Arial" panose="020B0604020202020204" pitchFamily="34" charset="0"/>
              </a:rPr>
              <a:t>1) Ingen objektive kriterier for hva en familie er.</a:t>
            </a:r>
            <a:r>
              <a:rPr lang="nb-NO" sz="2200" dirty="0">
                <a:latin typeface="Arial" panose="020B0604020202020204" pitchFamily="34" charset="0"/>
                <a:cs typeface="Arial" panose="020B0604020202020204" pitchFamily="34" charset="0"/>
              </a:rPr>
              <a:t> Biologiske realiteter og Skaperens ordninger for familie og barn blir overstyrt og trumfet av følelser, personlige preferanser, tidsånden, trender og det politiske flertall. Idealer og normer går i oppløsning, forskjellen på norm og unntak blir opphevet.</a:t>
            </a:r>
            <a:br>
              <a:rPr lang="nb-NO" sz="2200" dirty="0">
                <a:latin typeface="Arial" panose="020B0604020202020204" pitchFamily="34" charset="0"/>
                <a:cs typeface="Arial" panose="020B0604020202020204" pitchFamily="34" charset="0"/>
              </a:rPr>
            </a:br>
            <a:endParaRPr lang="nb-NO" sz="1400" dirty="0">
              <a:latin typeface="Arial" panose="020B0604020202020204" pitchFamily="34" charset="0"/>
              <a:cs typeface="Arial" panose="020B0604020202020204" pitchFamily="34" charset="0"/>
            </a:endParaRPr>
          </a:p>
          <a:p>
            <a:r>
              <a:rPr lang="nb-NO" sz="2200" b="1" dirty="0">
                <a:latin typeface="Arial" panose="020B0604020202020204" pitchFamily="34" charset="0"/>
                <a:cs typeface="Arial" panose="020B0604020202020204" pitchFamily="34" charset="0"/>
                <a:sym typeface="Wingdings"/>
              </a:rPr>
              <a:t>2) </a:t>
            </a:r>
            <a:r>
              <a:rPr lang="nb-NO" sz="2200" b="1" dirty="0">
                <a:latin typeface="Arial" panose="020B0604020202020204" pitchFamily="34" charset="0"/>
                <a:cs typeface="Arial" panose="020B0604020202020204" pitchFamily="34" charset="0"/>
              </a:rPr>
              <a:t>Barnemarkedet blir legitimert. </a:t>
            </a:r>
            <a:r>
              <a:rPr lang="nb-NO" sz="2200" dirty="0">
                <a:latin typeface="Arial" panose="020B0604020202020204" pitchFamily="34" charset="0"/>
                <a:cs typeface="Arial" panose="020B0604020202020204" pitchFamily="34" charset="0"/>
              </a:rPr>
              <a:t>En milliardindustri hvor man handler med sæd og egg, donorer og livmødre. Dette fertilitets-markedet er en naturlig og nødvendig konsekvens av å oppløse mor-far-barn-relasjonens betydning, og av å gjøre barn til en rettighet.</a:t>
            </a:r>
            <a:endParaRPr lang="nb-NO" sz="800" dirty="0">
              <a:latin typeface="Arial" panose="020B0604020202020204" pitchFamily="34" charset="0"/>
              <a:cs typeface="Arial" panose="020B0604020202020204" pitchFamily="34" charset="0"/>
            </a:endParaRPr>
          </a:p>
          <a:p>
            <a:endParaRPr lang="nb-NO" sz="1000" dirty="0">
              <a:latin typeface="Arial" panose="020B0604020202020204" pitchFamily="34" charset="0"/>
              <a:cs typeface="Arial" panose="020B0604020202020204" pitchFamily="34" charset="0"/>
              <a:sym typeface="Wingdings"/>
            </a:endParaRPr>
          </a:p>
        </p:txBody>
      </p:sp>
      <p:sp>
        <p:nvSpPr>
          <p:cNvPr id="4" name="TekstSylinder 3"/>
          <p:cNvSpPr txBox="1"/>
          <p:nvPr/>
        </p:nvSpPr>
        <p:spPr>
          <a:xfrm>
            <a:off x="2411760" y="260648"/>
            <a:ext cx="6336704" cy="769441"/>
          </a:xfrm>
          <a:prstGeom prst="rect">
            <a:avLst/>
          </a:prstGeom>
          <a:noFill/>
        </p:spPr>
        <p:txBody>
          <a:bodyPr wrap="square" rtlCol="0">
            <a:spAutoFit/>
          </a:bodyPr>
          <a:lstStyle/>
          <a:p>
            <a:r>
              <a:rPr lang="nb-NO" sz="4400" dirty="0">
                <a:solidFill>
                  <a:srgbClr val="7030A0"/>
                </a:solidFill>
                <a:latin typeface="Arial Black" panose="020B0A04020102020204" pitchFamily="34" charset="0"/>
              </a:rPr>
              <a:t>Hva står på spill?</a:t>
            </a:r>
          </a:p>
        </p:txBody>
      </p:sp>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663" y="260648"/>
            <a:ext cx="1275065" cy="849379"/>
          </a:xfrm>
          <a:prstGeom prst="rect">
            <a:avLst/>
          </a:prstGeom>
        </p:spPr>
      </p:pic>
    </p:spTree>
    <p:extLst>
      <p:ext uri="{BB962C8B-B14F-4D97-AF65-F5344CB8AC3E}">
        <p14:creationId xmlns:p14="http://schemas.microsoft.com/office/powerpoint/2010/main" val="382948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395536" y="188640"/>
            <a:ext cx="8424936" cy="1446550"/>
          </a:xfrm>
          <a:prstGeom prst="rect">
            <a:avLst/>
          </a:prstGeom>
          <a:noFill/>
        </p:spPr>
        <p:txBody>
          <a:bodyPr wrap="square" rtlCol="0">
            <a:spAutoFit/>
          </a:bodyPr>
          <a:lstStyle/>
          <a:p>
            <a:pPr algn="ctr"/>
            <a:r>
              <a:rPr lang="nb-NO" sz="2400" dirty="0">
                <a:solidFill>
                  <a:srgbClr val="7030A0"/>
                </a:solidFill>
                <a:latin typeface="Arial Black" panose="020B0A04020102020204" pitchFamily="34" charset="0"/>
              </a:rPr>
              <a:t>Et helt nytt syn på barn og foreldreskap:</a:t>
            </a:r>
            <a:endParaRPr lang="nb-NO" sz="3600" dirty="0">
              <a:solidFill>
                <a:srgbClr val="7030A0"/>
              </a:solidFill>
              <a:latin typeface="Arial Black" panose="020B0A04020102020204" pitchFamily="34" charset="0"/>
            </a:endParaRPr>
          </a:p>
          <a:p>
            <a:pPr algn="ctr"/>
            <a:r>
              <a:rPr lang="nb-NO" sz="3200" dirty="0">
                <a:solidFill>
                  <a:srgbClr val="7030A0"/>
                </a:solidFill>
                <a:latin typeface="Arial Black" panose="020B0A04020102020204" pitchFamily="34" charset="0"/>
              </a:rPr>
              <a:t>«Finn frem kredittkortet og bestill drømmebabyen»</a:t>
            </a:r>
            <a:endParaRPr lang="nb-NO" sz="2800" dirty="0">
              <a:solidFill>
                <a:srgbClr val="7030A0"/>
              </a:solidFill>
              <a:latin typeface="Arial Black" panose="020B0A0402010202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61" y="1726392"/>
            <a:ext cx="9865097" cy="508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6071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467544" y="411043"/>
            <a:ext cx="8280920" cy="6478697"/>
          </a:xfrm>
          <a:prstGeom prst="rect">
            <a:avLst/>
          </a:prstGeom>
          <a:noFill/>
        </p:spPr>
        <p:txBody>
          <a:bodyPr wrap="square" rtlCol="0">
            <a:spAutoFit/>
          </a:bodyPr>
          <a:lstStyle/>
          <a:p>
            <a:pPr algn="ctr"/>
            <a:r>
              <a:rPr lang="nb-NO" sz="3200" b="1" i="1" dirty="0">
                <a:solidFill>
                  <a:srgbClr val="7030A0"/>
                </a:solidFill>
                <a:latin typeface="Arial Black" panose="020B0A04020102020204" pitchFamily="34" charset="0"/>
              </a:rPr>
              <a:t>«Lite stas å være ufrivillig farløs»</a:t>
            </a:r>
            <a:endParaRPr lang="nb-NO" sz="3200" i="1" dirty="0">
              <a:solidFill>
                <a:srgbClr val="7030A0"/>
              </a:solidFill>
              <a:latin typeface="Arial Black" panose="020B0A04020102020204" pitchFamily="34" charset="0"/>
            </a:endParaRPr>
          </a:p>
          <a:p>
            <a:pPr algn="ctr"/>
            <a:r>
              <a:rPr lang="nb-NO" sz="2400" dirty="0">
                <a:latin typeface="+mj-lt"/>
              </a:rPr>
              <a:t>Leserinnlegg i Aftenposten</a:t>
            </a:r>
            <a:br>
              <a:rPr lang="nb-NO" sz="2400" dirty="0">
                <a:latin typeface="+mj-lt"/>
              </a:rPr>
            </a:br>
            <a:endParaRPr lang="nb-NO" sz="1600" i="1" dirty="0">
              <a:solidFill>
                <a:srgbClr val="C00000"/>
              </a:solidFill>
              <a:latin typeface="Arial Black" panose="020B0A04020102020204" pitchFamily="34" charset="0"/>
            </a:endParaRPr>
          </a:p>
          <a:p>
            <a:pPr algn="ctr"/>
            <a:r>
              <a:rPr lang="nb-NO" sz="2400" i="1" dirty="0"/>
              <a:t>«</a:t>
            </a:r>
            <a:r>
              <a:rPr lang="nb-NO" sz="2400" i="1" dirty="0">
                <a:latin typeface="Arial" panose="020B0604020202020204" pitchFamily="34" charset="0"/>
                <a:cs typeface="Arial" panose="020B0604020202020204" pitchFamily="34" charset="0"/>
              </a:rPr>
              <a:t>Jeg har vokst opp med en sædcelle til far og kan fortelle lesber og eventyrlystne at det ikke har vært noe stas. Man er og blir historieløs, og svar skyldig når tema far kommer på bane, og det er ofte! Det er lettere å referere til adopsjon eller død. Men en far uten navn! Jeg skal love at det svir! Det kommer aldri til å bli kult. Det blir heller aldri ‘vanlig’.</a:t>
            </a:r>
          </a:p>
          <a:p>
            <a:pPr algn="ctr"/>
            <a:br>
              <a:rPr lang="nb-NO" sz="2400" i="1" dirty="0">
                <a:latin typeface="Arial" panose="020B0604020202020204" pitchFamily="34" charset="0"/>
                <a:cs typeface="Arial" panose="020B0604020202020204" pitchFamily="34" charset="0"/>
              </a:rPr>
            </a:br>
            <a:r>
              <a:rPr lang="nb-NO" sz="2400" i="1" dirty="0">
                <a:latin typeface="Arial" panose="020B0604020202020204" pitchFamily="34" charset="0"/>
                <a:cs typeface="Arial" panose="020B0604020202020204" pitchFamily="34" charset="0"/>
              </a:rPr>
              <a:t>Selv et ønsket og elsket barn har behov for foreldre av begge kjønn. Livet selv har overbevist meg om at å leve med mor og far, gjør en moden for valg man må ta som ung voksen, i kjærlighet til en av motsatt kjønn. Jeg anser anonym sæddonasjon som et psykologisk eksperiment som jeg aldri ville utsette noen for.»</a:t>
            </a:r>
            <a:br>
              <a:rPr lang="nb-NO" sz="2400" i="1" dirty="0">
                <a:latin typeface="Arial" panose="020B0604020202020204" pitchFamily="34" charset="0"/>
                <a:cs typeface="Arial" panose="020B0604020202020204" pitchFamily="34" charset="0"/>
              </a:rPr>
            </a:br>
            <a:endParaRPr lang="nb-NO" sz="1100" i="1" dirty="0">
              <a:latin typeface="Arial" panose="020B0604020202020204" pitchFamily="34" charset="0"/>
              <a:cs typeface="Arial" panose="020B0604020202020204" pitchFamily="34" charset="0"/>
            </a:endParaRPr>
          </a:p>
          <a:p>
            <a:r>
              <a:rPr lang="nb-NO" sz="2000" dirty="0">
                <a:latin typeface="Arial" panose="020B0604020202020204" pitchFamily="34" charset="0"/>
                <a:cs typeface="Arial" panose="020B0604020202020204" pitchFamily="34" charset="0"/>
              </a:rPr>
              <a:t>					</a:t>
            </a:r>
            <a:endParaRPr lang="nb-NO" sz="2400" dirty="0">
              <a:latin typeface="+mj-lt"/>
            </a:endParaRPr>
          </a:p>
        </p:txBody>
      </p:sp>
    </p:spTree>
    <p:extLst>
      <p:ext uri="{BB962C8B-B14F-4D97-AF65-F5344CB8AC3E}">
        <p14:creationId xmlns:p14="http://schemas.microsoft.com/office/powerpoint/2010/main" val="68556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539552" y="404664"/>
            <a:ext cx="8064896" cy="707886"/>
          </a:xfrm>
          <a:prstGeom prst="rect">
            <a:avLst/>
          </a:prstGeom>
          <a:noFill/>
        </p:spPr>
        <p:txBody>
          <a:bodyPr wrap="square" rtlCol="0">
            <a:spAutoFit/>
          </a:bodyPr>
          <a:lstStyle/>
          <a:p>
            <a:pPr algn="ctr"/>
            <a:r>
              <a:rPr lang="nb-NO" sz="4000" dirty="0">
                <a:solidFill>
                  <a:srgbClr val="7030A0"/>
                </a:solidFill>
                <a:latin typeface="Arial Black" panose="020B0A04020102020204" pitchFamily="34" charset="0"/>
              </a:rPr>
              <a:t>Alle barn er elsket av Gud</a:t>
            </a:r>
          </a:p>
        </p:txBody>
      </p:sp>
      <p:sp>
        <p:nvSpPr>
          <p:cNvPr id="5" name="TekstSylinder 4"/>
          <p:cNvSpPr txBox="1"/>
          <p:nvPr/>
        </p:nvSpPr>
        <p:spPr>
          <a:xfrm>
            <a:off x="539552" y="1299239"/>
            <a:ext cx="8352928" cy="5586145"/>
          </a:xfrm>
          <a:prstGeom prst="rect">
            <a:avLst/>
          </a:prstGeom>
          <a:noFill/>
        </p:spPr>
        <p:txBody>
          <a:bodyPr wrap="square" rtlCol="0">
            <a:spAutoFit/>
          </a:bodyPr>
          <a:lstStyle/>
          <a:p>
            <a:r>
              <a:rPr lang="nb-NO" sz="2400" b="1" dirty="0">
                <a:latin typeface="Arial" panose="020B0604020202020204" pitchFamily="34" charset="0"/>
                <a:cs typeface="Arial" panose="020B0604020202020204" pitchFamily="34" charset="0"/>
                <a:sym typeface="Wingdings"/>
              </a:rPr>
              <a:t>1. Dyrebare og elsket. </a:t>
            </a:r>
            <a:r>
              <a:rPr lang="nb-NO" sz="2400" dirty="0">
                <a:latin typeface="Arial" panose="020B0604020202020204" pitchFamily="34" charset="0"/>
                <a:cs typeface="Arial" panose="020B0604020202020204" pitchFamily="34" charset="0"/>
                <a:sym typeface="Wingdings"/>
              </a:rPr>
              <a:t>Uansett hvordan barn er blitt unnfanget, og uavhengig av dets familiesituasjon: Alle barn er </a:t>
            </a:r>
            <a:r>
              <a:rPr lang="nb-NO" sz="2400" dirty="0">
                <a:latin typeface="Arial" panose="020B0604020202020204" pitchFamily="34" charset="0"/>
                <a:cs typeface="Arial" panose="020B0604020202020204" pitchFamily="34" charset="0"/>
              </a:rPr>
              <a:t>dyrebare, verdifulle og elsket av Gud</a:t>
            </a:r>
            <a:r>
              <a:rPr lang="nb-NO" sz="2200" dirty="0">
                <a:latin typeface="Arial" panose="020B0604020202020204" pitchFamily="34" charset="0"/>
                <a:cs typeface="Arial" panose="020B0604020202020204" pitchFamily="34" charset="0"/>
              </a:rPr>
              <a:t>. </a:t>
            </a:r>
            <a:br>
              <a:rPr lang="nb-NO" sz="2200" dirty="0">
                <a:latin typeface="Arial" panose="020B0604020202020204" pitchFamily="34" charset="0"/>
                <a:cs typeface="Arial" panose="020B0604020202020204" pitchFamily="34" charset="0"/>
              </a:rPr>
            </a:br>
            <a:endParaRPr lang="nb-NO" sz="14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sym typeface="Wingdings"/>
              </a:rPr>
              <a:t>2. Jesu eksempel. </a:t>
            </a:r>
            <a:r>
              <a:rPr lang="nb-NO" sz="2400" dirty="0">
                <a:latin typeface="Arial" panose="020B0604020202020204" pitchFamily="34" charset="0"/>
                <a:cs typeface="Arial" panose="020B0604020202020204" pitchFamily="34" charset="0"/>
                <a:sym typeface="Wingdings"/>
              </a:rPr>
              <a:t>Jesus er vårt forbilde, også i måten han verdsatte barn på, og i respekten og kjærligheten han viste dem.</a:t>
            </a:r>
          </a:p>
          <a:p>
            <a:r>
              <a:rPr lang="nb-NO" sz="1000" dirty="0"/>
              <a:t>	</a:t>
            </a:r>
            <a:endParaRPr lang="nb-NO" sz="400" dirty="0"/>
          </a:p>
          <a:p>
            <a:r>
              <a:rPr lang="nb-NO" sz="2400" b="1" dirty="0">
                <a:latin typeface="Arial" panose="020B0604020202020204" pitchFamily="34" charset="0"/>
                <a:cs typeface="Arial" panose="020B0604020202020204" pitchFamily="34" charset="0"/>
                <a:sym typeface="Wingdings"/>
              </a:rPr>
              <a:t>			3. </a:t>
            </a:r>
            <a:r>
              <a:rPr lang="nb-NO" sz="2400" b="1" dirty="0">
                <a:latin typeface="Arial" panose="020B0604020202020204" pitchFamily="34" charset="0"/>
                <a:cs typeface="Arial" panose="020B0604020202020204" pitchFamily="34" charset="0"/>
              </a:rPr>
              <a:t>Inkludere alle barn. </a:t>
            </a:r>
            <a:r>
              <a:rPr lang="nb-NO" sz="2400" dirty="0">
                <a:latin typeface="Arial" panose="020B0604020202020204" pitchFamily="34" charset="0"/>
                <a:cs typeface="Arial" panose="020B0604020202020204" pitchFamily="34" charset="0"/>
              </a:rPr>
              <a:t>Vi ønsker å 			møte </a:t>
            </a:r>
            <a:r>
              <a:rPr lang="nb-NO" sz="2400" b="1" i="1" dirty="0">
                <a:latin typeface="Arial" panose="020B0604020202020204" pitchFamily="34" charset="0"/>
                <a:cs typeface="Arial" panose="020B0604020202020204" pitchFamily="34" charset="0"/>
              </a:rPr>
              <a:t>alle </a:t>
            </a:r>
            <a:r>
              <a:rPr lang="nb-NO" sz="2400" dirty="0">
                <a:latin typeface="Arial" panose="020B0604020202020204" pitchFamily="34" charset="0"/>
                <a:cs typeface="Arial" panose="020B0604020202020204" pitchFamily="34" charset="0"/>
              </a:rPr>
              <a:t>barn med kjærlighet og 			respekt. I våre aktiviteter og fellesskap 			inkluderer vi barn med foreldre av 			samme kjønn, eller fra andre typer 			familier, på lik linje med alle andre barn.</a:t>
            </a:r>
          </a:p>
          <a:p>
            <a:endParaRPr lang="nb-NO" sz="1400" dirty="0">
              <a:latin typeface="Arial" panose="020B0604020202020204" pitchFamily="34" charset="0"/>
              <a:cs typeface="Arial" panose="020B0604020202020204" pitchFamily="34" charset="0"/>
            </a:endParaRPr>
          </a:p>
          <a:p>
            <a:r>
              <a:rPr lang="nb-NO" sz="2200" dirty="0">
                <a:latin typeface="Arial" panose="020B0604020202020204" pitchFamily="34" charset="0"/>
                <a:cs typeface="Arial" panose="020B0604020202020204" pitchFamily="34" charset="0"/>
                <a:sym typeface="Wingdings"/>
              </a:rPr>
              <a:t>			</a:t>
            </a:r>
            <a:endParaRPr lang="nb-NO" sz="2400" dirty="0">
              <a:latin typeface="Arial" panose="020B0604020202020204" pitchFamily="34" charset="0"/>
              <a:cs typeface="Arial" panose="020B0604020202020204" pitchFamily="34" charset="0"/>
            </a:endParaRPr>
          </a:p>
        </p:txBody>
      </p:sp>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61048"/>
            <a:ext cx="3203518" cy="2135912"/>
          </a:xfrm>
          <a:prstGeom prst="rect">
            <a:avLst/>
          </a:prstGeom>
        </p:spPr>
      </p:pic>
    </p:spTree>
    <p:extLst>
      <p:ext uri="{BB962C8B-B14F-4D97-AF65-F5344CB8AC3E}">
        <p14:creationId xmlns:p14="http://schemas.microsoft.com/office/powerpoint/2010/main" val="369460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539552" y="332656"/>
            <a:ext cx="8064896" cy="769441"/>
          </a:xfrm>
          <a:prstGeom prst="rect">
            <a:avLst/>
          </a:prstGeom>
          <a:noFill/>
        </p:spPr>
        <p:txBody>
          <a:bodyPr wrap="square" rtlCol="0">
            <a:spAutoFit/>
          </a:bodyPr>
          <a:lstStyle/>
          <a:p>
            <a:pPr algn="ctr"/>
            <a:r>
              <a:rPr lang="nb-NO" sz="4400" dirty="0">
                <a:solidFill>
                  <a:srgbClr val="7030A0"/>
                </a:solidFill>
                <a:latin typeface="Arial Black" panose="020B0A04020102020204" pitchFamily="34" charset="0"/>
              </a:rPr>
              <a:t>FNs Barnekonvensjon</a:t>
            </a:r>
          </a:p>
        </p:txBody>
      </p:sp>
      <p:sp>
        <p:nvSpPr>
          <p:cNvPr id="5" name="TekstSylinder 4"/>
          <p:cNvSpPr txBox="1"/>
          <p:nvPr/>
        </p:nvSpPr>
        <p:spPr>
          <a:xfrm>
            <a:off x="467544" y="1312887"/>
            <a:ext cx="8280920" cy="5293757"/>
          </a:xfrm>
          <a:prstGeom prst="rect">
            <a:avLst/>
          </a:prstGeom>
          <a:noFill/>
        </p:spPr>
        <p:txBody>
          <a:bodyPr wrap="square" rtlCol="0">
            <a:spAutoFit/>
          </a:bodyPr>
          <a:lstStyle/>
          <a:p>
            <a:r>
              <a:rPr lang="nb-NO" sz="2400" b="1" dirty="0">
                <a:latin typeface="Arial" panose="020B0604020202020204" pitchFamily="34" charset="0"/>
                <a:cs typeface="Arial" panose="020B0604020202020204" pitchFamily="34" charset="0"/>
                <a:sym typeface="Wingdings"/>
              </a:rPr>
              <a:t>1. </a:t>
            </a:r>
            <a:r>
              <a:rPr lang="nb-NO" sz="2400" b="1" dirty="0">
                <a:latin typeface="Arial" panose="020B0604020202020204" pitchFamily="34" charset="0"/>
                <a:cs typeface="Arial" panose="020B0604020202020204" pitchFamily="34" charset="0"/>
              </a:rPr>
              <a:t>FNs Barnekonvensjon: </a:t>
            </a:r>
            <a:br>
              <a:rPr lang="nb-NO" sz="2400" dirty="0">
                <a:latin typeface="Arial" panose="020B0604020202020204" pitchFamily="34" charset="0"/>
                <a:cs typeface="Arial" panose="020B0604020202020204" pitchFamily="34" charset="0"/>
              </a:rPr>
            </a:br>
            <a:r>
              <a:rPr lang="nb-NO" sz="2400" i="1" dirty="0">
                <a:latin typeface="Arial" panose="020B0604020202020204" pitchFamily="34" charset="0"/>
                <a:cs typeface="Arial" panose="020B0604020202020204" pitchFamily="34" charset="0"/>
              </a:rPr>
              <a:t>«Barnet skal, så langt det er mulig, ha </a:t>
            </a:r>
            <a:br>
              <a:rPr lang="nb-NO" sz="2400" i="1" dirty="0">
                <a:latin typeface="Arial" panose="020B0604020202020204" pitchFamily="34" charset="0"/>
                <a:cs typeface="Arial" panose="020B0604020202020204" pitchFamily="34" charset="0"/>
              </a:rPr>
            </a:br>
            <a:r>
              <a:rPr lang="nb-NO" sz="2400" i="1" dirty="0">
                <a:latin typeface="Arial" panose="020B0604020202020204" pitchFamily="34" charset="0"/>
                <a:cs typeface="Arial" panose="020B0604020202020204" pitchFamily="34" charset="0"/>
              </a:rPr>
              <a:t>rett til å kjenne sine foreldre og få omsorg </a:t>
            </a:r>
            <a:br>
              <a:rPr lang="nb-NO" sz="2400" i="1" dirty="0">
                <a:latin typeface="Arial" panose="020B0604020202020204" pitchFamily="34" charset="0"/>
                <a:cs typeface="Arial" panose="020B0604020202020204" pitchFamily="34" charset="0"/>
              </a:rPr>
            </a:br>
            <a:r>
              <a:rPr lang="nb-NO" sz="2400" i="1" dirty="0">
                <a:latin typeface="Arial" panose="020B0604020202020204" pitchFamily="34" charset="0"/>
                <a:cs typeface="Arial" panose="020B0604020202020204" pitchFamily="34" charset="0"/>
              </a:rPr>
              <a:t>fra dem. [...] Begge foreldre har et felles </a:t>
            </a:r>
            <a:br>
              <a:rPr lang="nb-NO" sz="2400" i="1" dirty="0">
                <a:latin typeface="Arial" panose="020B0604020202020204" pitchFamily="34" charset="0"/>
                <a:cs typeface="Arial" panose="020B0604020202020204" pitchFamily="34" charset="0"/>
              </a:rPr>
            </a:br>
            <a:r>
              <a:rPr lang="nb-NO" sz="2400" i="1" dirty="0">
                <a:latin typeface="Arial" panose="020B0604020202020204" pitchFamily="34" charset="0"/>
                <a:cs typeface="Arial" panose="020B0604020202020204" pitchFamily="34" charset="0"/>
              </a:rPr>
              <a:t>ansvar for barnets oppdragelse og </a:t>
            </a:r>
            <a:br>
              <a:rPr lang="nb-NO" sz="2400" i="1" dirty="0">
                <a:latin typeface="Arial" panose="020B0604020202020204" pitchFamily="34" charset="0"/>
                <a:cs typeface="Arial" panose="020B0604020202020204" pitchFamily="34" charset="0"/>
              </a:rPr>
            </a:br>
            <a:r>
              <a:rPr lang="nb-NO" sz="2400" i="1" dirty="0">
                <a:latin typeface="Arial" panose="020B0604020202020204" pitchFamily="34" charset="0"/>
                <a:cs typeface="Arial" panose="020B0604020202020204" pitchFamily="34" charset="0"/>
              </a:rPr>
              <a:t>utvikling» </a:t>
            </a:r>
            <a:r>
              <a:rPr lang="nb-NO" sz="2400" dirty="0">
                <a:latin typeface="Arial" panose="020B0604020202020204" pitchFamily="34" charset="0"/>
                <a:cs typeface="Arial" panose="020B0604020202020204" pitchFamily="34" charset="0"/>
              </a:rPr>
              <a:t>(Artikkel 7.1 og 18.1).</a:t>
            </a:r>
            <a:endParaRPr lang="nb-NO" sz="2400" b="1" dirty="0">
              <a:latin typeface="Arial" panose="020B0604020202020204" pitchFamily="34" charset="0"/>
              <a:cs typeface="Arial" panose="020B0604020202020204" pitchFamily="34" charset="0"/>
              <a:sym typeface="Wingdings"/>
            </a:endParaRPr>
          </a:p>
          <a:p>
            <a:endParaRPr lang="nb-NO" sz="1600" b="1" dirty="0">
              <a:latin typeface="Arial" panose="020B0604020202020204" pitchFamily="34" charset="0"/>
              <a:cs typeface="Arial" panose="020B0604020202020204" pitchFamily="34" charset="0"/>
              <a:sym typeface="Wingdings"/>
            </a:endParaRPr>
          </a:p>
          <a:p>
            <a:r>
              <a:rPr lang="nb-NO" sz="2400" b="1" dirty="0">
                <a:latin typeface="Arial" panose="020B0604020202020204" pitchFamily="34" charset="0"/>
                <a:cs typeface="Arial" panose="020B0604020202020204" pitchFamily="34" charset="0"/>
                <a:sym typeface="Wingdings"/>
              </a:rPr>
              <a:t>2.</a:t>
            </a:r>
            <a:r>
              <a:rPr lang="nb-NO" sz="2400" dirty="0">
                <a:latin typeface="Arial" panose="020B0604020202020204" pitchFamily="34" charset="0"/>
                <a:cs typeface="Arial" panose="020B0604020202020204" pitchFamily="34" charset="0"/>
                <a:sym typeface="Wingdings"/>
              </a:rPr>
              <a:t> Barnekonvensjonen og andre internasjonale traktater og konvensjoner, samt den vanlige tolkningen i internasjonal sammenheng, forutsetter at det er til barns beste at deres foreldre er biologisk mor og far, som også er juridiske og sosiale foreldre – så langt det er mulig og forsvarlig.</a:t>
            </a:r>
          </a:p>
          <a:p>
            <a:endParaRPr lang="nb-NO" sz="14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sym typeface="Wingdings"/>
              </a:rPr>
              <a:t>3. </a:t>
            </a:r>
            <a:r>
              <a:rPr lang="nb-NO" sz="2400" dirty="0">
                <a:latin typeface="Arial" panose="020B0604020202020204" pitchFamily="34" charset="0"/>
                <a:cs typeface="Arial" panose="020B0604020202020204" pitchFamily="34" charset="0"/>
                <a:sym typeface="Wingdings"/>
              </a:rPr>
              <a:t>To foreldre – ikke én eller flere.</a:t>
            </a:r>
            <a:br>
              <a:rPr lang="nb-NO" sz="2000" b="1" dirty="0">
                <a:latin typeface="Arial" panose="020B0604020202020204" pitchFamily="34" charset="0"/>
                <a:cs typeface="Arial" panose="020B0604020202020204" pitchFamily="34" charset="0"/>
                <a:sym typeface="Wingdings"/>
              </a:rPr>
            </a:br>
            <a:endParaRPr lang="nb-NO" sz="2000" dirty="0">
              <a:latin typeface="Arial" panose="020B0604020202020204" pitchFamily="34" charset="0"/>
              <a:cs typeface="Arial" panose="020B0604020202020204" pitchFamily="34" charset="0"/>
            </a:endParaRPr>
          </a:p>
        </p:txBody>
      </p:sp>
      <p:pic>
        <p:nvPicPr>
          <p:cNvPr id="9" name="Bilde 8">
            <a:extLst>
              <a:ext uri="{FF2B5EF4-FFF2-40B4-BE49-F238E27FC236}">
                <a16:creationId xmlns:a16="http://schemas.microsoft.com/office/drawing/2014/main" id="{EFB59A35-0EF9-4BC6-B1C0-9C8B5FA00D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1484784"/>
            <a:ext cx="2088232" cy="2088232"/>
          </a:xfrm>
          <a:prstGeom prst="rect">
            <a:avLst/>
          </a:prstGeom>
        </p:spPr>
      </p:pic>
    </p:spTree>
    <p:extLst>
      <p:ext uri="{BB962C8B-B14F-4D97-AF65-F5344CB8AC3E}">
        <p14:creationId xmlns:p14="http://schemas.microsoft.com/office/powerpoint/2010/main" val="390103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539552" y="332656"/>
            <a:ext cx="8064896" cy="769441"/>
          </a:xfrm>
          <a:prstGeom prst="rect">
            <a:avLst/>
          </a:prstGeom>
          <a:noFill/>
        </p:spPr>
        <p:txBody>
          <a:bodyPr wrap="square" rtlCol="0">
            <a:spAutoFit/>
          </a:bodyPr>
          <a:lstStyle/>
          <a:p>
            <a:pPr algn="ctr"/>
            <a:r>
              <a:rPr lang="nb-NO" sz="4400" dirty="0">
                <a:solidFill>
                  <a:srgbClr val="7030A0"/>
                </a:solidFill>
                <a:latin typeface="Arial Black" panose="020B0A04020102020204" pitchFamily="34" charset="0"/>
              </a:rPr>
              <a:t>Adopsjon</a:t>
            </a:r>
          </a:p>
        </p:txBody>
      </p:sp>
      <p:sp>
        <p:nvSpPr>
          <p:cNvPr id="5" name="TekstSylinder 4"/>
          <p:cNvSpPr txBox="1"/>
          <p:nvPr/>
        </p:nvSpPr>
        <p:spPr>
          <a:xfrm>
            <a:off x="539552" y="1330890"/>
            <a:ext cx="7848872" cy="4708981"/>
          </a:xfrm>
          <a:prstGeom prst="rect">
            <a:avLst/>
          </a:prstGeom>
          <a:noFill/>
        </p:spPr>
        <p:txBody>
          <a:bodyPr wrap="square" rtlCol="0">
            <a:spAutoFit/>
          </a:bodyPr>
          <a:lstStyle/>
          <a:p>
            <a:r>
              <a:rPr lang="nb-NO" sz="2400" dirty="0">
                <a:latin typeface="Arial Black" panose="020B0A04020102020204" pitchFamily="34" charset="0"/>
                <a:cs typeface="Arial" panose="020B0604020202020204" pitchFamily="34" charset="0"/>
                <a:sym typeface="Wingdings"/>
              </a:rPr>
              <a:t>1. </a:t>
            </a:r>
            <a:r>
              <a:rPr lang="nb-NO" sz="2400" dirty="0">
                <a:latin typeface="Arial" panose="020B0604020202020204" pitchFamily="34" charset="0"/>
                <a:cs typeface="Arial" panose="020B0604020202020204" pitchFamily="34" charset="0"/>
                <a:sym typeface="Wingdings"/>
              </a:rPr>
              <a:t>Den beste løsningen </a:t>
            </a:r>
            <a:br>
              <a:rPr lang="nb-NO" sz="2400" dirty="0">
                <a:latin typeface="Arial" panose="020B0604020202020204" pitchFamily="34" charset="0"/>
                <a:cs typeface="Arial" panose="020B0604020202020204" pitchFamily="34" charset="0"/>
                <a:sym typeface="Wingdings"/>
              </a:rPr>
            </a:br>
            <a:r>
              <a:rPr lang="nb-NO" sz="2400" dirty="0">
                <a:latin typeface="Arial" panose="020B0604020202020204" pitchFamily="34" charset="0"/>
                <a:cs typeface="Arial" panose="020B0604020202020204" pitchFamily="34" charset="0"/>
                <a:sym typeface="Wingdings"/>
              </a:rPr>
              <a:t>i alvorlige nødssituasjoner.</a:t>
            </a:r>
          </a:p>
          <a:p>
            <a:br>
              <a:rPr lang="nb-NO" dirty="0">
                <a:latin typeface="Arial" panose="020B0604020202020204" pitchFamily="34" charset="0"/>
                <a:cs typeface="Arial" panose="020B0604020202020204" pitchFamily="34" charset="0"/>
                <a:sym typeface="Wingdings"/>
              </a:rPr>
            </a:br>
            <a:r>
              <a:rPr lang="nb-NO" sz="2400" dirty="0">
                <a:latin typeface="Arial Black" panose="020B0A04020102020204" pitchFamily="34" charset="0"/>
                <a:cs typeface="Arial" panose="020B0604020202020204" pitchFamily="34" charset="0"/>
                <a:sym typeface="Wingdings"/>
              </a:rPr>
              <a:t>2. </a:t>
            </a:r>
            <a:r>
              <a:rPr lang="nb-NO" sz="2400" dirty="0">
                <a:latin typeface="Arial" panose="020B0604020202020204" pitchFamily="34" charset="0"/>
                <a:cs typeface="Arial" panose="020B0604020202020204" pitchFamily="34" charset="0"/>
                <a:sym typeface="Wingdings"/>
              </a:rPr>
              <a:t>Bred internasjonal enighet: </a:t>
            </a:r>
            <a:br>
              <a:rPr lang="nb-NO" sz="2400" dirty="0">
                <a:latin typeface="Arial" panose="020B0604020202020204" pitchFamily="34" charset="0"/>
                <a:cs typeface="Arial" panose="020B0604020202020204" pitchFamily="34" charset="0"/>
                <a:sym typeface="Wingdings"/>
              </a:rPr>
            </a:br>
            <a:r>
              <a:rPr lang="nb-NO" sz="2400" dirty="0">
                <a:latin typeface="Arial" panose="020B0604020202020204" pitchFamily="34" charset="0"/>
                <a:cs typeface="Arial" panose="020B0604020202020204" pitchFamily="34" charset="0"/>
                <a:sym typeface="Wingdings"/>
              </a:rPr>
              <a:t>Adoptivbarn har rett til å få vokse </a:t>
            </a:r>
            <a:br>
              <a:rPr lang="nb-NO" sz="2400" dirty="0">
                <a:latin typeface="Arial" panose="020B0604020202020204" pitchFamily="34" charset="0"/>
                <a:cs typeface="Arial" panose="020B0604020202020204" pitchFamily="34" charset="0"/>
                <a:sym typeface="Wingdings"/>
              </a:rPr>
            </a:br>
            <a:r>
              <a:rPr lang="nb-NO" sz="2400" dirty="0">
                <a:latin typeface="Arial" panose="020B0604020202020204" pitchFamily="34" charset="0"/>
                <a:cs typeface="Arial" panose="020B0604020202020204" pitchFamily="34" charset="0"/>
                <a:sym typeface="Wingdings"/>
              </a:rPr>
              <a:t>opp i en familie med mor og far. </a:t>
            </a:r>
            <a:br>
              <a:rPr lang="nb-NO" sz="2400" dirty="0">
                <a:latin typeface="Arial" panose="020B0604020202020204" pitchFamily="34" charset="0"/>
                <a:cs typeface="Arial" panose="020B0604020202020204" pitchFamily="34" charset="0"/>
                <a:sym typeface="Wingdings"/>
              </a:rPr>
            </a:br>
            <a:r>
              <a:rPr lang="nb-NO" sz="2400" dirty="0">
                <a:latin typeface="Arial" panose="020B0604020202020204" pitchFamily="34" charset="0"/>
                <a:cs typeface="Arial" panose="020B0604020202020204" pitchFamily="34" charset="0"/>
                <a:sym typeface="Wingdings"/>
              </a:rPr>
              <a:t>Bare to unntak hittil: Colombia og </a:t>
            </a:r>
            <a:br>
              <a:rPr lang="nb-NO" sz="2400" dirty="0">
                <a:latin typeface="Arial" panose="020B0604020202020204" pitchFamily="34" charset="0"/>
                <a:cs typeface="Arial" panose="020B0604020202020204" pitchFamily="34" charset="0"/>
                <a:sym typeface="Wingdings"/>
              </a:rPr>
            </a:br>
            <a:r>
              <a:rPr lang="nb-NO" sz="2400" dirty="0">
                <a:latin typeface="Arial" panose="020B0604020202020204" pitchFamily="34" charset="0"/>
                <a:cs typeface="Arial" panose="020B0604020202020204" pitchFamily="34" charset="0"/>
                <a:sym typeface="Wingdings"/>
              </a:rPr>
              <a:t>Brasil.</a:t>
            </a:r>
            <a:br>
              <a:rPr lang="nb-NO" sz="2400" dirty="0">
                <a:latin typeface="Arial" panose="020B0604020202020204" pitchFamily="34" charset="0"/>
                <a:cs typeface="Arial" panose="020B0604020202020204" pitchFamily="34" charset="0"/>
                <a:sym typeface="Wingdings"/>
              </a:rPr>
            </a:br>
            <a:endParaRPr lang="nb-NO" dirty="0">
              <a:latin typeface="Arial" panose="020B0604020202020204" pitchFamily="34" charset="0"/>
              <a:cs typeface="Arial" panose="020B0604020202020204" pitchFamily="34" charset="0"/>
              <a:sym typeface="Wingdings"/>
            </a:endParaRPr>
          </a:p>
          <a:p>
            <a:r>
              <a:rPr lang="nb-NO" sz="2400" dirty="0">
                <a:latin typeface="Arial Black" panose="020B0A04020102020204" pitchFamily="34" charset="0"/>
                <a:cs typeface="Arial" panose="020B0604020202020204" pitchFamily="34" charset="0"/>
                <a:sym typeface="Wingdings"/>
              </a:rPr>
              <a:t>3. </a:t>
            </a:r>
            <a:r>
              <a:rPr lang="nb-NO" sz="2400" dirty="0">
                <a:latin typeface="Arial" panose="020B0604020202020204" pitchFamily="34" charset="0"/>
                <a:cs typeface="Arial" panose="020B0604020202020204" pitchFamily="34" charset="0"/>
                <a:sym typeface="Wingdings"/>
              </a:rPr>
              <a:t>Adopsjon i Norge (og i andre land) har gått kraftig tilbake de siste årene. Lange køer av par som ønsker å adoptere. Mangelen på barn til adopsjon er stor – både i Norge og internasjonalt.</a:t>
            </a:r>
            <a:endParaRPr lang="nb-NO" sz="2400" dirty="0">
              <a:latin typeface="Arial" panose="020B0604020202020204" pitchFamily="34" charset="0"/>
              <a:cs typeface="Arial" panose="020B0604020202020204" pitchFamily="34" charset="0"/>
            </a:endParaRPr>
          </a:p>
        </p:txBody>
      </p:sp>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255662" y="1484784"/>
            <a:ext cx="3889405" cy="2592288"/>
          </a:xfrm>
          <a:prstGeom prst="rect">
            <a:avLst/>
          </a:prstGeom>
        </p:spPr>
      </p:pic>
    </p:spTree>
    <p:extLst>
      <p:ext uri="{BB962C8B-B14F-4D97-AF65-F5344CB8AC3E}">
        <p14:creationId xmlns:p14="http://schemas.microsoft.com/office/powerpoint/2010/main" val="411402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delse">
  <a:themeElements>
    <a:clrScheme name="Ledels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klassis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17374</TotalTime>
  <Words>5285</Words>
  <Application>Microsoft Office PowerPoint</Application>
  <PresentationFormat>Skjermfremvisning (4:3)</PresentationFormat>
  <Paragraphs>306</Paragraphs>
  <Slides>13</Slides>
  <Notes>13</Notes>
  <HiddenSlides>0</HiddenSlides>
  <MMClips>0</MMClips>
  <ScaleCrop>false</ScaleCrop>
  <HeadingPairs>
    <vt:vector size="6" baseType="variant">
      <vt:variant>
        <vt:lpstr>Brukte skrifter</vt:lpstr>
      </vt:variant>
      <vt:variant>
        <vt:i4>9</vt:i4>
      </vt:variant>
      <vt:variant>
        <vt:lpstr>Tema</vt:lpstr>
      </vt:variant>
      <vt:variant>
        <vt:i4>1</vt:i4>
      </vt:variant>
      <vt:variant>
        <vt:lpstr>Lysbildetitler</vt:lpstr>
      </vt:variant>
      <vt:variant>
        <vt:i4>13</vt:i4>
      </vt:variant>
    </vt:vector>
  </HeadingPairs>
  <TitlesOfParts>
    <vt:vector size="23" baseType="lpstr">
      <vt:lpstr>Arial</vt:lpstr>
      <vt:lpstr>Arial Black</vt:lpstr>
      <vt:lpstr>Calibri</vt:lpstr>
      <vt:lpstr>Century Gothic</vt:lpstr>
      <vt:lpstr>Courier New</vt:lpstr>
      <vt:lpstr>Maiandra GD</vt:lpstr>
      <vt:lpstr>Times New Roman</vt:lpstr>
      <vt:lpstr>Wingdings</vt:lpstr>
      <vt:lpstr>Wingdings 2</vt:lpstr>
      <vt:lpstr>Ledelse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Microsoft</dc:creator>
  <cp:lastModifiedBy>Øivind Benestad</cp:lastModifiedBy>
  <cp:revision>797</cp:revision>
  <cp:lastPrinted>2021-02-27T15:49:01Z</cp:lastPrinted>
  <dcterms:created xsi:type="dcterms:W3CDTF">2016-09-22T08:37:23Z</dcterms:created>
  <dcterms:modified xsi:type="dcterms:W3CDTF">2021-04-10T18:56:56Z</dcterms:modified>
</cp:coreProperties>
</file>